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70" r:id="rId3"/>
    <p:sldId id="271" r:id="rId4"/>
    <p:sldId id="272" r:id="rId5"/>
    <p:sldId id="261" r:id="rId6"/>
    <p:sldId id="262" r:id="rId7"/>
    <p:sldId id="264" r:id="rId8"/>
    <p:sldId id="265" r:id="rId9"/>
    <p:sldId id="266" r:id="rId10"/>
    <p:sldId id="259" r:id="rId11"/>
    <p:sldId id="260" r:id="rId12"/>
    <p:sldId id="267" r:id="rId13"/>
    <p:sldId id="268" r:id="rId14"/>
    <p:sldId id="269" r:id="rId15"/>
    <p:sldId id="277"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84" y="-4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BBD66-CD58-4730-B60A-6F04F55503E3}" type="datetimeFigureOut">
              <a:rPr lang="en-US" smtClean="0"/>
              <a:pPr/>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91643-EF1F-4DE6-A50D-2E428A632147}" type="slidenum">
              <a:rPr lang="en-US" smtClean="0"/>
              <a:pPr/>
              <a:t>‹#›</a:t>
            </a:fld>
            <a:endParaRPr lang="en-US"/>
          </a:p>
        </p:txBody>
      </p:sp>
    </p:spTree>
    <p:extLst>
      <p:ext uri="{BB962C8B-B14F-4D97-AF65-F5344CB8AC3E}">
        <p14:creationId xmlns:p14="http://schemas.microsoft.com/office/powerpoint/2010/main" val="348868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1</a:t>
            </a:fld>
            <a:endParaRPr lang="en-US"/>
          </a:p>
        </p:txBody>
      </p:sp>
    </p:spTree>
    <p:extLst>
      <p:ext uri="{BB962C8B-B14F-4D97-AF65-F5344CB8AC3E}">
        <p14:creationId xmlns:p14="http://schemas.microsoft.com/office/powerpoint/2010/main" val="2711015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10</a:t>
            </a:fld>
            <a:endParaRPr lang="en-US"/>
          </a:p>
        </p:txBody>
      </p:sp>
    </p:spTree>
    <p:extLst>
      <p:ext uri="{BB962C8B-B14F-4D97-AF65-F5344CB8AC3E}">
        <p14:creationId xmlns:p14="http://schemas.microsoft.com/office/powerpoint/2010/main" val="3758678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11</a:t>
            </a:fld>
            <a:endParaRPr lang="en-US"/>
          </a:p>
        </p:txBody>
      </p:sp>
    </p:spTree>
    <p:extLst>
      <p:ext uri="{BB962C8B-B14F-4D97-AF65-F5344CB8AC3E}">
        <p14:creationId xmlns:p14="http://schemas.microsoft.com/office/powerpoint/2010/main" val="1621810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12</a:t>
            </a:fld>
            <a:endParaRPr lang="en-US"/>
          </a:p>
        </p:txBody>
      </p:sp>
    </p:spTree>
    <p:extLst>
      <p:ext uri="{BB962C8B-B14F-4D97-AF65-F5344CB8AC3E}">
        <p14:creationId xmlns:p14="http://schemas.microsoft.com/office/powerpoint/2010/main" val="1000958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13</a:t>
            </a:fld>
            <a:endParaRPr lang="en-US"/>
          </a:p>
        </p:txBody>
      </p:sp>
    </p:spTree>
    <p:extLst>
      <p:ext uri="{BB962C8B-B14F-4D97-AF65-F5344CB8AC3E}">
        <p14:creationId xmlns:p14="http://schemas.microsoft.com/office/powerpoint/2010/main" val="2299510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14</a:t>
            </a:fld>
            <a:endParaRPr lang="en-US"/>
          </a:p>
        </p:txBody>
      </p:sp>
    </p:spTree>
    <p:extLst>
      <p:ext uri="{BB962C8B-B14F-4D97-AF65-F5344CB8AC3E}">
        <p14:creationId xmlns:p14="http://schemas.microsoft.com/office/powerpoint/2010/main" val="3003382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15</a:t>
            </a:fld>
            <a:endParaRPr lang="en-US"/>
          </a:p>
        </p:txBody>
      </p:sp>
    </p:spTree>
    <p:extLst>
      <p:ext uri="{BB962C8B-B14F-4D97-AF65-F5344CB8AC3E}">
        <p14:creationId xmlns:p14="http://schemas.microsoft.com/office/powerpoint/2010/main" val="228106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16</a:t>
            </a:fld>
            <a:endParaRPr lang="en-US"/>
          </a:p>
        </p:txBody>
      </p:sp>
    </p:spTree>
    <p:extLst>
      <p:ext uri="{BB962C8B-B14F-4D97-AF65-F5344CB8AC3E}">
        <p14:creationId xmlns:p14="http://schemas.microsoft.com/office/powerpoint/2010/main" val="2739762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2</a:t>
            </a:fld>
            <a:endParaRPr lang="en-US"/>
          </a:p>
        </p:txBody>
      </p:sp>
    </p:spTree>
    <p:extLst>
      <p:ext uri="{BB962C8B-B14F-4D97-AF65-F5344CB8AC3E}">
        <p14:creationId xmlns:p14="http://schemas.microsoft.com/office/powerpoint/2010/main" val="774524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3</a:t>
            </a:fld>
            <a:endParaRPr lang="en-US"/>
          </a:p>
        </p:txBody>
      </p:sp>
    </p:spTree>
    <p:extLst>
      <p:ext uri="{BB962C8B-B14F-4D97-AF65-F5344CB8AC3E}">
        <p14:creationId xmlns:p14="http://schemas.microsoft.com/office/powerpoint/2010/main" val="1713294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4</a:t>
            </a:fld>
            <a:endParaRPr lang="en-US"/>
          </a:p>
        </p:txBody>
      </p:sp>
    </p:spTree>
    <p:extLst>
      <p:ext uri="{BB962C8B-B14F-4D97-AF65-F5344CB8AC3E}">
        <p14:creationId xmlns:p14="http://schemas.microsoft.com/office/powerpoint/2010/main" val="3002840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5</a:t>
            </a:fld>
            <a:endParaRPr lang="en-US"/>
          </a:p>
        </p:txBody>
      </p:sp>
    </p:spTree>
    <p:extLst>
      <p:ext uri="{BB962C8B-B14F-4D97-AF65-F5344CB8AC3E}">
        <p14:creationId xmlns:p14="http://schemas.microsoft.com/office/powerpoint/2010/main" val="144196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6</a:t>
            </a:fld>
            <a:endParaRPr lang="en-US"/>
          </a:p>
        </p:txBody>
      </p:sp>
    </p:spTree>
    <p:extLst>
      <p:ext uri="{BB962C8B-B14F-4D97-AF65-F5344CB8AC3E}">
        <p14:creationId xmlns:p14="http://schemas.microsoft.com/office/powerpoint/2010/main" val="4118181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7</a:t>
            </a:fld>
            <a:endParaRPr lang="en-US"/>
          </a:p>
        </p:txBody>
      </p:sp>
    </p:spTree>
    <p:extLst>
      <p:ext uri="{BB962C8B-B14F-4D97-AF65-F5344CB8AC3E}">
        <p14:creationId xmlns:p14="http://schemas.microsoft.com/office/powerpoint/2010/main" val="208994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8</a:t>
            </a:fld>
            <a:endParaRPr lang="en-US"/>
          </a:p>
        </p:txBody>
      </p:sp>
    </p:spTree>
    <p:extLst>
      <p:ext uri="{BB962C8B-B14F-4D97-AF65-F5344CB8AC3E}">
        <p14:creationId xmlns:p14="http://schemas.microsoft.com/office/powerpoint/2010/main" val="279174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9</a:t>
            </a:fld>
            <a:endParaRPr lang="en-US"/>
          </a:p>
        </p:txBody>
      </p:sp>
    </p:spTree>
    <p:extLst>
      <p:ext uri="{BB962C8B-B14F-4D97-AF65-F5344CB8AC3E}">
        <p14:creationId xmlns:p14="http://schemas.microsoft.com/office/powerpoint/2010/main" val="2205567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360CBD-0E33-4E00-AB80-70B5861E204D}" type="datetimeFigureOut">
              <a:rPr lang="en-US" smtClean="0"/>
              <a:pPr/>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360CBD-0E33-4E00-AB80-70B5861E204D}"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360CBD-0E33-4E00-AB80-70B5861E204D}" type="datetimeFigureOut">
              <a:rPr lang="en-US" smtClean="0"/>
              <a:pPr/>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360CBD-0E33-4E00-AB80-70B5861E204D}" type="datetimeFigureOut">
              <a:rPr lang="en-US" smtClean="0"/>
              <a:pPr/>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60CBD-0E33-4E00-AB80-70B5861E204D}" type="datetimeFigureOut">
              <a:rPr lang="en-US" smtClean="0"/>
              <a:pPr/>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360CBD-0E33-4E00-AB80-70B5861E204D}"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8D33DD-6873-42E7-A00C-5F8F89F5BD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360CBD-0E33-4E00-AB80-70B5861E204D}" type="datetimeFigureOut">
              <a:rPr lang="en-US" smtClean="0"/>
              <a:pPr/>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8D33DD-6873-42E7-A00C-5F8F89F5BD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600" dirty="0" smtClean="0"/>
              <a:t>Structural </a:t>
            </a:r>
            <a:r>
              <a:rPr lang="en-US" sz="4600" dirty="0" smtClean="0"/>
              <a:t>Equation </a:t>
            </a:r>
            <a:r>
              <a:rPr lang="en-US" sz="4600" dirty="0" smtClean="0"/>
              <a:t>Modeling</a:t>
            </a:r>
            <a:br>
              <a:rPr lang="en-US" sz="4600" dirty="0" smtClean="0"/>
            </a:br>
            <a:r>
              <a:rPr lang="en-US" sz="3600" dirty="0" smtClean="0"/>
              <a:t>(Pizza and Pilots Presentation)</a:t>
            </a:r>
            <a:endParaRPr lang="en-US" sz="3600" dirty="0"/>
          </a:p>
        </p:txBody>
      </p:sp>
      <p:sp>
        <p:nvSpPr>
          <p:cNvPr id="3" name="Subtitle 2"/>
          <p:cNvSpPr>
            <a:spLocks noGrp="1"/>
          </p:cNvSpPr>
          <p:nvPr>
            <p:ph type="subTitle" idx="1"/>
          </p:nvPr>
        </p:nvSpPr>
        <p:spPr/>
        <p:txBody>
          <a:bodyPr>
            <a:normAutofit fontScale="85000" lnSpcReduction="20000"/>
          </a:bodyPr>
          <a:lstStyle/>
          <a:p>
            <a:endParaRPr lang="en-US" dirty="0" smtClean="0"/>
          </a:p>
          <a:p>
            <a:r>
              <a:rPr lang="en-US" dirty="0" smtClean="0"/>
              <a:t>Dr. Richard </a:t>
            </a:r>
            <a:r>
              <a:rPr lang="en-US" dirty="0" err="1" smtClean="0"/>
              <a:t>Charnigo</a:t>
            </a:r>
            <a:endParaRPr lang="en-US" dirty="0" smtClean="0"/>
          </a:p>
          <a:p>
            <a:r>
              <a:rPr lang="en-US" dirty="0" smtClean="0"/>
              <a:t>Professor of Statistics and Biostatistics</a:t>
            </a:r>
          </a:p>
          <a:p>
            <a:r>
              <a:rPr lang="en-US" dirty="0" smtClean="0"/>
              <a:t>RJCharn2@aol.com</a:t>
            </a:r>
            <a:endParaRPr lang="en-US" dirty="0" smtClean="0"/>
          </a:p>
          <a:p>
            <a:r>
              <a:rPr lang="en-US" dirty="0" smtClean="0"/>
              <a:t>07 December 2015</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a:t>
            </a:r>
            <a:r>
              <a:rPr lang="en-US" sz="3200" dirty="0" smtClean="0">
                <a:solidFill>
                  <a:srgbClr val="04617B"/>
                </a:solidFill>
              </a:rPr>
              <a:t>xample</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p:txBody>
      </p:sp>
      <p:sp>
        <p:nvSpPr>
          <p:cNvPr id="4" name="Oval 3"/>
          <p:cNvSpPr/>
          <p:nvPr/>
        </p:nvSpPr>
        <p:spPr>
          <a:xfrm>
            <a:off x="1295400" y="30480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SS</a:t>
            </a:r>
            <a:r>
              <a:rPr lang="en-US" baseline="-25000" dirty="0" smtClean="0"/>
              <a:t>1</a:t>
            </a:r>
            <a:endParaRPr lang="en-US" dirty="0"/>
          </a:p>
        </p:txBody>
      </p:sp>
      <p:sp>
        <p:nvSpPr>
          <p:cNvPr id="5" name="Oval 4"/>
          <p:cNvSpPr/>
          <p:nvPr/>
        </p:nvSpPr>
        <p:spPr>
          <a:xfrm>
            <a:off x="1295400" y="44196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DR</a:t>
            </a:r>
            <a:r>
              <a:rPr lang="en-US" baseline="-25000" dirty="0"/>
              <a:t>1</a:t>
            </a:r>
            <a:endParaRPr lang="en-US" dirty="0"/>
          </a:p>
        </p:txBody>
      </p:sp>
      <p:sp>
        <p:nvSpPr>
          <p:cNvPr id="6" name="Oval 5"/>
          <p:cNvSpPr/>
          <p:nvPr/>
        </p:nvSpPr>
        <p:spPr>
          <a:xfrm>
            <a:off x="3962400" y="30480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SS</a:t>
            </a:r>
            <a:r>
              <a:rPr lang="en-US" baseline="-25000" dirty="0"/>
              <a:t>2</a:t>
            </a:r>
            <a:endParaRPr lang="en-US" dirty="0"/>
          </a:p>
        </p:txBody>
      </p:sp>
      <p:sp>
        <p:nvSpPr>
          <p:cNvPr id="7" name="Oval 6"/>
          <p:cNvSpPr/>
          <p:nvPr/>
        </p:nvSpPr>
        <p:spPr>
          <a:xfrm>
            <a:off x="3962400" y="44196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sz="1600" dirty="0" smtClean="0"/>
              <a:t>DR</a:t>
            </a:r>
            <a:r>
              <a:rPr lang="en-US" baseline="-25000" dirty="0" smtClean="0"/>
              <a:t>2</a:t>
            </a:r>
            <a:endParaRPr lang="en-US" dirty="0" smtClean="0"/>
          </a:p>
          <a:p>
            <a:pPr algn="ctr"/>
            <a:endParaRPr lang="en-US" dirty="0"/>
          </a:p>
        </p:txBody>
      </p:sp>
      <p:sp>
        <p:nvSpPr>
          <p:cNvPr id="8" name="Oval 7"/>
          <p:cNvSpPr/>
          <p:nvPr/>
        </p:nvSpPr>
        <p:spPr>
          <a:xfrm>
            <a:off x="6629400" y="30480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SS</a:t>
            </a:r>
            <a:r>
              <a:rPr lang="en-US" baseline="-25000" dirty="0" smtClean="0"/>
              <a:t>3</a:t>
            </a:r>
            <a:endParaRPr lang="en-US" dirty="0"/>
          </a:p>
        </p:txBody>
      </p:sp>
      <p:sp>
        <p:nvSpPr>
          <p:cNvPr id="9" name="Oval 8"/>
          <p:cNvSpPr/>
          <p:nvPr/>
        </p:nvSpPr>
        <p:spPr>
          <a:xfrm>
            <a:off x="6629400" y="44196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DR</a:t>
            </a:r>
            <a:r>
              <a:rPr lang="en-US" baseline="-25000" dirty="0"/>
              <a:t>3</a:t>
            </a:r>
            <a:endParaRPr lang="en-US" dirty="0"/>
          </a:p>
        </p:txBody>
      </p:sp>
      <p:cxnSp>
        <p:nvCxnSpPr>
          <p:cNvPr id="11" name="Straight Arrow Connector 10"/>
          <p:cNvCxnSpPr>
            <a:stCxn id="4" idx="6"/>
            <a:endCxn id="6" idx="2"/>
          </p:cNvCxnSpPr>
          <p:nvPr/>
        </p:nvCxnSpPr>
        <p:spPr>
          <a:xfrm>
            <a:off x="2057400" y="34290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6"/>
            <a:endCxn id="8" idx="2"/>
          </p:cNvCxnSpPr>
          <p:nvPr/>
        </p:nvCxnSpPr>
        <p:spPr>
          <a:xfrm>
            <a:off x="4724400" y="34290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6"/>
            <a:endCxn id="9" idx="2"/>
          </p:cNvCxnSpPr>
          <p:nvPr/>
        </p:nvCxnSpPr>
        <p:spPr>
          <a:xfrm>
            <a:off x="4724400" y="48006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 idx="6"/>
            <a:endCxn id="7" idx="2"/>
          </p:cNvCxnSpPr>
          <p:nvPr/>
        </p:nvCxnSpPr>
        <p:spPr>
          <a:xfrm>
            <a:off x="2057400" y="48006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6"/>
            <a:endCxn id="7" idx="2"/>
          </p:cNvCxnSpPr>
          <p:nvPr/>
        </p:nvCxnSpPr>
        <p:spPr>
          <a:xfrm>
            <a:off x="2057400" y="3429000"/>
            <a:ext cx="1905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6" idx="6"/>
            <a:endCxn id="9" idx="2"/>
          </p:cNvCxnSpPr>
          <p:nvPr/>
        </p:nvCxnSpPr>
        <p:spPr>
          <a:xfrm>
            <a:off x="4724400" y="3429000"/>
            <a:ext cx="1905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6"/>
            <a:endCxn id="6" idx="2"/>
          </p:cNvCxnSpPr>
          <p:nvPr/>
        </p:nvCxnSpPr>
        <p:spPr>
          <a:xfrm flipV="1">
            <a:off x="2057400" y="3429000"/>
            <a:ext cx="1905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7" idx="6"/>
            <a:endCxn id="8" idx="2"/>
          </p:cNvCxnSpPr>
          <p:nvPr/>
        </p:nvCxnSpPr>
        <p:spPr>
          <a:xfrm flipV="1">
            <a:off x="4724400" y="3429000"/>
            <a:ext cx="1905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71628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DI</a:t>
            </a:r>
            <a:r>
              <a:rPr lang="en-US" baseline="-25000" dirty="0"/>
              <a:t>3</a:t>
            </a:r>
            <a:endParaRPr lang="en-US" dirty="0"/>
          </a:p>
        </p:txBody>
      </p:sp>
      <p:sp>
        <p:nvSpPr>
          <p:cNvPr id="32" name="Rectangle 31"/>
          <p:cNvSpPr/>
          <p:nvPr/>
        </p:nvSpPr>
        <p:spPr>
          <a:xfrm>
            <a:off x="64770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DF</a:t>
            </a:r>
            <a:r>
              <a:rPr lang="en-US" baseline="-25000" dirty="0"/>
              <a:t>3</a:t>
            </a:r>
            <a:endParaRPr lang="en-US" dirty="0"/>
          </a:p>
        </p:txBody>
      </p:sp>
      <p:sp>
        <p:nvSpPr>
          <p:cNvPr id="33" name="Rectangle 32"/>
          <p:cNvSpPr/>
          <p:nvPr/>
        </p:nvSpPr>
        <p:spPr>
          <a:xfrm>
            <a:off x="44958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DI</a:t>
            </a:r>
            <a:r>
              <a:rPr lang="en-US" baseline="-25000" dirty="0"/>
              <a:t>2</a:t>
            </a:r>
            <a:endParaRPr lang="en-US" dirty="0"/>
          </a:p>
        </p:txBody>
      </p:sp>
      <p:sp>
        <p:nvSpPr>
          <p:cNvPr id="34" name="Rectangle 33"/>
          <p:cNvSpPr/>
          <p:nvPr/>
        </p:nvSpPr>
        <p:spPr>
          <a:xfrm>
            <a:off x="37338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DF</a:t>
            </a:r>
            <a:r>
              <a:rPr lang="en-US" baseline="-25000" dirty="0"/>
              <a:t>2</a:t>
            </a:r>
            <a:endParaRPr lang="en-US" dirty="0"/>
          </a:p>
        </p:txBody>
      </p:sp>
      <p:sp>
        <p:nvSpPr>
          <p:cNvPr id="35" name="Rectangle 34"/>
          <p:cNvSpPr/>
          <p:nvPr/>
        </p:nvSpPr>
        <p:spPr>
          <a:xfrm>
            <a:off x="18288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DI</a:t>
            </a:r>
            <a:r>
              <a:rPr lang="en-US" baseline="-25000" dirty="0"/>
              <a:t>1</a:t>
            </a:r>
            <a:endParaRPr lang="en-US" dirty="0"/>
          </a:p>
        </p:txBody>
      </p:sp>
      <p:sp>
        <p:nvSpPr>
          <p:cNvPr id="36" name="Rectangle 35"/>
          <p:cNvSpPr/>
          <p:nvPr/>
        </p:nvSpPr>
        <p:spPr>
          <a:xfrm>
            <a:off x="1066800" y="5334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DF</a:t>
            </a:r>
            <a:r>
              <a:rPr lang="en-US" baseline="-25000" dirty="0"/>
              <a:t>1</a:t>
            </a:r>
            <a:endParaRPr lang="en-US" dirty="0"/>
          </a:p>
        </p:txBody>
      </p:sp>
      <p:sp>
        <p:nvSpPr>
          <p:cNvPr id="37" name="Rectangle 36"/>
          <p:cNvSpPr/>
          <p:nvPr/>
        </p:nvSpPr>
        <p:spPr>
          <a:xfrm>
            <a:off x="44196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IM</a:t>
            </a:r>
            <a:r>
              <a:rPr lang="en-US" baseline="-25000" dirty="0" smtClean="0"/>
              <a:t>2</a:t>
            </a:r>
            <a:endParaRPr lang="en-US" dirty="0"/>
          </a:p>
        </p:txBody>
      </p:sp>
      <p:sp>
        <p:nvSpPr>
          <p:cNvPr id="38" name="Rectangle 37"/>
          <p:cNvSpPr/>
          <p:nvPr/>
        </p:nvSpPr>
        <p:spPr>
          <a:xfrm>
            <a:off x="37338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NS</a:t>
            </a:r>
            <a:r>
              <a:rPr lang="en-US" baseline="-25000" dirty="0"/>
              <a:t>2</a:t>
            </a:r>
            <a:endParaRPr lang="en-US" dirty="0"/>
          </a:p>
        </p:txBody>
      </p:sp>
      <p:sp>
        <p:nvSpPr>
          <p:cNvPr id="39" name="Rectangle 38"/>
          <p:cNvSpPr/>
          <p:nvPr/>
        </p:nvSpPr>
        <p:spPr>
          <a:xfrm>
            <a:off x="71628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IM</a:t>
            </a:r>
            <a:r>
              <a:rPr lang="en-US" baseline="-25000" dirty="0"/>
              <a:t>3</a:t>
            </a:r>
            <a:endParaRPr lang="en-US" dirty="0"/>
          </a:p>
        </p:txBody>
      </p:sp>
      <p:sp>
        <p:nvSpPr>
          <p:cNvPr id="40" name="Rectangle 39"/>
          <p:cNvSpPr/>
          <p:nvPr/>
        </p:nvSpPr>
        <p:spPr>
          <a:xfrm>
            <a:off x="64770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NS</a:t>
            </a:r>
            <a:r>
              <a:rPr lang="en-US" baseline="-25000" dirty="0"/>
              <a:t>3</a:t>
            </a:r>
            <a:endParaRPr lang="en-US" dirty="0"/>
          </a:p>
        </p:txBody>
      </p:sp>
      <p:sp>
        <p:nvSpPr>
          <p:cNvPr id="41" name="Rectangle 40"/>
          <p:cNvSpPr/>
          <p:nvPr/>
        </p:nvSpPr>
        <p:spPr>
          <a:xfrm>
            <a:off x="17526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IM</a:t>
            </a:r>
            <a:r>
              <a:rPr lang="en-US" baseline="-25000" dirty="0"/>
              <a:t>1</a:t>
            </a:r>
            <a:endParaRPr lang="en-US" dirty="0"/>
          </a:p>
        </p:txBody>
      </p:sp>
      <p:sp>
        <p:nvSpPr>
          <p:cNvPr id="42" name="Rectangle 41"/>
          <p:cNvSpPr/>
          <p:nvPr/>
        </p:nvSpPr>
        <p:spPr>
          <a:xfrm>
            <a:off x="1066800" y="22860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NS</a:t>
            </a:r>
            <a:r>
              <a:rPr lang="en-US" baseline="-25000" dirty="0" smtClean="0"/>
              <a:t>1</a:t>
            </a:r>
            <a:endParaRPr lang="en-US" dirty="0"/>
          </a:p>
        </p:txBody>
      </p:sp>
      <p:cxnSp>
        <p:nvCxnSpPr>
          <p:cNvPr id="44" name="Straight Arrow Connector 43"/>
          <p:cNvCxnSpPr>
            <a:stCxn id="4" idx="1"/>
            <a:endCxn id="42" idx="2"/>
          </p:cNvCxnSpPr>
          <p:nvPr/>
        </p:nvCxnSpPr>
        <p:spPr>
          <a:xfrm flipH="1" flipV="1">
            <a:off x="1295400" y="2667000"/>
            <a:ext cx="1115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 idx="7"/>
            <a:endCxn id="41" idx="2"/>
          </p:cNvCxnSpPr>
          <p:nvPr/>
        </p:nvCxnSpPr>
        <p:spPr>
          <a:xfrm flipV="1">
            <a:off x="1945808" y="2667000"/>
            <a:ext cx="353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6" idx="1"/>
            <a:endCxn id="38" idx="2"/>
          </p:cNvCxnSpPr>
          <p:nvPr/>
        </p:nvCxnSpPr>
        <p:spPr>
          <a:xfrm flipH="1" flipV="1">
            <a:off x="3962400" y="2667000"/>
            <a:ext cx="1115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6" idx="7"/>
            <a:endCxn id="37" idx="2"/>
          </p:cNvCxnSpPr>
          <p:nvPr/>
        </p:nvCxnSpPr>
        <p:spPr>
          <a:xfrm flipV="1">
            <a:off x="4612808" y="2667000"/>
            <a:ext cx="353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8" idx="1"/>
            <a:endCxn id="40" idx="2"/>
          </p:cNvCxnSpPr>
          <p:nvPr/>
        </p:nvCxnSpPr>
        <p:spPr>
          <a:xfrm flipH="1" flipV="1">
            <a:off x="6705600" y="2667000"/>
            <a:ext cx="353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8" idx="7"/>
            <a:endCxn id="39" idx="2"/>
          </p:cNvCxnSpPr>
          <p:nvPr/>
        </p:nvCxnSpPr>
        <p:spPr>
          <a:xfrm flipV="1">
            <a:off x="7279808" y="2667000"/>
            <a:ext cx="111592" cy="492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 idx="3"/>
            <a:endCxn id="36" idx="0"/>
          </p:cNvCxnSpPr>
          <p:nvPr/>
        </p:nvCxnSpPr>
        <p:spPr>
          <a:xfrm flipH="1">
            <a:off x="1295400" y="5070008"/>
            <a:ext cx="1115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5" idx="5"/>
            <a:endCxn id="35" idx="0"/>
          </p:cNvCxnSpPr>
          <p:nvPr/>
        </p:nvCxnSpPr>
        <p:spPr>
          <a:xfrm>
            <a:off x="1945808" y="5070008"/>
            <a:ext cx="1115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7" idx="3"/>
            <a:endCxn id="34" idx="0"/>
          </p:cNvCxnSpPr>
          <p:nvPr/>
        </p:nvCxnSpPr>
        <p:spPr>
          <a:xfrm flipH="1">
            <a:off x="3962400" y="5070008"/>
            <a:ext cx="1115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7" idx="5"/>
            <a:endCxn id="33" idx="0"/>
          </p:cNvCxnSpPr>
          <p:nvPr/>
        </p:nvCxnSpPr>
        <p:spPr>
          <a:xfrm>
            <a:off x="4612808" y="5070008"/>
            <a:ext cx="1115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9" idx="3"/>
            <a:endCxn id="32" idx="0"/>
          </p:cNvCxnSpPr>
          <p:nvPr/>
        </p:nvCxnSpPr>
        <p:spPr>
          <a:xfrm flipH="1">
            <a:off x="6705600" y="5070008"/>
            <a:ext cx="353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9" idx="5"/>
            <a:endCxn id="31" idx="0"/>
          </p:cNvCxnSpPr>
          <p:nvPr/>
        </p:nvCxnSpPr>
        <p:spPr>
          <a:xfrm>
            <a:off x="7279808" y="5070008"/>
            <a:ext cx="111592" cy="263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10668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1</a:t>
            </a:r>
            <a:endParaRPr lang="en-US" sz="1200" dirty="0"/>
          </a:p>
        </p:txBody>
      </p:sp>
      <p:sp>
        <p:nvSpPr>
          <p:cNvPr id="77" name="Oval 76"/>
          <p:cNvSpPr/>
          <p:nvPr/>
        </p:nvSpPr>
        <p:spPr>
          <a:xfrm>
            <a:off x="17526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smtClean="0">
                <a:solidFill>
                  <a:prstClr val="white"/>
                </a:solidFill>
              </a:rPr>
              <a:t>e</a:t>
            </a:r>
            <a:r>
              <a:rPr lang="en-US" sz="1200" baseline="-25000" dirty="0" smtClean="0">
                <a:solidFill>
                  <a:prstClr val="white"/>
                </a:solidFill>
              </a:rPr>
              <a:t>2</a:t>
            </a:r>
            <a:endParaRPr lang="en-US" sz="1200" dirty="0">
              <a:solidFill>
                <a:prstClr val="white"/>
              </a:solidFill>
            </a:endParaRPr>
          </a:p>
        </p:txBody>
      </p:sp>
      <p:sp>
        <p:nvSpPr>
          <p:cNvPr id="78" name="Oval 77"/>
          <p:cNvSpPr/>
          <p:nvPr/>
        </p:nvSpPr>
        <p:spPr>
          <a:xfrm>
            <a:off x="7772400" y="2743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smtClean="0">
                <a:solidFill>
                  <a:prstClr val="white"/>
                </a:solidFill>
              </a:rPr>
              <a:t>e</a:t>
            </a:r>
            <a:r>
              <a:rPr lang="en-US" sz="1200" baseline="-25000" dirty="0" smtClean="0">
                <a:solidFill>
                  <a:prstClr val="white"/>
                </a:solidFill>
              </a:rPr>
              <a:t>8</a:t>
            </a:r>
            <a:endParaRPr lang="en-US" sz="1200" dirty="0">
              <a:solidFill>
                <a:prstClr val="white"/>
              </a:solidFill>
            </a:endParaRPr>
          </a:p>
        </p:txBody>
      </p:sp>
      <p:sp>
        <p:nvSpPr>
          <p:cNvPr id="79" name="Oval 78"/>
          <p:cNvSpPr/>
          <p:nvPr/>
        </p:nvSpPr>
        <p:spPr>
          <a:xfrm>
            <a:off x="5029200" y="2819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7</a:t>
            </a:r>
            <a:endParaRPr lang="en-US" sz="1200" dirty="0"/>
          </a:p>
        </p:txBody>
      </p:sp>
      <p:sp>
        <p:nvSpPr>
          <p:cNvPr id="80" name="Oval 79"/>
          <p:cNvSpPr/>
          <p:nvPr/>
        </p:nvSpPr>
        <p:spPr>
          <a:xfrm>
            <a:off x="37338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3</a:t>
            </a:r>
            <a:endParaRPr lang="en-US" sz="1200" dirty="0"/>
          </a:p>
        </p:txBody>
      </p:sp>
      <p:sp>
        <p:nvSpPr>
          <p:cNvPr id="81" name="Oval 80"/>
          <p:cNvSpPr/>
          <p:nvPr/>
        </p:nvSpPr>
        <p:spPr>
          <a:xfrm>
            <a:off x="44196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4</a:t>
            </a:r>
            <a:endParaRPr lang="en-US" sz="1200" dirty="0"/>
          </a:p>
        </p:txBody>
      </p:sp>
      <p:sp>
        <p:nvSpPr>
          <p:cNvPr id="82" name="Oval 81"/>
          <p:cNvSpPr/>
          <p:nvPr/>
        </p:nvSpPr>
        <p:spPr>
          <a:xfrm>
            <a:off x="64770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5</a:t>
            </a:r>
            <a:endParaRPr lang="en-US" sz="1200" dirty="0"/>
          </a:p>
        </p:txBody>
      </p:sp>
      <p:sp>
        <p:nvSpPr>
          <p:cNvPr id="83" name="Oval 82"/>
          <p:cNvSpPr/>
          <p:nvPr/>
        </p:nvSpPr>
        <p:spPr>
          <a:xfrm>
            <a:off x="7162800" y="1524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a:t>
            </a:r>
            <a:r>
              <a:rPr lang="en-US" sz="1200" baseline="-25000" dirty="0" smtClean="0"/>
              <a:t>6</a:t>
            </a:r>
            <a:endParaRPr lang="en-US" sz="1200" dirty="0"/>
          </a:p>
        </p:txBody>
      </p:sp>
      <p:sp>
        <p:nvSpPr>
          <p:cNvPr id="84" name="Oval 83"/>
          <p:cNvSpPr/>
          <p:nvPr/>
        </p:nvSpPr>
        <p:spPr>
          <a:xfrm>
            <a:off x="71628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a:t>
            </a:r>
            <a:r>
              <a:rPr lang="en-US" sz="1100" baseline="-25000" dirty="0" smtClean="0"/>
              <a:t>6</a:t>
            </a:r>
            <a:endParaRPr lang="en-US" sz="1200" dirty="0"/>
          </a:p>
        </p:txBody>
      </p:sp>
      <p:sp>
        <p:nvSpPr>
          <p:cNvPr id="85" name="Oval 84"/>
          <p:cNvSpPr/>
          <p:nvPr/>
        </p:nvSpPr>
        <p:spPr>
          <a:xfrm>
            <a:off x="64770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a:t>
            </a:r>
            <a:r>
              <a:rPr lang="en-US" sz="1200" baseline="-25000" dirty="0"/>
              <a:t>5</a:t>
            </a:r>
            <a:endParaRPr lang="en-US" sz="1200" dirty="0"/>
          </a:p>
        </p:txBody>
      </p:sp>
      <p:sp>
        <p:nvSpPr>
          <p:cNvPr id="86" name="Oval 85"/>
          <p:cNvSpPr/>
          <p:nvPr/>
        </p:nvSpPr>
        <p:spPr>
          <a:xfrm>
            <a:off x="44958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d</a:t>
            </a:r>
            <a:r>
              <a:rPr lang="en-US" sz="1200" baseline="-25000" dirty="0" smtClean="0"/>
              <a:t>4</a:t>
            </a:r>
            <a:endParaRPr lang="en-US" sz="1200" dirty="0"/>
          </a:p>
        </p:txBody>
      </p:sp>
      <p:sp>
        <p:nvSpPr>
          <p:cNvPr id="87" name="Oval 86"/>
          <p:cNvSpPr/>
          <p:nvPr/>
        </p:nvSpPr>
        <p:spPr>
          <a:xfrm>
            <a:off x="37338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a:t>
            </a:r>
            <a:r>
              <a:rPr lang="en-US" sz="1200" baseline="-25000" dirty="0"/>
              <a:t>3</a:t>
            </a:r>
            <a:endParaRPr lang="en-US" sz="1200" dirty="0"/>
          </a:p>
        </p:txBody>
      </p:sp>
      <p:sp>
        <p:nvSpPr>
          <p:cNvPr id="88" name="Oval 87"/>
          <p:cNvSpPr/>
          <p:nvPr/>
        </p:nvSpPr>
        <p:spPr>
          <a:xfrm>
            <a:off x="18288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smtClean="0">
                <a:solidFill>
                  <a:prstClr val="white"/>
                </a:solidFill>
              </a:rPr>
              <a:t>d</a:t>
            </a:r>
            <a:r>
              <a:rPr lang="en-US" sz="1200" baseline="-25000" dirty="0">
                <a:solidFill>
                  <a:prstClr val="white"/>
                </a:solidFill>
              </a:rPr>
              <a:t>2</a:t>
            </a:r>
            <a:endParaRPr lang="en-US" sz="1200" dirty="0">
              <a:solidFill>
                <a:prstClr val="white"/>
              </a:solidFill>
            </a:endParaRPr>
          </a:p>
        </p:txBody>
      </p:sp>
      <p:sp>
        <p:nvSpPr>
          <p:cNvPr id="89" name="Oval 88"/>
          <p:cNvSpPr/>
          <p:nvPr/>
        </p:nvSpPr>
        <p:spPr>
          <a:xfrm>
            <a:off x="1066800" y="601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smtClean="0">
                <a:solidFill>
                  <a:prstClr val="white"/>
                </a:solidFill>
              </a:rPr>
              <a:t>d</a:t>
            </a:r>
            <a:r>
              <a:rPr lang="en-US" sz="1200" baseline="-25000" dirty="0">
                <a:solidFill>
                  <a:prstClr val="white"/>
                </a:solidFill>
              </a:rPr>
              <a:t>1</a:t>
            </a:r>
            <a:endParaRPr lang="en-US" sz="1200" dirty="0">
              <a:solidFill>
                <a:prstClr val="white"/>
              </a:solidFill>
            </a:endParaRPr>
          </a:p>
        </p:txBody>
      </p:sp>
      <p:sp>
        <p:nvSpPr>
          <p:cNvPr id="90" name="Oval 89"/>
          <p:cNvSpPr/>
          <p:nvPr/>
        </p:nvSpPr>
        <p:spPr>
          <a:xfrm>
            <a:off x="7772400" y="4953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prstClr val="white"/>
                </a:solidFill>
              </a:rPr>
              <a:t>d</a:t>
            </a:r>
            <a:r>
              <a:rPr lang="en-US" sz="1200" baseline="-25000" dirty="0" smtClean="0">
                <a:solidFill>
                  <a:prstClr val="white"/>
                </a:solidFill>
              </a:rPr>
              <a:t>8</a:t>
            </a:r>
            <a:endParaRPr lang="en-US" sz="1200" dirty="0">
              <a:solidFill>
                <a:prstClr val="white"/>
              </a:solidFill>
            </a:endParaRPr>
          </a:p>
        </p:txBody>
      </p:sp>
      <p:sp>
        <p:nvSpPr>
          <p:cNvPr id="91" name="Oval 90"/>
          <p:cNvSpPr/>
          <p:nvPr/>
        </p:nvSpPr>
        <p:spPr>
          <a:xfrm>
            <a:off x="5029200" y="4953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smtClean="0">
                <a:solidFill>
                  <a:prstClr val="white"/>
                </a:solidFill>
              </a:rPr>
              <a:t>d</a:t>
            </a:r>
            <a:r>
              <a:rPr lang="en-US" sz="1200" baseline="-25000" dirty="0">
                <a:solidFill>
                  <a:prstClr val="white"/>
                </a:solidFill>
              </a:rPr>
              <a:t>7</a:t>
            </a:r>
            <a:endParaRPr lang="en-US" sz="1200" dirty="0">
              <a:solidFill>
                <a:prstClr val="white"/>
              </a:solidFill>
            </a:endParaRPr>
          </a:p>
        </p:txBody>
      </p:sp>
      <p:cxnSp>
        <p:nvCxnSpPr>
          <p:cNvPr id="94" name="Straight Arrow Connector 93"/>
          <p:cNvCxnSpPr>
            <a:stCxn id="76" idx="4"/>
            <a:endCxn id="42" idx="0"/>
          </p:cNvCxnSpPr>
          <p:nvPr/>
        </p:nvCxnSpPr>
        <p:spPr>
          <a:xfrm>
            <a:off x="12954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77" idx="4"/>
            <a:endCxn id="41" idx="0"/>
          </p:cNvCxnSpPr>
          <p:nvPr/>
        </p:nvCxnSpPr>
        <p:spPr>
          <a:xfrm>
            <a:off x="19812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80" idx="4"/>
            <a:endCxn id="38" idx="0"/>
          </p:cNvCxnSpPr>
          <p:nvPr/>
        </p:nvCxnSpPr>
        <p:spPr>
          <a:xfrm>
            <a:off x="39624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81" idx="4"/>
            <a:endCxn id="37" idx="0"/>
          </p:cNvCxnSpPr>
          <p:nvPr/>
        </p:nvCxnSpPr>
        <p:spPr>
          <a:xfrm>
            <a:off x="46482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82" idx="4"/>
            <a:endCxn id="40" idx="0"/>
          </p:cNvCxnSpPr>
          <p:nvPr/>
        </p:nvCxnSpPr>
        <p:spPr>
          <a:xfrm>
            <a:off x="67056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83" idx="4"/>
            <a:endCxn id="39" idx="0"/>
          </p:cNvCxnSpPr>
          <p:nvPr/>
        </p:nvCxnSpPr>
        <p:spPr>
          <a:xfrm>
            <a:off x="7391400" y="1981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89" idx="0"/>
            <a:endCxn id="36" idx="2"/>
          </p:cNvCxnSpPr>
          <p:nvPr/>
        </p:nvCxnSpPr>
        <p:spPr>
          <a:xfrm flipV="1">
            <a:off x="12954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88" idx="0"/>
            <a:endCxn id="35" idx="2"/>
          </p:cNvCxnSpPr>
          <p:nvPr/>
        </p:nvCxnSpPr>
        <p:spPr>
          <a:xfrm flipV="1">
            <a:off x="20574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87" idx="0"/>
            <a:endCxn id="34" idx="2"/>
          </p:cNvCxnSpPr>
          <p:nvPr/>
        </p:nvCxnSpPr>
        <p:spPr>
          <a:xfrm flipV="1">
            <a:off x="39624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a:stCxn id="86" idx="0"/>
            <a:endCxn id="33" idx="2"/>
          </p:cNvCxnSpPr>
          <p:nvPr/>
        </p:nvCxnSpPr>
        <p:spPr>
          <a:xfrm flipV="1">
            <a:off x="47244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85" idx="0"/>
            <a:endCxn id="32" idx="2"/>
          </p:cNvCxnSpPr>
          <p:nvPr/>
        </p:nvCxnSpPr>
        <p:spPr>
          <a:xfrm flipV="1">
            <a:off x="67056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84" idx="0"/>
            <a:endCxn id="31" idx="2"/>
          </p:cNvCxnSpPr>
          <p:nvPr/>
        </p:nvCxnSpPr>
        <p:spPr>
          <a:xfrm flipV="1">
            <a:off x="7391400" y="57150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79" idx="2"/>
          </p:cNvCxnSpPr>
          <p:nvPr/>
        </p:nvCxnSpPr>
        <p:spPr>
          <a:xfrm flipH="1">
            <a:off x="4648200" y="3048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78" idx="2"/>
          </p:cNvCxnSpPr>
          <p:nvPr/>
        </p:nvCxnSpPr>
        <p:spPr>
          <a:xfrm flipH="1">
            <a:off x="7315200" y="2971800"/>
            <a:ext cx="457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91" idx="2"/>
          </p:cNvCxnSpPr>
          <p:nvPr/>
        </p:nvCxnSpPr>
        <p:spPr>
          <a:xfrm flipH="1" flipV="1">
            <a:off x="4648200" y="4953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90" idx="2"/>
          </p:cNvCxnSpPr>
          <p:nvPr/>
        </p:nvCxnSpPr>
        <p:spPr>
          <a:xfrm flipH="1" flipV="1">
            <a:off x="7315200" y="4953000"/>
            <a:ext cx="457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An Actual Example</a:t>
            </a:r>
            <a:endParaRPr lang="en-US" dirty="0"/>
          </a:p>
        </p:txBody>
      </p:sp>
      <p:sp>
        <p:nvSpPr>
          <p:cNvPr id="3" name="Content Placeholder 2"/>
          <p:cNvSpPr>
            <a:spLocks noGrp="1"/>
          </p:cNvSpPr>
          <p:nvPr>
            <p:ph idx="1"/>
          </p:nvPr>
        </p:nvSpPr>
        <p:spPr/>
        <p:txBody>
          <a:bodyPr>
            <a:normAutofit/>
          </a:bodyPr>
          <a:lstStyle/>
          <a:p>
            <a:pPr>
              <a:buNone/>
            </a:pPr>
            <a:r>
              <a:rPr lang="en-US" sz="2200" dirty="0" smtClean="0"/>
              <a:t>Sometimes a structural equation model is not as complicated as indicated on the preceding page.  For example, if there is only one observable indicator for each latent construct, then the observable indicator may be identified with its latent construct.</a:t>
            </a:r>
          </a:p>
          <a:p>
            <a:pPr>
              <a:buNone/>
            </a:pPr>
            <a:endParaRPr lang="en-US" sz="2200" dirty="0"/>
          </a:p>
          <a:p>
            <a:pPr>
              <a:buNone/>
            </a:pPr>
            <a:r>
              <a:rPr lang="en-US" sz="2200" dirty="0" smtClean="0"/>
              <a:t>An example of this occurs in my 2009 </a:t>
            </a:r>
            <a:r>
              <a:rPr lang="en-US" sz="2200" i="1" dirty="0" smtClean="0"/>
              <a:t>Public Health Nutrition</a:t>
            </a:r>
            <a:r>
              <a:rPr lang="en-US" sz="2200" dirty="0" smtClean="0"/>
              <a:t> paper with Huddleston-Casas and Simmons.  We were trying to understand whether food insecurity predicted depression, or vice versa, or both, using three waves of survey data from low-income rural mothers.</a:t>
            </a:r>
          </a:p>
          <a:p>
            <a:pPr>
              <a:buNone/>
            </a:pPr>
            <a:endParaRPr lang="en-US" sz="2200" dirty="0"/>
          </a:p>
          <a:p>
            <a:pPr>
              <a:buNone/>
            </a:pPr>
            <a:r>
              <a:rPr lang="en-US" sz="2200" dirty="0" smtClean="0"/>
              <a:t>The diagram, derived from Figure 1 of the paper, appears next.</a:t>
            </a: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An Actual Example</a:t>
            </a:r>
            <a:endParaRPr lang="en-US" dirty="0"/>
          </a:p>
        </p:txBody>
      </p:sp>
      <p:sp>
        <p:nvSpPr>
          <p:cNvPr id="3" name="Content Placeholder 2"/>
          <p:cNvSpPr>
            <a:spLocks noGrp="1"/>
          </p:cNvSpPr>
          <p:nvPr>
            <p:ph idx="1"/>
          </p:nvPr>
        </p:nvSpPr>
        <p:spPr/>
        <p:txBody>
          <a:bodyPr>
            <a:normAutofit/>
          </a:bodyPr>
          <a:lstStyle/>
          <a:p>
            <a:pPr>
              <a:buNone/>
            </a:pPr>
            <a:r>
              <a:rPr lang="en-US" sz="2400" dirty="0" smtClean="0"/>
              <a:t>   </a:t>
            </a:r>
            <a:endParaRPr lang="en-US" sz="2400" dirty="0"/>
          </a:p>
        </p:txBody>
      </p:sp>
      <p:graphicFrame>
        <p:nvGraphicFramePr>
          <p:cNvPr id="4" name="Table 3"/>
          <p:cNvGraphicFramePr>
            <a:graphicFrameLocks noGrp="1"/>
          </p:cNvGraphicFramePr>
          <p:nvPr/>
        </p:nvGraphicFramePr>
        <p:xfrm>
          <a:off x="457200" y="3958431"/>
          <a:ext cx="8229600" cy="342900"/>
        </p:xfrm>
        <a:graphic>
          <a:graphicData uri="http://schemas.openxmlformats.org/drawingml/2006/table">
            <a:tbl>
              <a:tblPr/>
              <a:tblGrid>
                <a:gridCol w="8229600"/>
              </a:tblGrid>
              <a:tr h="0">
                <a:tc>
                  <a:txBody>
                    <a:bodyPr/>
                    <a:lstStyle/>
                    <a:p>
                      <a:pPr algn="ctr"/>
                      <a:r>
                        <a:rPr lang="en-US" sz="1000" dirty="0">
                          <a:effectLst/>
                          <a:latin typeface="verdana" panose="020B0604030504040204" pitchFamily="34" charset="0"/>
                        </a:rPr>
                        <a:t/>
                      </a:r>
                      <a:br>
                        <a:rPr lang="en-US" sz="1000" dirty="0">
                          <a:effectLst/>
                          <a:latin typeface="verdana" panose="020B0604030504040204" pitchFamily="34" charset="0"/>
                        </a:rPr>
                      </a:br>
                      <a:endParaRPr lang="en-US" sz="1000" dirty="0">
                        <a:effectLst/>
                        <a:latin typeface="verdana" panose="020B0604030504040204" pitchFamily="34" charset="0"/>
                      </a:endParaRPr>
                    </a:p>
                  </a:txBody>
                  <a:tcPr marL="19050" marR="19050" marT="19050" marB="19050">
                    <a:lnL>
                      <a:noFill/>
                    </a:lnL>
                    <a:lnR>
                      <a:noFill/>
                    </a:lnR>
                    <a:lnT>
                      <a:noFill/>
                    </a:lnT>
                    <a:lnB>
                      <a:noFill/>
                    </a:lnB>
                  </a:tcPr>
                </a:tc>
              </a:tr>
            </a:tbl>
          </a:graphicData>
        </a:graphic>
      </p:graphicFrame>
      <p:pic>
        <p:nvPicPr>
          <p:cNvPr id="1025" name="Picture 1" descr="http://journals.cambridge.org/fulltext_content/PHN/PHN12_08/S1368980008003650_fig1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1314450"/>
            <a:ext cx="5560695" cy="42938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An Actual Example</a:t>
            </a:r>
            <a:endParaRPr lang="en-US" dirty="0"/>
          </a:p>
        </p:txBody>
      </p:sp>
      <p:sp>
        <p:nvSpPr>
          <p:cNvPr id="3" name="Content Placeholder 2"/>
          <p:cNvSpPr>
            <a:spLocks noGrp="1"/>
          </p:cNvSpPr>
          <p:nvPr>
            <p:ph idx="1"/>
          </p:nvPr>
        </p:nvSpPr>
        <p:spPr/>
        <p:txBody>
          <a:bodyPr>
            <a:normAutofit/>
          </a:bodyPr>
          <a:lstStyle/>
          <a:p>
            <a:pPr>
              <a:buNone/>
            </a:pPr>
            <a:r>
              <a:rPr lang="en-US" sz="2200" dirty="0" smtClean="0"/>
              <a:t>Some r</a:t>
            </a:r>
            <a:r>
              <a:rPr lang="en-US" sz="2200" dirty="0" smtClean="0"/>
              <a:t>esults, from Table 2 of the paper, are as shown below.   Also, testing the null hypothesis that  </a:t>
            </a:r>
            <a:r>
              <a:rPr lang="el-GR" sz="2200" dirty="0" smtClean="0"/>
              <a:t>α</a:t>
            </a:r>
            <a:r>
              <a:rPr lang="en-US" sz="2200" baseline="-25000" dirty="0" smtClean="0"/>
              <a:t>5</a:t>
            </a:r>
            <a:r>
              <a:rPr lang="en-US" sz="2200" dirty="0" smtClean="0"/>
              <a:t> = </a:t>
            </a:r>
            <a:r>
              <a:rPr lang="el-GR" sz="2200" dirty="0" smtClean="0"/>
              <a:t>α</a:t>
            </a:r>
            <a:r>
              <a:rPr lang="en-US" sz="2200" baseline="-25000" dirty="0" smtClean="0"/>
              <a:t>6</a:t>
            </a:r>
            <a:r>
              <a:rPr lang="en-US" sz="2200" dirty="0" smtClean="0"/>
              <a:t> = 0  yields  P=0.034  in the complete case analysis (P&lt;0.001 in the imputed analysis), and we have  P=0.003 (P&lt;0.001) in testing </a:t>
            </a:r>
            <a:r>
              <a:rPr lang="el-GR" sz="2200" dirty="0" smtClean="0"/>
              <a:t>α</a:t>
            </a:r>
            <a:r>
              <a:rPr lang="en-US" sz="2200" baseline="-25000" dirty="0" smtClean="0"/>
              <a:t>7</a:t>
            </a:r>
            <a:r>
              <a:rPr lang="en-US" sz="2200" dirty="0" smtClean="0"/>
              <a:t> </a:t>
            </a:r>
            <a:r>
              <a:rPr lang="en-US" sz="2200" dirty="0"/>
              <a:t>= </a:t>
            </a:r>
            <a:r>
              <a:rPr lang="el-GR" sz="2200" dirty="0" smtClean="0"/>
              <a:t>α</a:t>
            </a:r>
            <a:r>
              <a:rPr lang="en-US" sz="2200" baseline="-25000" dirty="0" smtClean="0"/>
              <a:t>8</a:t>
            </a:r>
            <a:r>
              <a:rPr lang="en-US" sz="2200" dirty="0" smtClean="0"/>
              <a:t> </a:t>
            </a:r>
            <a:r>
              <a:rPr lang="en-US" sz="2200" dirty="0"/>
              <a:t>= </a:t>
            </a:r>
            <a:r>
              <a:rPr lang="en-US" sz="2200" dirty="0" smtClean="0"/>
              <a:t>0.</a:t>
            </a:r>
            <a:endParaRPr lang="en-US" sz="2200" dirty="0" smtClean="0"/>
          </a:p>
          <a:p>
            <a:pPr>
              <a:buNone/>
            </a:pPr>
            <a:endParaRPr lang="en-US" sz="2200" dirty="0"/>
          </a:p>
          <a:p>
            <a:pPr>
              <a:buNone/>
            </a:pPr>
            <a:endParaRPr lang="en-US" sz="2200" dirty="0" smtClean="0"/>
          </a:p>
        </p:txBody>
      </p:sp>
      <p:pic>
        <p:nvPicPr>
          <p:cNvPr id="2054" name="Picture 6" descr="http://journals.cambridge.org/fulltext_content/PHN/PHN12_08/S1368980008003650_tab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429000"/>
            <a:ext cx="7848600" cy="2362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An Actual Example</a:t>
            </a:r>
            <a:endParaRPr lang="en-US" dirty="0"/>
          </a:p>
        </p:txBody>
      </p:sp>
      <p:sp>
        <p:nvSpPr>
          <p:cNvPr id="3" name="Content Placeholder 2"/>
          <p:cNvSpPr>
            <a:spLocks noGrp="1"/>
          </p:cNvSpPr>
          <p:nvPr>
            <p:ph idx="1"/>
          </p:nvPr>
        </p:nvSpPr>
        <p:spPr/>
        <p:txBody>
          <a:bodyPr>
            <a:normAutofit/>
          </a:bodyPr>
          <a:lstStyle/>
          <a:p>
            <a:pPr>
              <a:buNone/>
            </a:pPr>
            <a:r>
              <a:rPr lang="en-US" sz="2200" dirty="0" smtClean="0"/>
              <a:t>The </a:t>
            </a:r>
            <a:r>
              <a:rPr lang="en-US" sz="2200" dirty="0"/>
              <a:t>conclusion is that the relationship between food insecurity and depression among low-income rural mothers may be bidirectional. </a:t>
            </a:r>
          </a:p>
          <a:p>
            <a:pPr>
              <a:buNone/>
            </a:pPr>
            <a:endParaRPr lang="en-US" sz="2200" dirty="0"/>
          </a:p>
          <a:p>
            <a:pPr>
              <a:buNone/>
            </a:pPr>
            <a:r>
              <a:rPr lang="en-US" sz="2200" dirty="0" smtClean="0"/>
              <a:t>And, just as linear regression models have  R</a:t>
            </a:r>
            <a:r>
              <a:rPr lang="en-US" sz="2200" baseline="30000" dirty="0" smtClean="0"/>
              <a:t>2</a:t>
            </a:r>
            <a:r>
              <a:rPr lang="en-US" sz="2200" dirty="0" smtClean="0"/>
              <a:t>  and other tools to assess goodness of fit, there are various indices of fit for structural equation models.  Three of them are  </a:t>
            </a:r>
            <a:r>
              <a:rPr lang="el-GR" sz="2200" dirty="0" smtClean="0"/>
              <a:t>χ</a:t>
            </a:r>
            <a:r>
              <a:rPr lang="en-US" sz="2200" baseline="30000" dirty="0"/>
              <a:t>2</a:t>
            </a:r>
            <a:r>
              <a:rPr lang="en-US" sz="2200" dirty="0"/>
              <a:t> / </a:t>
            </a:r>
            <a:r>
              <a:rPr lang="en-US" sz="2200" dirty="0" err="1" smtClean="0"/>
              <a:t>df</a:t>
            </a:r>
            <a:r>
              <a:rPr lang="en-US" sz="2200" dirty="0" smtClean="0"/>
              <a:t>,  RMSEA,  and  CFI.  </a:t>
            </a:r>
          </a:p>
          <a:p>
            <a:pPr>
              <a:buNone/>
            </a:pPr>
            <a:endParaRPr lang="en-US" sz="2200" dirty="0"/>
          </a:p>
          <a:p>
            <a:pPr>
              <a:buNone/>
            </a:pPr>
            <a:r>
              <a:rPr lang="en-US" sz="2200" dirty="0" smtClean="0"/>
              <a:t>In the complete case analysis from our 2009 paper, we had  </a:t>
            </a:r>
            <a:r>
              <a:rPr lang="el-GR" sz="2200" dirty="0" smtClean="0"/>
              <a:t>χ</a:t>
            </a:r>
            <a:r>
              <a:rPr lang="en-US" sz="2200" baseline="30000" dirty="0" smtClean="0"/>
              <a:t>2</a:t>
            </a:r>
            <a:r>
              <a:rPr lang="en-US" sz="2200" dirty="0" smtClean="0"/>
              <a:t> / </a:t>
            </a:r>
            <a:r>
              <a:rPr lang="en-US" sz="2200" dirty="0" err="1" smtClean="0"/>
              <a:t>df</a:t>
            </a:r>
            <a:r>
              <a:rPr lang="en-US" sz="2200" dirty="0" smtClean="0"/>
              <a:t> = 1.835,  RMSEA = 0.068,  and  CFI = 0.989.  These are </a:t>
            </a:r>
            <a:r>
              <a:rPr lang="en-US" sz="2200" dirty="0" err="1" smtClean="0"/>
              <a:t>favourable</a:t>
            </a:r>
            <a:r>
              <a:rPr lang="en-US" sz="2200" dirty="0" smtClean="0"/>
              <a:t> values for the indices.</a:t>
            </a:r>
            <a:endParaRPr lang="en-US" sz="2200" dirty="0"/>
          </a:p>
          <a:p>
            <a:pPr>
              <a:buNone/>
            </a:pPr>
            <a:endParaRPr lang="en-US" sz="2200" dirty="0" smtClean="0"/>
          </a:p>
          <a:p>
            <a:pPr>
              <a:buNone/>
            </a:pPr>
            <a:endParaRPr lang="en-US" sz="2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Remarks</a:t>
            </a:r>
            <a:endParaRPr lang="en-US" dirty="0"/>
          </a:p>
        </p:txBody>
      </p:sp>
      <p:sp>
        <p:nvSpPr>
          <p:cNvPr id="3" name="Content Placeholder 2"/>
          <p:cNvSpPr>
            <a:spLocks noGrp="1"/>
          </p:cNvSpPr>
          <p:nvPr>
            <p:ph idx="1"/>
          </p:nvPr>
        </p:nvSpPr>
        <p:spPr/>
        <p:txBody>
          <a:bodyPr>
            <a:normAutofit/>
          </a:bodyPr>
          <a:lstStyle/>
          <a:p>
            <a:pPr>
              <a:buNone/>
            </a:pPr>
            <a:r>
              <a:rPr lang="en-US" sz="2200" dirty="0"/>
              <a:t>G</a:t>
            </a:r>
            <a:r>
              <a:rPr lang="en-US" sz="2200" dirty="0" smtClean="0"/>
              <a:t>oodness </a:t>
            </a:r>
            <a:r>
              <a:rPr lang="en-US" sz="2200" dirty="0" smtClean="0"/>
              <a:t>of fit is often substantially affected by the assumptions one makes </a:t>
            </a:r>
            <a:r>
              <a:rPr lang="en-US" sz="2200" dirty="0" smtClean="0"/>
              <a:t>regarding</a:t>
            </a:r>
            <a:r>
              <a:rPr lang="en-US" sz="2200" dirty="0" smtClean="0"/>
              <a:t> which error terms are correlated.  Since that is difficult to ascertain from subject matter theory, some iterative process (not unlike stepwise selection in linear regression modeling) is often helpful.</a:t>
            </a:r>
          </a:p>
          <a:p>
            <a:pPr>
              <a:buNone/>
            </a:pPr>
            <a:endParaRPr lang="en-US" sz="2200" dirty="0"/>
          </a:p>
          <a:p>
            <a:pPr>
              <a:buNone/>
            </a:pPr>
            <a:r>
              <a:rPr lang="en-US" sz="2200" dirty="0" smtClean="0"/>
              <a:t>Typically we assume that quantities involved are (close to) normally distributed.  However, a categorical variable can be accommodated in the sense that model parameters may be estimated for and compared across multiple groups defined by the categorical variable.  We did this, too, in our 2009 paper.</a:t>
            </a:r>
            <a:endParaRPr lang="en-US" sz="2200" dirty="0" smtClean="0"/>
          </a:p>
          <a:p>
            <a:pPr>
              <a:buNone/>
            </a:pPr>
            <a:endParaRPr lang="en-US" sz="2200" dirty="0" smtClean="0"/>
          </a:p>
          <a:p>
            <a:pPr>
              <a:buNone/>
            </a:pPr>
            <a:endParaRPr lang="en-US" sz="2200" dirty="0" smtClean="0"/>
          </a:p>
          <a:p>
            <a:pPr>
              <a:buNone/>
            </a:pPr>
            <a:endParaRPr lang="en-US" sz="2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References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200" dirty="0" err="1" smtClean="0"/>
              <a:t>Bollen</a:t>
            </a:r>
            <a:r>
              <a:rPr lang="en-US" sz="2200" dirty="0" smtClean="0"/>
              <a:t> and Long (1993). </a:t>
            </a:r>
            <a:r>
              <a:rPr lang="en-US" sz="2200" i="1" dirty="0" smtClean="0"/>
              <a:t>Testing Structural Equation Models</a:t>
            </a:r>
            <a:r>
              <a:rPr lang="en-US" sz="2200" dirty="0" smtClean="0"/>
              <a:t>. SAGE, Newbury Park CA.</a:t>
            </a:r>
          </a:p>
          <a:p>
            <a:pPr>
              <a:buNone/>
            </a:pPr>
            <a:endParaRPr lang="en-US" sz="2200" dirty="0" smtClean="0"/>
          </a:p>
          <a:p>
            <a:pPr>
              <a:buNone/>
            </a:pPr>
            <a:r>
              <a:rPr lang="en-US" sz="2200" dirty="0" smtClean="0"/>
              <a:t>Hoyle (1995). </a:t>
            </a:r>
            <a:r>
              <a:rPr lang="en-US" sz="2200" i="1" dirty="0" smtClean="0"/>
              <a:t>Structural Equation Modeling: Concepts, Issues, and Applications</a:t>
            </a:r>
            <a:r>
              <a:rPr lang="en-US" sz="2200" dirty="0" smtClean="0"/>
              <a:t>. SAGE, Thousand Oaks CA</a:t>
            </a:r>
            <a:r>
              <a:rPr lang="en-US" sz="2200" dirty="0" smtClean="0"/>
              <a:t>.</a:t>
            </a:r>
          </a:p>
          <a:p>
            <a:pPr>
              <a:buNone/>
            </a:pPr>
            <a:endParaRPr lang="en-US" sz="2200" dirty="0"/>
          </a:p>
          <a:p>
            <a:pPr>
              <a:buNone/>
            </a:pPr>
            <a:r>
              <a:rPr lang="en-US" sz="2200" dirty="0" smtClean="0"/>
              <a:t>Huddleston-Casas, </a:t>
            </a:r>
            <a:r>
              <a:rPr lang="en-US" sz="2200" dirty="0" err="1" smtClean="0"/>
              <a:t>Charnigo</a:t>
            </a:r>
            <a:r>
              <a:rPr lang="en-US" sz="2200" dirty="0" smtClean="0"/>
              <a:t>, and Simmons (2009).  Food insecurity and maternal depression in rural, low-income families: a longitudinal investigation.  </a:t>
            </a:r>
            <a:r>
              <a:rPr lang="en-US" sz="2200" i="1" dirty="0" smtClean="0"/>
              <a:t>Public Health Nutrition</a:t>
            </a:r>
            <a:r>
              <a:rPr lang="en-US" sz="2200" dirty="0" smtClean="0"/>
              <a:t>, </a:t>
            </a:r>
            <a:r>
              <a:rPr lang="en-US" sz="2200" b="1" dirty="0" smtClean="0"/>
              <a:t>12</a:t>
            </a:r>
            <a:r>
              <a:rPr lang="en-US" sz="2200" dirty="0" smtClean="0"/>
              <a:t>, 1133-1140.</a:t>
            </a:r>
            <a:endParaRPr lang="en-US" sz="2200" dirty="0" smtClean="0"/>
          </a:p>
          <a:p>
            <a:pPr>
              <a:buNone/>
            </a:pPr>
            <a:endParaRPr lang="en-US" sz="2200" dirty="0" smtClean="0"/>
          </a:p>
          <a:p>
            <a:pPr>
              <a:buNone/>
            </a:pPr>
            <a:r>
              <a:rPr lang="en-US" sz="2200" dirty="0" smtClean="0"/>
              <a:t>Kline (2010). </a:t>
            </a:r>
            <a:r>
              <a:rPr lang="en-US" sz="2200" i="1" dirty="0" smtClean="0"/>
              <a:t>Principles and Practice of Structural Equation Modeling, 3</a:t>
            </a:r>
            <a:r>
              <a:rPr lang="en-US" sz="2200" i="1" baseline="30000" dirty="0" smtClean="0"/>
              <a:t>rd</a:t>
            </a:r>
            <a:r>
              <a:rPr lang="en-US" sz="2200" i="1" dirty="0" smtClean="0"/>
              <a:t> Edition</a:t>
            </a:r>
            <a:r>
              <a:rPr lang="en-US" sz="2200" dirty="0" smtClean="0"/>
              <a:t>. Guilford, New York NY.</a:t>
            </a:r>
          </a:p>
          <a:p>
            <a:pPr>
              <a:buNone/>
            </a:pPr>
            <a:endParaRPr lang="en-US" sz="2200" dirty="0" smtClean="0"/>
          </a:p>
          <a:p>
            <a:pPr>
              <a:buNone/>
            </a:pPr>
            <a:r>
              <a:rPr lang="en-US" sz="2200" dirty="0" smtClean="0"/>
              <a:t>Mueller (1996). </a:t>
            </a:r>
            <a:r>
              <a:rPr lang="en-US" sz="2200" i="1" dirty="0" smtClean="0"/>
              <a:t>Basic Principles of Structural Equation Modeling</a:t>
            </a:r>
            <a:r>
              <a:rPr lang="en-US" sz="2200" dirty="0" smtClean="0"/>
              <a:t>. Springer-</a:t>
            </a:r>
            <a:r>
              <a:rPr lang="en-US" sz="2200" dirty="0" err="1" smtClean="0"/>
              <a:t>Verlag</a:t>
            </a:r>
            <a:r>
              <a:rPr lang="en-US" sz="2200" dirty="0" smtClean="0"/>
              <a:t>, New York NY.</a:t>
            </a:r>
          </a:p>
          <a:p>
            <a:pPr>
              <a:buNone/>
            </a:pPr>
            <a:endParaRPr lang="en-US" sz="2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Structural equation modeling is useful for data analysis entailing one or both of two features that render ordinary regression modeling inapplicable:</a:t>
            </a:r>
          </a:p>
          <a:p>
            <a:pPr>
              <a:buNone/>
            </a:pPr>
            <a:endParaRPr lang="en-US" sz="2200" dirty="0" smtClean="0"/>
          </a:p>
          <a:p>
            <a:pPr marL="457200" indent="-457200">
              <a:buNone/>
            </a:pPr>
            <a:r>
              <a:rPr lang="en-US" sz="2200" dirty="0" smtClean="0"/>
              <a:t>1.	There is not a clear dichotomy of “independent variables” versus “dependent variables” because some variables both predict and are predicted by other variables in the modeling.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This may happen in a longitudinal study if the value of a variable at an intermediate time point both predicts its value at a later time point and is predicted by its value at an earlier time point. </a:t>
            </a:r>
          </a:p>
          <a:p>
            <a:pPr>
              <a:buNone/>
            </a:pPr>
            <a:endParaRPr lang="en-US" sz="2200" dirty="0" smtClean="0"/>
          </a:p>
          <a:p>
            <a:pPr>
              <a:buNone/>
            </a:pPr>
            <a:r>
              <a:rPr lang="en-US" sz="2200" dirty="0" smtClean="0"/>
              <a:t>This may happen in a cross-sectional study or a longitudinal study if a variable is a “mediator”. For instance, rumination may be a mediator between stress and depression.</a:t>
            </a:r>
          </a:p>
          <a:p>
            <a:pPr>
              <a:buNone/>
            </a:pPr>
            <a:endParaRPr lang="en-US" sz="2200" dirty="0" smtClean="0"/>
          </a:p>
          <a:p>
            <a:pPr>
              <a:buNone/>
            </a:pPr>
            <a:r>
              <a:rPr lang="en-US" sz="2200" dirty="0" smtClean="0"/>
              <a:t>So, rather than using “independent variable” and “dependent variable”, we </a:t>
            </a:r>
            <a:r>
              <a:rPr lang="en-US" sz="2200" dirty="0" smtClean="0"/>
              <a:t>refer </a:t>
            </a:r>
            <a:r>
              <a:rPr lang="en-US" sz="2200" dirty="0" smtClean="0"/>
              <a:t>to variables predicted by other variables in the modeling as “endogenous” and to variables not predicted by other variables in the modeling as “exogenous”.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p:txBody>
          <a:bodyPr>
            <a:normAutofit/>
          </a:bodyPr>
          <a:lstStyle/>
          <a:p>
            <a:pPr>
              <a:buNone/>
            </a:pPr>
            <a:endParaRPr lang="en-US" sz="2200" dirty="0" smtClean="0"/>
          </a:p>
          <a:p>
            <a:pPr>
              <a:buNone/>
            </a:pPr>
            <a:r>
              <a:rPr lang="en-US" sz="2200" dirty="0" smtClean="0"/>
              <a:t>2. What we are mainly interested in is not directly observable but is measured, </a:t>
            </a:r>
            <a:r>
              <a:rPr lang="en-US" sz="2200" dirty="0" smtClean="0"/>
              <a:t>imperfectly, </a:t>
            </a:r>
            <a:r>
              <a:rPr lang="en-US" sz="2200" dirty="0" smtClean="0"/>
              <a:t>using one or more instruments. Such instruments are often scales obtained by summations of </a:t>
            </a:r>
            <a:r>
              <a:rPr lang="en-US" sz="2200" dirty="0" err="1" smtClean="0"/>
              <a:t>Likert</a:t>
            </a:r>
            <a:r>
              <a:rPr lang="en-US" sz="2200" dirty="0" smtClean="0"/>
              <a:t> items.</a:t>
            </a:r>
          </a:p>
          <a:p>
            <a:pPr>
              <a:buNone/>
            </a:pPr>
            <a:endParaRPr lang="en-US" sz="2200" dirty="0" smtClean="0"/>
          </a:p>
          <a:p>
            <a:pPr>
              <a:buNone/>
            </a:pPr>
            <a:r>
              <a:rPr lang="en-US" sz="2200" dirty="0" smtClean="0"/>
              <a:t>	In this context, that which is not directly observable is often called a “latent construct”, while a corresponding instrument is often referred to as an “observable indicator”.</a:t>
            </a:r>
          </a:p>
          <a:p>
            <a:pPr>
              <a:buNone/>
            </a:pP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Example</a:t>
            </a:r>
            <a:endParaRPr lang="en-US" dirty="0"/>
          </a:p>
        </p:txBody>
      </p:sp>
      <p:sp>
        <p:nvSpPr>
          <p:cNvPr id="3" name="Content Placeholder 2"/>
          <p:cNvSpPr>
            <a:spLocks noGrp="1"/>
          </p:cNvSpPr>
          <p:nvPr>
            <p:ph idx="1"/>
          </p:nvPr>
        </p:nvSpPr>
        <p:spPr/>
        <p:txBody>
          <a:bodyPr>
            <a:normAutofit fontScale="32500" lnSpcReduction="20000"/>
          </a:bodyPr>
          <a:lstStyle/>
          <a:p>
            <a:pPr>
              <a:lnSpc>
                <a:spcPct val="110000"/>
              </a:lnSpc>
              <a:buNone/>
            </a:pPr>
            <a:r>
              <a:rPr lang="en-US" sz="6800" dirty="0" smtClean="0"/>
              <a:t>Consider a longitudinal study of college students who have a history of drinking in high school. The goal of the study is to ascertain whether sensation seeking may influence drinking, whether drinking may influence sensation seeking, or both.</a:t>
            </a:r>
          </a:p>
          <a:p>
            <a:pPr>
              <a:lnSpc>
                <a:spcPct val="110000"/>
              </a:lnSpc>
              <a:buNone/>
            </a:pPr>
            <a:endParaRPr lang="en-US" sz="6800" dirty="0" smtClean="0"/>
          </a:p>
          <a:p>
            <a:pPr>
              <a:lnSpc>
                <a:spcPct val="110000"/>
              </a:lnSpc>
              <a:buNone/>
            </a:pPr>
            <a:r>
              <a:rPr lang="en-US" sz="6800" dirty="0" smtClean="0"/>
              <a:t>Let  </a:t>
            </a:r>
            <a:r>
              <a:rPr lang="en-US" sz="6800" dirty="0" smtClean="0"/>
              <a:t>SS</a:t>
            </a:r>
            <a:r>
              <a:rPr lang="en-US" sz="6800" baseline="-25000" dirty="0" smtClean="0"/>
              <a:t>1</a:t>
            </a:r>
            <a:r>
              <a:rPr lang="en-US" sz="6800" baseline="-25000" dirty="0" smtClean="0"/>
              <a:t> </a:t>
            </a:r>
            <a:r>
              <a:rPr lang="en-US" sz="6800" dirty="0" smtClean="0"/>
              <a:t> </a:t>
            </a:r>
            <a:r>
              <a:rPr lang="en-US" sz="6800" dirty="0" smtClean="0"/>
              <a:t>denote sensation seeking at the beginning of college and  </a:t>
            </a:r>
            <a:r>
              <a:rPr lang="en-US" sz="6800" dirty="0" smtClean="0"/>
              <a:t>DR</a:t>
            </a:r>
            <a:r>
              <a:rPr lang="en-US" sz="6800" baseline="-25000" dirty="0" smtClean="0"/>
              <a:t>1</a:t>
            </a:r>
            <a:r>
              <a:rPr lang="en-US" sz="6800" baseline="-25000" dirty="0" smtClean="0"/>
              <a:t> </a:t>
            </a:r>
            <a:r>
              <a:rPr lang="en-US" sz="6800" dirty="0" smtClean="0"/>
              <a:t> </a:t>
            </a:r>
            <a:r>
              <a:rPr lang="en-US" sz="6800" dirty="0" smtClean="0"/>
              <a:t>drinking at the beginning of college. </a:t>
            </a:r>
            <a:endParaRPr lang="en-US" sz="6800" dirty="0" smtClean="0"/>
          </a:p>
          <a:p>
            <a:pPr>
              <a:lnSpc>
                <a:spcPct val="110000"/>
              </a:lnSpc>
              <a:buNone/>
            </a:pPr>
            <a:endParaRPr lang="en-US" sz="6800" dirty="0" smtClean="0"/>
          </a:p>
          <a:p>
            <a:pPr>
              <a:lnSpc>
                <a:spcPct val="110000"/>
              </a:lnSpc>
              <a:buNone/>
            </a:pPr>
            <a:r>
              <a:rPr lang="en-US" sz="6800" dirty="0" smtClean="0"/>
              <a:t>These are exogenous variables in that they will not be predicted by any other variables that we will include in our structural equation model. They are also latent variables because we do not observe them.  </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Example</a:t>
            </a:r>
            <a:endParaRPr lang="en-US" dirty="0"/>
          </a:p>
        </p:txBody>
      </p:sp>
      <p:sp>
        <p:nvSpPr>
          <p:cNvPr id="3" name="Content Placeholder 2"/>
          <p:cNvSpPr>
            <a:spLocks noGrp="1"/>
          </p:cNvSpPr>
          <p:nvPr>
            <p:ph idx="1"/>
          </p:nvPr>
        </p:nvSpPr>
        <p:spPr/>
        <p:txBody>
          <a:bodyPr>
            <a:normAutofit/>
          </a:bodyPr>
          <a:lstStyle/>
          <a:p>
            <a:pPr>
              <a:buNone/>
            </a:pPr>
            <a:r>
              <a:rPr lang="en-US" sz="2200" dirty="0" smtClean="0"/>
              <a:t>Let  </a:t>
            </a:r>
            <a:r>
              <a:rPr lang="en-US" sz="2200" dirty="0" smtClean="0"/>
              <a:t>SS</a:t>
            </a:r>
            <a:r>
              <a:rPr lang="en-US" sz="2200" baseline="-25000" dirty="0" smtClean="0"/>
              <a:t>2</a:t>
            </a:r>
            <a:r>
              <a:rPr lang="en-US" sz="2200" baseline="-25000" dirty="0" smtClean="0"/>
              <a:t> </a:t>
            </a:r>
            <a:r>
              <a:rPr lang="en-US" sz="2200" dirty="0" smtClean="0"/>
              <a:t> </a:t>
            </a:r>
            <a:r>
              <a:rPr lang="en-US" sz="2200" dirty="0" smtClean="0"/>
              <a:t>denote sensation seeking after one year of college and  </a:t>
            </a:r>
            <a:r>
              <a:rPr lang="en-US" sz="2200" dirty="0" smtClean="0"/>
              <a:t>DR</a:t>
            </a:r>
            <a:r>
              <a:rPr lang="en-US" sz="2200" baseline="-25000" dirty="0" smtClean="0"/>
              <a:t>2</a:t>
            </a:r>
            <a:r>
              <a:rPr lang="en-US" sz="2200" dirty="0" smtClean="0"/>
              <a:t>  </a:t>
            </a:r>
            <a:r>
              <a:rPr lang="en-US" sz="2200" dirty="0" smtClean="0"/>
              <a:t>drinking after one year of college. Let  </a:t>
            </a:r>
            <a:r>
              <a:rPr lang="en-US" sz="2200" dirty="0" smtClean="0"/>
              <a:t>SS</a:t>
            </a:r>
            <a:r>
              <a:rPr lang="en-US" sz="2200" baseline="-25000" dirty="0" smtClean="0"/>
              <a:t>3</a:t>
            </a:r>
            <a:r>
              <a:rPr lang="en-US" sz="2200" dirty="0" smtClean="0"/>
              <a:t>  </a:t>
            </a:r>
            <a:r>
              <a:rPr lang="en-US" sz="2200" dirty="0" smtClean="0"/>
              <a:t>denote sensation seeking after two years of college and  </a:t>
            </a:r>
            <a:r>
              <a:rPr lang="en-US" sz="2200" dirty="0" smtClean="0"/>
              <a:t>DR</a:t>
            </a:r>
            <a:r>
              <a:rPr lang="en-US" sz="2200" baseline="-25000" dirty="0" smtClean="0"/>
              <a:t>3</a:t>
            </a:r>
            <a:r>
              <a:rPr lang="en-US" sz="2200" dirty="0" smtClean="0"/>
              <a:t>  </a:t>
            </a:r>
            <a:r>
              <a:rPr lang="en-US" sz="2200" dirty="0" smtClean="0"/>
              <a:t>drinking after two years of college. </a:t>
            </a:r>
          </a:p>
          <a:p>
            <a:pPr>
              <a:buNone/>
            </a:pPr>
            <a:endParaRPr lang="en-US" sz="2200" dirty="0" smtClean="0"/>
          </a:p>
          <a:p>
            <a:pPr>
              <a:buNone/>
            </a:pPr>
            <a:r>
              <a:rPr lang="en-US" sz="2200" dirty="0" smtClean="0"/>
              <a:t>These are endogenous variables in that they will be predicted by other  variables that we will include in our structural equation model. They are also latent variables because we do not observe them. </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a:t>
            </a:r>
            <a:r>
              <a:rPr lang="en-US" sz="3200" dirty="0" smtClean="0">
                <a:solidFill>
                  <a:srgbClr val="04617B"/>
                </a:solidFill>
              </a:rPr>
              <a:t>xample</a:t>
            </a:r>
            <a:endParaRPr lang="en-US" dirty="0"/>
          </a:p>
        </p:txBody>
      </p:sp>
      <p:sp>
        <p:nvSpPr>
          <p:cNvPr id="3" name="Content Placeholder 2"/>
          <p:cNvSpPr>
            <a:spLocks noGrp="1"/>
          </p:cNvSpPr>
          <p:nvPr>
            <p:ph idx="1"/>
          </p:nvPr>
        </p:nvSpPr>
        <p:spPr/>
        <p:txBody>
          <a:bodyPr>
            <a:normAutofit lnSpcReduction="10000"/>
          </a:bodyPr>
          <a:lstStyle/>
          <a:p>
            <a:pPr>
              <a:buNone/>
            </a:pPr>
            <a:r>
              <a:rPr lang="en-US" sz="2200" dirty="0" smtClean="0"/>
              <a:t>Let  </a:t>
            </a:r>
            <a:r>
              <a:rPr lang="en-US" sz="2200" dirty="0" smtClean="0"/>
              <a:t>NS</a:t>
            </a:r>
            <a:r>
              <a:rPr lang="en-US" sz="2200" baseline="-25000" dirty="0" smtClean="0"/>
              <a:t>1 </a:t>
            </a:r>
            <a:r>
              <a:rPr lang="en-US" sz="2200" dirty="0" smtClean="0"/>
              <a:t> </a:t>
            </a:r>
            <a:r>
              <a:rPr lang="en-US" sz="2200" dirty="0" smtClean="0"/>
              <a:t>be the score observed on a scale of novelty seeking;</a:t>
            </a:r>
          </a:p>
          <a:p>
            <a:pPr>
              <a:buNone/>
            </a:pPr>
            <a:r>
              <a:rPr lang="en-US" sz="2200" dirty="0" smtClean="0"/>
              <a:t>IM</a:t>
            </a:r>
            <a:r>
              <a:rPr lang="en-US" sz="2200" baseline="-25000" dirty="0"/>
              <a:t>1</a:t>
            </a:r>
            <a:r>
              <a:rPr lang="en-US" sz="2200" dirty="0" smtClean="0"/>
              <a:t>  </a:t>
            </a:r>
            <a:r>
              <a:rPr lang="en-US" sz="2200" dirty="0" smtClean="0"/>
              <a:t>the score observed on a scale of </a:t>
            </a:r>
            <a:r>
              <a:rPr lang="en-US" sz="2200" dirty="0" smtClean="0"/>
              <a:t>impulsivity;</a:t>
            </a:r>
          </a:p>
          <a:p>
            <a:pPr>
              <a:buNone/>
            </a:pPr>
            <a:r>
              <a:rPr lang="en-US" sz="2200" dirty="0" smtClean="0"/>
              <a:t>DF</a:t>
            </a:r>
            <a:r>
              <a:rPr lang="en-US" sz="2200" baseline="-25000" dirty="0"/>
              <a:t>1</a:t>
            </a:r>
            <a:r>
              <a:rPr lang="en-US" sz="2200" dirty="0" smtClean="0"/>
              <a:t>  </a:t>
            </a:r>
            <a:r>
              <a:rPr lang="en-US" sz="2200" dirty="0" smtClean="0"/>
              <a:t>the score observed on a scale of drinking frequency; and </a:t>
            </a:r>
          </a:p>
          <a:p>
            <a:pPr>
              <a:buNone/>
            </a:pPr>
            <a:r>
              <a:rPr lang="en-US" sz="2200" dirty="0" smtClean="0"/>
              <a:t>DI</a:t>
            </a:r>
            <a:r>
              <a:rPr lang="en-US" sz="2200" baseline="-25000" dirty="0"/>
              <a:t>1</a:t>
            </a:r>
            <a:r>
              <a:rPr lang="en-US" sz="2200" baseline="-25000" dirty="0" smtClean="0"/>
              <a:t> </a:t>
            </a:r>
            <a:r>
              <a:rPr lang="en-US" sz="2200" dirty="0" smtClean="0"/>
              <a:t> </a:t>
            </a:r>
            <a:r>
              <a:rPr lang="en-US" sz="2200" dirty="0" smtClean="0"/>
              <a:t>the score observed on a scale of drinking intensity, with all of these scales administered at the beginning of college.</a:t>
            </a:r>
          </a:p>
          <a:p>
            <a:pPr>
              <a:buNone/>
            </a:pPr>
            <a:endParaRPr lang="en-US" sz="2200" dirty="0" smtClean="0"/>
          </a:p>
          <a:p>
            <a:pPr>
              <a:buNone/>
            </a:pPr>
            <a:r>
              <a:rPr lang="en-US" sz="2200" dirty="0" smtClean="0"/>
              <a:t>Thus,  </a:t>
            </a:r>
            <a:r>
              <a:rPr lang="en-US" sz="2200" dirty="0" smtClean="0"/>
              <a:t>NS</a:t>
            </a:r>
            <a:r>
              <a:rPr lang="en-US" sz="2200" baseline="-25000" dirty="0" smtClean="0"/>
              <a:t>1</a:t>
            </a:r>
            <a:r>
              <a:rPr lang="en-US" sz="2200" dirty="0" smtClean="0"/>
              <a:t>  </a:t>
            </a:r>
            <a:r>
              <a:rPr lang="en-US" sz="2200" dirty="0" smtClean="0"/>
              <a:t>and  </a:t>
            </a:r>
            <a:r>
              <a:rPr lang="en-US" sz="2200" dirty="0" smtClean="0"/>
              <a:t>IM</a:t>
            </a:r>
            <a:r>
              <a:rPr lang="en-US" sz="2200" baseline="-25000" dirty="0"/>
              <a:t>1</a:t>
            </a:r>
            <a:r>
              <a:rPr lang="en-US" sz="2200" baseline="-25000" dirty="0" smtClean="0"/>
              <a:t> </a:t>
            </a:r>
            <a:r>
              <a:rPr lang="en-US" sz="2200" dirty="0" smtClean="0"/>
              <a:t> </a:t>
            </a:r>
            <a:r>
              <a:rPr lang="en-US" sz="2200" dirty="0" smtClean="0"/>
              <a:t>are observable indicators of the latent construct  </a:t>
            </a:r>
            <a:r>
              <a:rPr lang="en-US" sz="2200" dirty="0" smtClean="0"/>
              <a:t>SS</a:t>
            </a:r>
            <a:r>
              <a:rPr lang="en-US" sz="2200" baseline="-25000" dirty="0" smtClean="0"/>
              <a:t>1</a:t>
            </a:r>
            <a:r>
              <a:rPr lang="en-US" sz="2200" dirty="0" smtClean="0"/>
              <a:t>, while  </a:t>
            </a:r>
            <a:r>
              <a:rPr lang="en-US" sz="2200" dirty="0" smtClean="0"/>
              <a:t>DF</a:t>
            </a:r>
            <a:r>
              <a:rPr lang="en-US" sz="2200" baseline="-25000" dirty="0"/>
              <a:t>1</a:t>
            </a:r>
            <a:r>
              <a:rPr lang="en-US" sz="2200" baseline="-25000" dirty="0" smtClean="0"/>
              <a:t>  </a:t>
            </a:r>
            <a:r>
              <a:rPr lang="en-US" sz="2200" dirty="0" smtClean="0"/>
              <a:t>and  </a:t>
            </a:r>
            <a:r>
              <a:rPr lang="en-US" sz="2200" dirty="0" smtClean="0"/>
              <a:t>DI</a:t>
            </a:r>
            <a:r>
              <a:rPr lang="en-US" sz="2200" baseline="-25000" dirty="0"/>
              <a:t>1</a:t>
            </a:r>
            <a:r>
              <a:rPr lang="en-US" sz="2200" baseline="-25000" dirty="0" smtClean="0"/>
              <a:t> </a:t>
            </a:r>
            <a:r>
              <a:rPr lang="en-US" sz="2200" dirty="0" smtClean="0"/>
              <a:t> </a:t>
            </a:r>
            <a:r>
              <a:rPr lang="en-US" sz="2200" dirty="0" smtClean="0"/>
              <a:t>are observable indicators of the latent construct  </a:t>
            </a:r>
            <a:r>
              <a:rPr lang="en-US" sz="2200" dirty="0" smtClean="0"/>
              <a:t>DR</a:t>
            </a:r>
            <a:r>
              <a:rPr lang="en-US" sz="2200" baseline="-25000" dirty="0" smtClean="0"/>
              <a:t>1</a:t>
            </a:r>
            <a:r>
              <a:rPr lang="en-US" sz="2200" dirty="0" smtClean="0"/>
              <a:t>.</a:t>
            </a:r>
            <a:endParaRPr lang="en-US" sz="2200" dirty="0" smtClean="0"/>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a:t>
            </a:r>
            <a:r>
              <a:rPr lang="en-US" sz="3200" dirty="0" smtClean="0">
                <a:solidFill>
                  <a:srgbClr val="04617B"/>
                </a:solidFill>
              </a:rPr>
              <a:t>xample</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r>
              <a:rPr lang="en-US" sz="2200" dirty="0" smtClean="0"/>
              <a:t>Let  </a:t>
            </a:r>
            <a:r>
              <a:rPr lang="en-US" sz="2200" dirty="0" smtClean="0"/>
              <a:t>NS</a:t>
            </a:r>
            <a:r>
              <a:rPr lang="en-US" sz="2200" baseline="-25000" dirty="0"/>
              <a:t>2</a:t>
            </a:r>
            <a:r>
              <a:rPr lang="en-US" sz="2200" baseline="-25000" dirty="0" smtClean="0"/>
              <a:t> </a:t>
            </a:r>
            <a:r>
              <a:rPr lang="en-US" sz="2200" dirty="0" smtClean="0"/>
              <a:t> </a:t>
            </a:r>
            <a:r>
              <a:rPr lang="en-US" sz="2200" dirty="0" smtClean="0"/>
              <a:t>be the score observed on a scale of novelty seeking;</a:t>
            </a:r>
          </a:p>
          <a:p>
            <a:pPr>
              <a:buNone/>
            </a:pPr>
            <a:r>
              <a:rPr lang="en-US" sz="2200" dirty="0" smtClean="0"/>
              <a:t>IM</a:t>
            </a:r>
            <a:r>
              <a:rPr lang="en-US" sz="2200" baseline="-25000" dirty="0" smtClean="0"/>
              <a:t>2</a:t>
            </a:r>
            <a:r>
              <a:rPr lang="en-US" sz="2200" dirty="0" smtClean="0"/>
              <a:t>  </a:t>
            </a:r>
            <a:r>
              <a:rPr lang="en-US" sz="2200" dirty="0" smtClean="0"/>
              <a:t>the score observed on a scale of impulsivity;</a:t>
            </a:r>
          </a:p>
          <a:p>
            <a:pPr>
              <a:buNone/>
            </a:pPr>
            <a:r>
              <a:rPr lang="en-US" sz="2200" dirty="0" smtClean="0"/>
              <a:t>DF</a:t>
            </a:r>
            <a:r>
              <a:rPr lang="en-US" sz="2200" baseline="-25000" dirty="0" smtClean="0"/>
              <a:t>2</a:t>
            </a:r>
            <a:r>
              <a:rPr lang="en-US" sz="2200" dirty="0" smtClean="0"/>
              <a:t>  </a:t>
            </a:r>
            <a:r>
              <a:rPr lang="en-US" sz="2200" dirty="0" smtClean="0"/>
              <a:t>the score observed on a scale of drinking frequency; and </a:t>
            </a:r>
          </a:p>
          <a:p>
            <a:pPr>
              <a:buNone/>
            </a:pPr>
            <a:r>
              <a:rPr lang="en-US" sz="2200" dirty="0" smtClean="0"/>
              <a:t>DI</a:t>
            </a:r>
            <a:r>
              <a:rPr lang="en-US" sz="2200" baseline="-25000" dirty="0"/>
              <a:t>2</a:t>
            </a:r>
            <a:r>
              <a:rPr lang="en-US" sz="2200" baseline="-25000" dirty="0" smtClean="0"/>
              <a:t> </a:t>
            </a:r>
            <a:r>
              <a:rPr lang="en-US" sz="2200" dirty="0" smtClean="0"/>
              <a:t> </a:t>
            </a:r>
            <a:r>
              <a:rPr lang="en-US" sz="2200" dirty="0" smtClean="0"/>
              <a:t>the score observed on a scale of drinking intensity, with all of these scales administered after one year of college.</a:t>
            </a:r>
          </a:p>
          <a:p>
            <a:pPr>
              <a:buNone/>
            </a:pPr>
            <a:endParaRPr lang="en-US" sz="2200" dirty="0" smtClean="0"/>
          </a:p>
          <a:p>
            <a:pPr>
              <a:buNone/>
            </a:pPr>
            <a:r>
              <a:rPr lang="en-US" sz="2200" dirty="0" smtClean="0"/>
              <a:t>Let  </a:t>
            </a:r>
            <a:r>
              <a:rPr lang="en-US" sz="2200" dirty="0" smtClean="0"/>
              <a:t>NS</a:t>
            </a:r>
            <a:r>
              <a:rPr lang="en-US" sz="2200" baseline="-25000" dirty="0"/>
              <a:t>3</a:t>
            </a:r>
            <a:r>
              <a:rPr lang="en-US" sz="2200" baseline="-25000" dirty="0" smtClean="0"/>
              <a:t> </a:t>
            </a:r>
            <a:r>
              <a:rPr lang="en-US" sz="2200" dirty="0" smtClean="0"/>
              <a:t> </a:t>
            </a:r>
            <a:r>
              <a:rPr lang="en-US" sz="2200" dirty="0" smtClean="0"/>
              <a:t>be the score observed on a scale of novelty seeking;</a:t>
            </a:r>
          </a:p>
          <a:p>
            <a:pPr>
              <a:buNone/>
            </a:pPr>
            <a:r>
              <a:rPr lang="en-US" sz="2200" dirty="0" smtClean="0"/>
              <a:t>IM</a:t>
            </a:r>
            <a:r>
              <a:rPr lang="en-US" sz="2200" baseline="-25000" dirty="0"/>
              <a:t>3</a:t>
            </a:r>
            <a:r>
              <a:rPr lang="en-US" sz="2200" dirty="0" smtClean="0"/>
              <a:t>  </a:t>
            </a:r>
            <a:r>
              <a:rPr lang="en-US" sz="2200" dirty="0" smtClean="0"/>
              <a:t>the score observed on a scale of impulsivity;</a:t>
            </a:r>
          </a:p>
          <a:p>
            <a:pPr>
              <a:buNone/>
            </a:pPr>
            <a:r>
              <a:rPr lang="en-US" sz="2200" dirty="0" smtClean="0"/>
              <a:t>DF</a:t>
            </a:r>
            <a:r>
              <a:rPr lang="en-US" sz="2200" baseline="-25000" dirty="0"/>
              <a:t>3</a:t>
            </a:r>
            <a:r>
              <a:rPr lang="en-US" sz="2200" dirty="0" smtClean="0"/>
              <a:t>  </a:t>
            </a:r>
            <a:r>
              <a:rPr lang="en-US" sz="2200" dirty="0" smtClean="0"/>
              <a:t>the score observed on a scale of drinking frequency; and </a:t>
            </a:r>
          </a:p>
          <a:p>
            <a:pPr>
              <a:buNone/>
            </a:pPr>
            <a:r>
              <a:rPr lang="en-US" sz="2200" dirty="0" smtClean="0"/>
              <a:t>DI</a:t>
            </a:r>
            <a:r>
              <a:rPr lang="en-US" sz="2200" baseline="-25000" dirty="0"/>
              <a:t>3</a:t>
            </a:r>
            <a:r>
              <a:rPr lang="en-US" sz="2200" baseline="-25000" dirty="0" smtClean="0"/>
              <a:t> </a:t>
            </a:r>
            <a:r>
              <a:rPr lang="en-US" sz="2200" dirty="0" smtClean="0"/>
              <a:t> </a:t>
            </a:r>
            <a:r>
              <a:rPr lang="en-US" sz="2200" dirty="0" smtClean="0"/>
              <a:t>the score observed on a scale of drinking intensity, with all of these scales administered after two years of college.</a:t>
            </a:r>
          </a:p>
          <a:p>
            <a:pPr>
              <a:buNone/>
            </a:pPr>
            <a:endParaRPr lang="en-US" sz="2200" dirty="0" smtClean="0"/>
          </a:p>
          <a:p>
            <a:pPr>
              <a:buNone/>
            </a:pP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A Hypothetical E</a:t>
            </a:r>
            <a:r>
              <a:rPr lang="en-US" sz="3200" dirty="0" smtClean="0">
                <a:solidFill>
                  <a:srgbClr val="04617B"/>
                </a:solidFill>
              </a:rPr>
              <a:t>xample</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r>
              <a:rPr lang="en-US" sz="2200" dirty="0" smtClean="0"/>
              <a:t>The next slide depicts relationships </a:t>
            </a:r>
            <a:r>
              <a:rPr lang="en-US" sz="2200" dirty="0" smtClean="0"/>
              <a:t>among these quantities.  Those labeled with  “e”  or  “d”  symbols represent random deviations from what is predicted and may be called, for lack of a better word, “errors”.</a:t>
            </a:r>
          </a:p>
          <a:p>
            <a:pPr>
              <a:buNone/>
            </a:pPr>
            <a:endParaRPr lang="en-US" sz="2200" dirty="0" smtClean="0"/>
          </a:p>
          <a:p>
            <a:pPr>
              <a:buNone/>
            </a:pPr>
            <a:r>
              <a:rPr lang="en-US" sz="2200" dirty="0" smtClean="0"/>
              <a:t>Generally speaking, a given quantity is expressed as a linear combination of those quantities which contribute to it, not unlike what is seen in regression.  Thus, for example,  </a:t>
            </a:r>
          </a:p>
          <a:p>
            <a:pPr>
              <a:buNone/>
            </a:pPr>
            <a:r>
              <a:rPr lang="en-US" sz="2200" dirty="0"/>
              <a:t>	</a:t>
            </a:r>
            <a:r>
              <a:rPr lang="en-US" sz="2200" dirty="0" smtClean="0"/>
              <a:t>		SS</a:t>
            </a:r>
            <a:r>
              <a:rPr lang="en-US" sz="2200" baseline="-25000" dirty="0" smtClean="0"/>
              <a:t>2</a:t>
            </a:r>
            <a:r>
              <a:rPr lang="en-US" sz="2200" dirty="0" smtClean="0"/>
              <a:t> = b</a:t>
            </a:r>
            <a:r>
              <a:rPr lang="en-US" sz="2200" baseline="-25000" dirty="0" smtClean="0"/>
              <a:t>0</a:t>
            </a:r>
            <a:r>
              <a:rPr lang="en-US" sz="2200" dirty="0" smtClean="0"/>
              <a:t> + b</a:t>
            </a:r>
            <a:r>
              <a:rPr lang="en-US" sz="2200" baseline="-25000" dirty="0" smtClean="0"/>
              <a:t>1</a:t>
            </a:r>
            <a:r>
              <a:rPr lang="en-US" sz="2200" dirty="0" smtClean="0"/>
              <a:t> SS</a:t>
            </a:r>
            <a:r>
              <a:rPr lang="en-US" sz="2200" baseline="-25000" dirty="0" smtClean="0"/>
              <a:t>1</a:t>
            </a:r>
            <a:r>
              <a:rPr lang="en-US" sz="2200" dirty="0" smtClean="0"/>
              <a:t> + b</a:t>
            </a:r>
            <a:r>
              <a:rPr lang="en-US" sz="2200" baseline="-25000" dirty="0" smtClean="0"/>
              <a:t>2</a:t>
            </a:r>
            <a:r>
              <a:rPr lang="en-US" sz="2200" dirty="0" smtClean="0"/>
              <a:t> DR</a:t>
            </a:r>
            <a:r>
              <a:rPr lang="en-US" sz="2200" baseline="-25000" dirty="0" smtClean="0"/>
              <a:t>1</a:t>
            </a:r>
            <a:r>
              <a:rPr lang="en-US" sz="2200" dirty="0" smtClean="0"/>
              <a:t> + e</a:t>
            </a:r>
            <a:r>
              <a:rPr lang="en-US" sz="2200" baseline="-25000" dirty="0" smtClean="0"/>
              <a:t>7</a:t>
            </a:r>
            <a:r>
              <a:rPr lang="en-US" sz="2200" dirty="0" smtClean="0"/>
              <a:t>  </a:t>
            </a:r>
          </a:p>
          <a:p>
            <a:pPr>
              <a:buNone/>
            </a:pPr>
            <a:r>
              <a:rPr lang="en-US" sz="2200" dirty="0"/>
              <a:t>	</a:t>
            </a:r>
            <a:r>
              <a:rPr lang="en-US" sz="2200" dirty="0" smtClean="0"/>
              <a:t>				and  </a:t>
            </a:r>
          </a:p>
          <a:p>
            <a:pPr>
              <a:buNone/>
            </a:pPr>
            <a:r>
              <a:rPr lang="en-US" sz="2200" dirty="0" smtClean="0"/>
              <a:t>			DF</a:t>
            </a:r>
            <a:r>
              <a:rPr lang="en-US" sz="2200" baseline="-25000" dirty="0" smtClean="0"/>
              <a:t>3</a:t>
            </a:r>
            <a:r>
              <a:rPr lang="en-US" sz="2200" dirty="0" smtClean="0"/>
              <a:t> = a</a:t>
            </a:r>
            <a:r>
              <a:rPr lang="en-US" sz="2200" baseline="-25000" dirty="0" smtClean="0"/>
              <a:t>0</a:t>
            </a:r>
            <a:r>
              <a:rPr lang="en-US" sz="2200" dirty="0" smtClean="0"/>
              <a:t> + a</a:t>
            </a:r>
            <a:r>
              <a:rPr lang="en-US" sz="2200" baseline="-25000" dirty="0" smtClean="0"/>
              <a:t>1</a:t>
            </a:r>
            <a:r>
              <a:rPr lang="en-US" sz="2200" dirty="0" smtClean="0"/>
              <a:t> DR</a:t>
            </a:r>
            <a:r>
              <a:rPr lang="en-US" sz="2200" baseline="-25000" dirty="0" smtClean="0"/>
              <a:t>3</a:t>
            </a:r>
            <a:r>
              <a:rPr lang="en-US" sz="2200" dirty="0" smtClean="0"/>
              <a:t> + d</a:t>
            </a:r>
            <a:r>
              <a:rPr lang="en-US" sz="2200" baseline="-25000" dirty="0" smtClean="0"/>
              <a:t>5</a:t>
            </a:r>
            <a:r>
              <a:rPr lang="en-US" sz="2200" dirty="0" smtClean="0"/>
              <a:t>.</a:t>
            </a:r>
            <a:endParaRPr lang="en-US" sz="2200" dirty="0" smtClean="0"/>
          </a:p>
          <a:p>
            <a:pPr>
              <a:buNone/>
            </a:pPr>
            <a:endParaRPr lang="en-US" sz="2200" dirty="0" smtClean="0"/>
          </a:p>
          <a:p>
            <a:pPr>
              <a:buNone/>
            </a:pPr>
            <a:endParaRPr lang="en-US" sz="2200" dirty="0" smtClean="0"/>
          </a:p>
          <a:p>
            <a:pPr>
              <a:buNone/>
            </a:pPr>
            <a:r>
              <a:rPr lang="en-US" sz="2200" dirty="0" smtClean="0"/>
              <a:t>  </a:t>
            </a:r>
          </a:p>
          <a:p>
            <a:pPr>
              <a:buNone/>
            </a:pP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1135</TotalTime>
  <Words>1198</Words>
  <Application>Microsoft Office PowerPoint</Application>
  <PresentationFormat>On-screen Show (4:3)</PresentationFormat>
  <Paragraphs>155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Constantia</vt:lpstr>
      <vt:lpstr>Verdana</vt:lpstr>
      <vt:lpstr>Wingdings 2</vt:lpstr>
      <vt:lpstr>Flow</vt:lpstr>
      <vt:lpstr>Structural Equation Modeling (Pizza and Pilots Presentation)</vt:lpstr>
      <vt:lpstr>Motivation</vt:lpstr>
      <vt:lpstr>Motivation</vt:lpstr>
      <vt:lpstr>Motivation</vt:lpstr>
      <vt:lpstr>A Hypothetical Example</vt:lpstr>
      <vt:lpstr>A Hypothetical Example</vt:lpstr>
      <vt:lpstr>A Hypothetical Example</vt:lpstr>
      <vt:lpstr>A Hypothetical Example</vt:lpstr>
      <vt:lpstr>A Hypothetical Example</vt:lpstr>
      <vt:lpstr>A Hypothetical Example</vt:lpstr>
      <vt:lpstr>An Actual Example</vt:lpstr>
      <vt:lpstr>An Actual Example</vt:lpstr>
      <vt:lpstr>An Actual Example</vt:lpstr>
      <vt:lpstr>An Actual Example</vt:lpstr>
      <vt:lpstr>Remarks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Equation Modeling</dc:title>
  <dc:creator>Rich</dc:creator>
  <cp:lastModifiedBy>ukcphit</cp:lastModifiedBy>
  <cp:revision>93</cp:revision>
  <dcterms:created xsi:type="dcterms:W3CDTF">2012-03-31T23:43:14Z</dcterms:created>
  <dcterms:modified xsi:type="dcterms:W3CDTF">2015-12-05T03:36:53Z</dcterms:modified>
</cp:coreProperties>
</file>