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2"/>
  </p:notesMasterIdLst>
  <p:sldIdLst>
    <p:sldId id="256" r:id="rId2"/>
    <p:sldId id="270" r:id="rId3"/>
    <p:sldId id="271" r:id="rId4"/>
    <p:sldId id="272" r:id="rId5"/>
    <p:sldId id="257" r:id="rId6"/>
    <p:sldId id="261" r:id="rId7"/>
    <p:sldId id="262" r:id="rId8"/>
    <p:sldId id="264" r:id="rId9"/>
    <p:sldId id="265" r:id="rId10"/>
    <p:sldId id="266" r:id="rId11"/>
    <p:sldId id="260" r:id="rId12"/>
    <p:sldId id="267" r:id="rId13"/>
    <p:sldId id="268" r:id="rId14"/>
    <p:sldId id="269" r:id="rId15"/>
    <p:sldId id="273" r:id="rId16"/>
    <p:sldId id="274" r:id="rId17"/>
    <p:sldId id="275" r:id="rId18"/>
    <p:sldId id="276"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ABBD66-CD58-4730-B60A-6F04F55503E3}" type="datetimeFigureOut">
              <a:rPr lang="en-US" smtClean="0"/>
              <a:pPr/>
              <a:t>2/24/2016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C91643-EF1F-4DE6-A50D-2E428A632147}" type="slidenum">
              <a:rPr lang="en-US" smtClean="0"/>
              <a:pPr/>
              <a:t>‹#›</a:t>
            </a:fld>
            <a:endParaRPr lang="en-US"/>
          </a:p>
        </p:txBody>
      </p:sp>
    </p:spTree>
    <p:extLst>
      <p:ext uri="{BB962C8B-B14F-4D97-AF65-F5344CB8AC3E}">
        <p14:creationId xmlns:p14="http://schemas.microsoft.com/office/powerpoint/2010/main" val="1441862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6</a:t>
            </a:fld>
            <a:endParaRPr lang="en-US"/>
          </a:p>
        </p:txBody>
      </p:sp>
    </p:spTree>
    <p:extLst>
      <p:ext uri="{BB962C8B-B14F-4D97-AF65-F5344CB8AC3E}">
        <p14:creationId xmlns:p14="http://schemas.microsoft.com/office/powerpoint/2010/main" val="2971559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19</a:t>
            </a:fld>
            <a:endParaRPr lang="en-US"/>
          </a:p>
        </p:txBody>
      </p:sp>
    </p:spTree>
    <p:extLst>
      <p:ext uri="{BB962C8B-B14F-4D97-AF65-F5344CB8AC3E}">
        <p14:creationId xmlns:p14="http://schemas.microsoft.com/office/powerpoint/2010/main" val="472667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20</a:t>
            </a:fld>
            <a:endParaRPr lang="en-US"/>
          </a:p>
        </p:txBody>
      </p:sp>
    </p:spTree>
    <p:extLst>
      <p:ext uri="{BB962C8B-B14F-4D97-AF65-F5344CB8AC3E}">
        <p14:creationId xmlns:p14="http://schemas.microsoft.com/office/powerpoint/2010/main" val="2935130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11</a:t>
            </a:fld>
            <a:endParaRPr lang="en-US"/>
          </a:p>
        </p:txBody>
      </p:sp>
    </p:spTree>
    <p:extLst>
      <p:ext uri="{BB962C8B-B14F-4D97-AF65-F5344CB8AC3E}">
        <p14:creationId xmlns:p14="http://schemas.microsoft.com/office/powerpoint/2010/main" val="2641319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12</a:t>
            </a:fld>
            <a:endParaRPr lang="en-US"/>
          </a:p>
        </p:txBody>
      </p:sp>
    </p:spTree>
    <p:extLst>
      <p:ext uri="{BB962C8B-B14F-4D97-AF65-F5344CB8AC3E}">
        <p14:creationId xmlns:p14="http://schemas.microsoft.com/office/powerpoint/2010/main" val="843229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13</a:t>
            </a:fld>
            <a:endParaRPr lang="en-US"/>
          </a:p>
        </p:txBody>
      </p:sp>
    </p:spTree>
    <p:extLst>
      <p:ext uri="{BB962C8B-B14F-4D97-AF65-F5344CB8AC3E}">
        <p14:creationId xmlns:p14="http://schemas.microsoft.com/office/powerpoint/2010/main" val="3387128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14</a:t>
            </a:fld>
            <a:endParaRPr lang="en-US"/>
          </a:p>
        </p:txBody>
      </p:sp>
    </p:spTree>
    <p:extLst>
      <p:ext uri="{BB962C8B-B14F-4D97-AF65-F5344CB8AC3E}">
        <p14:creationId xmlns:p14="http://schemas.microsoft.com/office/powerpoint/2010/main" val="3854977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15</a:t>
            </a:fld>
            <a:endParaRPr lang="en-US"/>
          </a:p>
        </p:txBody>
      </p:sp>
    </p:spTree>
    <p:extLst>
      <p:ext uri="{BB962C8B-B14F-4D97-AF65-F5344CB8AC3E}">
        <p14:creationId xmlns:p14="http://schemas.microsoft.com/office/powerpoint/2010/main" val="79834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16</a:t>
            </a:fld>
            <a:endParaRPr lang="en-US"/>
          </a:p>
        </p:txBody>
      </p:sp>
    </p:spTree>
    <p:extLst>
      <p:ext uri="{BB962C8B-B14F-4D97-AF65-F5344CB8AC3E}">
        <p14:creationId xmlns:p14="http://schemas.microsoft.com/office/powerpoint/2010/main" val="2467422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17</a:t>
            </a:fld>
            <a:endParaRPr lang="en-US"/>
          </a:p>
        </p:txBody>
      </p:sp>
    </p:spTree>
    <p:extLst>
      <p:ext uri="{BB962C8B-B14F-4D97-AF65-F5344CB8AC3E}">
        <p14:creationId xmlns:p14="http://schemas.microsoft.com/office/powerpoint/2010/main" val="4192650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18</a:t>
            </a:fld>
            <a:endParaRPr lang="en-US"/>
          </a:p>
        </p:txBody>
      </p:sp>
    </p:spTree>
    <p:extLst>
      <p:ext uri="{BB962C8B-B14F-4D97-AF65-F5344CB8AC3E}">
        <p14:creationId xmlns:p14="http://schemas.microsoft.com/office/powerpoint/2010/main" val="960488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9360CBD-0E33-4E00-AB80-70B5861E204D}" type="datetimeFigureOut">
              <a:rPr lang="en-US" smtClean="0"/>
              <a:pPr/>
              <a:t>2/24/2016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A8D33DD-6873-42E7-A00C-5F8F89F5BD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360CBD-0E33-4E00-AB80-70B5861E204D}" type="datetimeFigureOut">
              <a:rPr lang="en-US" smtClean="0"/>
              <a:pPr/>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360CBD-0E33-4E00-AB80-70B5861E204D}" type="datetimeFigureOut">
              <a:rPr lang="en-US" smtClean="0"/>
              <a:pPr/>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360CBD-0E33-4E00-AB80-70B5861E204D}" type="datetimeFigureOut">
              <a:rPr lang="en-US" smtClean="0"/>
              <a:pPr/>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9360CBD-0E33-4E00-AB80-70B5861E204D}" type="datetimeFigureOut">
              <a:rPr lang="en-US" smtClean="0"/>
              <a:pPr/>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D33DD-6873-42E7-A00C-5F8F89F5BD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360CBD-0E33-4E00-AB80-70B5861E204D}" type="datetimeFigureOut">
              <a:rPr lang="en-US" smtClean="0"/>
              <a:pPr/>
              <a:t>2/24/2016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9360CBD-0E33-4E00-AB80-70B5861E204D}" type="datetimeFigureOut">
              <a:rPr lang="en-US" smtClean="0"/>
              <a:pPr/>
              <a:t>2/24/2016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360CBD-0E33-4E00-AB80-70B5861E204D}" type="datetimeFigureOut">
              <a:rPr lang="en-US" smtClean="0"/>
              <a:pPr/>
              <a:t>2/24/2016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60CBD-0E33-4E00-AB80-70B5861E204D}" type="datetimeFigureOut">
              <a:rPr lang="en-US" smtClean="0"/>
              <a:pPr/>
              <a:t>2/24/2016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360CBD-0E33-4E00-AB80-70B5861E204D}" type="datetimeFigureOut">
              <a:rPr lang="en-US" smtClean="0"/>
              <a:pPr/>
              <a:t>2/24/2016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360CBD-0E33-4E00-AB80-70B5861E204D}" type="datetimeFigureOut">
              <a:rPr lang="en-US" smtClean="0"/>
              <a:pPr/>
              <a:t>2/24/2016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A8D33DD-6873-42E7-A00C-5F8F89F5BDC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9360CBD-0E33-4E00-AB80-70B5861E204D}" type="datetimeFigureOut">
              <a:rPr lang="en-US" smtClean="0"/>
              <a:pPr/>
              <a:t>2/24/2016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8D33DD-6873-42E7-A00C-5F8F89F5BDC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600" dirty="0" smtClean="0"/>
              <a:t>Structural Equation Modeling</a:t>
            </a:r>
            <a:br>
              <a:rPr lang="en-US" sz="4600" dirty="0" smtClean="0"/>
            </a:br>
            <a:r>
              <a:rPr lang="en-US" sz="4600" dirty="0" smtClean="0"/>
              <a:t>with AMOS</a:t>
            </a:r>
            <a:endParaRPr lang="en-US" sz="4600" dirty="0"/>
          </a:p>
        </p:txBody>
      </p:sp>
      <p:sp>
        <p:nvSpPr>
          <p:cNvPr id="3" name="Subtitle 2"/>
          <p:cNvSpPr>
            <a:spLocks noGrp="1"/>
          </p:cNvSpPr>
          <p:nvPr>
            <p:ph type="subTitle" idx="1"/>
          </p:nvPr>
        </p:nvSpPr>
        <p:spPr>
          <a:xfrm>
            <a:off x="533400" y="3228536"/>
            <a:ext cx="7854696" cy="2867464"/>
          </a:xfrm>
        </p:spPr>
        <p:txBody>
          <a:bodyPr>
            <a:normAutofit fontScale="85000" lnSpcReduction="20000"/>
          </a:bodyPr>
          <a:lstStyle/>
          <a:p>
            <a:endParaRPr lang="en-US" dirty="0" smtClean="0"/>
          </a:p>
          <a:p>
            <a:r>
              <a:rPr lang="en-US" dirty="0" smtClean="0"/>
              <a:t>Richard </a:t>
            </a:r>
            <a:r>
              <a:rPr lang="en-US" dirty="0" err="1" smtClean="0"/>
              <a:t>Charnigo</a:t>
            </a:r>
            <a:endParaRPr lang="en-US" dirty="0" smtClean="0"/>
          </a:p>
          <a:p>
            <a:r>
              <a:rPr lang="en-US" dirty="0" smtClean="0"/>
              <a:t>Professor of Statistics and Biostatistics</a:t>
            </a:r>
          </a:p>
          <a:p>
            <a:r>
              <a:rPr lang="en-US" dirty="0" smtClean="0"/>
              <a:t>University of Kentucky</a:t>
            </a:r>
          </a:p>
          <a:p>
            <a:r>
              <a:rPr lang="en-US" dirty="0" smtClean="0"/>
              <a:t>RJCharn2@aol.com</a:t>
            </a:r>
          </a:p>
          <a:p>
            <a:r>
              <a:rPr lang="en-US" dirty="0" smtClean="0"/>
              <a:t>March 2016</a:t>
            </a:r>
          </a:p>
          <a:p>
            <a:endParaRPr lang="en-US" dirty="0"/>
          </a:p>
          <a:p>
            <a:r>
              <a:rPr lang="en-US" dirty="0" smtClean="0"/>
              <a:t>www.richardcharnigo.net/SEM</a:t>
            </a:r>
          </a:p>
          <a:p>
            <a:endParaRPr lang="en-US" dirty="0" smtClean="0"/>
          </a:p>
          <a:p>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Results from Modeling</a:t>
            </a:r>
            <a:endParaRPr lang="en-US" dirty="0"/>
          </a:p>
        </p:txBody>
      </p:sp>
      <p:sp>
        <p:nvSpPr>
          <p:cNvPr id="3" name="Content Placeholder 2"/>
          <p:cNvSpPr>
            <a:spLocks noGrp="1"/>
          </p:cNvSpPr>
          <p:nvPr>
            <p:ph idx="1"/>
          </p:nvPr>
        </p:nvSpPr>
        <p:spPr>
          <a:xfrm>
            <a:off x="457200" y="1524000"/>
            <a:ext cx="8229600" cy="4800600"/>
          </a:xfrm>
        </p:spPr>
        <p:txBody>
          <a:bodyPr>
            <a:noAutofit/>
          </a:bodyPr>
          <a:lstStyle/>
          <a:p>
            <a:pPr>
              <a:buNone/>
            </a:pPr>
            <a:endParaRPr lang="en-US" sz="2200" dirty="0" smtClean="0"/>
          </a:p>
          <a:p>
            <a:pPr>
              <a:buNone/>
            </a:pPr>
            <a:r>
              <a:rPr lang="en-US" sz="2200" dirty="0" smtClean="0"/>
              <a:t>When I fit this model using AMOS, I obtained results as shown in the second PDF file at my website.  </a:t>
            </a:r>
          </a:p>
          <a:p>
            <a:pPr>
              <a:buNone/>
            </a:pPr>
            <a:endParaRPr lang="en-US" sz="2200" dirty="0"/>
          </a:p>
          <a:p>
            <a:pPr>
              <a:buNone/>
            </a:pPr>
            <a:r>
              <a:rPr lang="en-US" sz="2200" dirty="0" smtClean="0"/>
              <a:t>The first page of the results file provides a list of observed endogenous variables, unobserved endogenous variables, and unobserved exogenous variables.  There are no observed exogenous variables in this model.  </a:t>
            </a:r>
          </a:p>
          <a:p>
            <a:pPr>
              <a:buNone/>
            </a:pPr>
            <a:endParaRPr lang="en-US" sz="2200" dirty="0"/>
          </a:p>
          <a:p>
            <a:pPr>
              <a:buNone/>
            </a:pPr>
            <a:r>
              <a:rPr lang="en-US" sz="2200" dirty="0" smtClean="0"/>
              <a:t>The second page of the results file refers to sample moments.  There are 8 observed variables, from which we have 8 sample means, 8 sample variances, and 28 sample correlations.  These are the 44 sample moments.</a:t>
            </a:r>
          </a:p>
          <a:p>
            <a:pPr>
              <a:buNone/>
            </a:pPr>
            <a:endParaRPr lang="en-US" sz="2200" dirty="0" smtClean="0"/>
          </a:p>
          <a:p>
            <a:pPr>
              <a:buNone/>
            </a:pPr>
            <a:endParaRPr lang="en-US" sz="2200" dirty="0" smtClean="0"/>
          </a:p>
          <a:p>
            <a:pPr>
              <a:buNone/>
            </a:pPr>
            <a:r>
              <a:rPr lang="en-US" sz="2200" dirty="0" smtClean="0"/>
              <a:t> </a:t>
            </a: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Results from Modeling</a:t>
            </a:r>
            <a:endParaRPr lang="en-US" dirty="0"/>
          </a:p>
        </p:txBody>
      </p:sp>
      <p:sp>
        <p:nvSpPr>
          <p:cNvPr id="3" name="Content Placeholder 2"/>
          <p:cNvSpPr>
            <a:spLocks noGrp="1"/>
          </p:cNvSpPr>
          <p:nvPr>
            <p:ph idx="1"/>
          </p:nvPr>
        </p:nvSpPr>
        <p:spPr/>
        <p:txBody>
          <a:bodyPr>
            <a:normAutofit lnSpcReduction="10000"/>
          </a:bodyPr>
          <a:lstStyle/>
          <a:p>
            <a:pPr>
              <a:buNone/>
            </a:pPr>
            <a:r>
              <a:rPr lang="en-US" sz="2200" dirty="0" smtClean="0"/>
              <a:t>There are 33 parameters to estimate in the SEM, leaving 44 – 33 or 11 degrees of freedom.  There is a test statistic for goodness of fit that follows </a:t>
            </a:r>
            <a:r>
              <a:rPr lang="en-US" sz="2200" dirty="0" smtClean="0"/>
              <a:t>approximately a </a:t>
            </a:r>
            <a:r>
              <a:rPr lang="en-US" sz="2200" dirty="0" smtClean="0"/>
              <a:t>chi-square distribution (on 11 degrees of freedom, in this case) if the SEM is correctly specified.</a:t>
            </a:r>
          </a:p>
          <a:p>
            <a:pPr>
              <a:buNone/>
            </a:pPr>
            <a:endParaRPr lang="en-US" sz="2200" dirty="0"/>
          </a:p>
          <a:p>
            <a:pPr>
              <a:buNone/>
            </a:pPr>
            <a:r>
              <a:rPr lang="en-US" sz="2200" dirty="0" smtClean="0"/>
              <a:t>If the test statistic has a value which is compatible with this chi-square distribution, then we accept a null hypothesis that the SEM is correctly specified.  Otherwise, we reject that null hypothesis.  In our case, the test statistic equals 10.094, for which the corresponding p-value is 0.522.  Often, though, the null hypothesis is false and is rejected.  Then we may look at the ratio of the test statistic to the degrees of freedom and decide whether the misspecification is severe; a ratio less than 2 is </a:t>
            </a:r>
            <a:r>
              <a:rPr lang="en-US" sz="2200" dirty="0" err="1" smtClean="0"/>
              <a:t>favourable</a:t>
            </a:r>
            <a:r>
              <a:rPr lang="en-US" sz="2200" dirty="0" smtClean="0"/>
              <a:t>.</a:t>
            </a: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Results from Modeling</a:t>
            </a:r>
            <a:endParaRPr lang="en-US" dirty="0"/>
          </a:p>
        </p:txBody>
      </p:sp>
      <p:sp>
        <p:nvSpPr>
          <p:cNvPr id="3" name="Content Placeholder 2"/>
          <p:cNvSpPr>
            <a:spLocks noGrp="1"/>
          </p:cNvSpPr>
          <p:nvPr>
            <p:ph idx="1"/>
          </p:nvPr>
        </p:nvSpPr>
        <p:spPr/>
        <p:txBody>
          <a:bodyPr>
            <a:normAutofit/>
          </a:bodyPr>
          <a:lstStyle/>
          <a:p>
            <a:pPr>
              <a:buNone/>
            </a:pPr>
            <a:r>
              <a:rPr lang="en-US" sz="2400" dirty="0" smtClean="0"/>
              <a:t>The third page of the results file presents estimates of regression-like coefficients relating the latent constructs to each other and to the observable indicators.</a:t>
            </a:r>
          </a:p>
          <a:p>
            <a:pPr>
              <a:buNone/>
            </a:pPr>
            <a:endParaRPr lang="en-US" sz="2400" dirty="0"/>
          </a:p>
          <a:p>
            <a:pPr>
              <a:buNone/>
            </a:pPr>
            <a:r>
              <a:rPr lang="en-US" sz="2400" dirty="0" smtClean="0"/>
              <a:t>The C.R. is the quotient of the estimate by its standard error </a:t>
            </a:r>
            <a:r>
              <a:rPr lang="en-US" sz="2400" dirty="0" smtClean="0"/>
              <a:t>(sometimes referred to </a:t>
            </a:r>
            <a:r>
              <a:rPr lang="en-US" sz="2400" dirty="0" smtClean="0"/>
              <a:t>by statisticians as </a:t>
            </a:r>
            <a:r>
              <a:rPr lang="en-US" sz="2400" dirty="0" smtClean="0"/>
              <a:t>a </a:t>
            </a:r>
            <a:r>
              <a:rPr lang="en-US" sz="2400" dirty="0" smtClean="0"/>
              <a:t>Wald statistic), and  P  is the accompanying p-value for a test of whether the quantity being estimated is truly nonzero.  AMOS uses *** to represent a p-value too small to </a:t>
            </a:r>
            <a:r>
              <a:rPr lang="en-US" sz="2400" dirty="0" smtClean="0"/>
              <a:t>display precisely.</a:t>
            </a:r>
            <a:endParaRPr lang="en-US" sz="2400" dirty="0" smtClean="0"/>
          </a:p>
          <a:p>
            <a:pPr>
              <a:buNone/>
            </a:pPr>
            <a:r>
              <a:rPr lang="en-US" sz="2400" dirty="0" smtClean="0"/>
              <a:t> </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Results from Modeling</a:t>
            </a:r>
            <a:endParaRPr lang="en-US" dirty="0"/>
          </a:p>
        </p:txBody>
      </p:sp>
      <p:sp>
        <p:nvSpPr>
          <p:cNvPr id="3" name="Content Placeholder 2"/>
          <p:cNvSpPr>
            <a:spLocks noGrp="1"/>
          </p:cNvSpPr>
          <p:nvPr>
            <p:ph idx="1"/>
          </p:nvPr>
        </p:nvSpPr>
        <p:spPr/>
        <p:txBody>
          <a:bodyPr>
            <a:normAutofit fontScale="92500"/>
          </a:bodyPr>
          <a:lstStyle/>
          <a:p>
            <a:pPr>
              <a:buNone/>
            </a:pPr>
            <a:r>
              <a:rPr lang="en-US" sz="2200" dirty="0" smtClean="0"/>
              <a:t>However, the regression-like coefficients are difficult to interpret.  For example, CP2  is estimated to equal  1.462 CP1 + 1.607 UB1  plus an error term.  Since we don’t observe CP1 or UB1, this equation is opaque.</a:t>
            </a:r>
          </a:p>
          <a:p>
            <a:pPr>
              <a:buNone/>
            </a:pPr>
            <a:endParaRPr lang="en-US" sz="2200" dirty="0"/>
          </a:p>
          <a:p>
            <a:pPr>
              <a:buNone/>
            </a:pPr>
            <a:r>
              <a:rPr lang="en-US" sz="2200" dirty="0" smtClean="0"/>
              <a:t>An alternative perspective is afforded by the standardized regression coefficient estimates, which typically fall between -1 and 1.  They are somewhat like partial correlations.</a:t>
            </a:r>
          </a:p>
          <a:p>
            <a:pPr>
              <a:buNone/>
            </a:pPr>
            <a:endParaRPr lang="en-US" sz="2200" dirty="0" smtClean="0"/>
          </a:p>
          <a:p>
            <a:pPr>
              <a:buNone/>
            </a:pPr>
            <a:r>
              <a:rPr lang="en-US" sz="2200" dirty="0" smtClean="0"/>
              <a:t>The fourth page of the results file presents intercepts, which </a:t>
            </a:r>
            <a:r>
              <a:rPr lang="en-US" sz="2200" dirty="0" smtClean="0"/>
              <a:t>are essentially </a:t>
            </a:r>
            <a:r>
              <a:rPr lang="en-US" sz="2200" dirty="0" smtClean="0"/>
              <a:t>estimated mean levels of the observed indicators.  Following that are estimated </a:t>
            </a:r>
            <a:r>
              <a:rPr lang="en-US" sz="2200" dirty="0" err="1" smtClean="0"/>
              <a:t>covariances</a:t>
            </a:r>
            <a:r>
              <a:rPr lang="en-US" sz="2200" dirty="0" smtClean="0"/>
              <a:t> (and correlations) for each pair of variables connected by a double arrow, then estimated variances for each exogenous variable.</a:t>
            </a:r>
            <a:endParaRPr lang="en-US" sz="2200" dirty="0"/>
          </a:p>
          <a:p>
            <a:pPr>
              <a:buNone/>
            </a:pPr>
            <a:endParaRPr lang="en-US" sz="2200" dirty="0" smtClean="0"/>
          </a:p>
          <a:p>
            <a:pPr>
              <a:buNone/>
            </a:pPr>
            <a:endParaRPr lang="en-US" sz="22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Results from Modeling</a:t>
            </a:r>
            <a:endParaRPr lang="en-US" dirty="0"/>
          </a:p>
        </p:txBody>
      </p:sp>
      <p:sp>
        <p:nvSpPr>
          <p:cNvPr id="3" name="Content Placeholder 2"/>
          <p:cNvSpPr>
            <a:spLocks noGrp="1"/>
          </p:cNvSpPr>
          <p:nvPr>
            <p:ph idx="1"/>
          </p:nvPr>
        </p:nvSpPr>
        <p:spPr/>
        <p:txBody>
          <a:bodyPr>
            <a:normAutofit/>
          </a:bodyPr>
          <a:lstStyle/>
          <a:p>
            <a:pPr>
              <a:buNone/>
            </a:pPr>
            <a:r>
              <a:rPr lang="en-US" sz="2200" dirty="0" smtClean="0"/>
              <a:t>The fifth and sixth pages of results parse total effects into direct and indirect effects, and they also present standardized versions of these quantities.</a:t>
            </a:r>
          </a:p>
          <a:p>
            <a:pPr>
              <a:buNone/>
            </a:pPr>
            <a:endParaRPr lang="en-US" sz="2200" dirty="0"/>
          </a:p>
          <a:p>
            <a:pPr>
              <a:buNone/>
            </a:pPr>
            <a:r>
              <a:rPr lang="en-US" sz="2200" dirty="0" smtClean="0"/>
              <a:t>For example, as noted on the preceding slide, CP1 makes a direct contribution of 1.462 to CP2.  Moreover, CP2 makes a direct contribution of 0.542 to BP2.  Multiplying 1.462 by 0.542 gives 0.792, which is the indirect contribution of CP1 to BP2.</a:t>
            </a:r>
          </a:p>
          <a:p>
            <a:pPr>
              <a:buNone/>
            </a:pPr>
            <a:endParaRPr lang="en-US" sz="2200" dirty="0"/>
          </a:p>
          <a:p>
            <a:pPr>
              <a:buNone/>
            </a:pPr>
            <a:r>
              <a:rPr lang="en-US" sz="2200" dirty="0" smtClean="0"/>
              <a:t>Note that the quantification of direct and indirect effects would permit one to test hypotheses regarding mediating relationships.</a:t>
            </a:r>
          </a:p>
          <a:p>
            <a:pPr>
              <a:buNone/>
            </a:pPr>
            <a:endParaRPr lang="en-US" sz="22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Results from Modeling</a:t>
            </a:r>
            <a:endParaRPr lang="en-US" dirty="0"/>
          </a:p>
        </p:txBody>
      </p:sp>
      <p:sp>
        <p:nvSpPr>
          <p:cNvPr id="3" name="Content Placeholder 2"/>
          <p:cNvSpPr>
            <a:spLocks noGrp="1"/>
          </p:cNvSpPr>
          <p:nvPr>
            <p:ph idx="1"/>
          </p:nvPr>
        </p:nvSpPr>
        <p:spPr/>
        <p:txBody>
          <a:bodyPr>
            <a:normAutofit/>
          </a:bodyPr>
          <a:lstStyle/>
          <a:p>
            <a:pPr>
              <a:buNone/>
            </a:pPr>
            <a:r>
              <a:rPr lang="en-US" sz="2200" dirty="0" smtClean="0"/>
              <a:t>The last three pages of the results file provide numerous indices of model fit.  I shall only mention a few of them:</a:t>
            </a:r>
          </a:p>
          <a:p>
            <a:pPr>
              <a:buNone/>
            </a:pPr>
            <a:endParaRPr lang="en-US" sz="2200" dirty="0"/>
          </a:p>
          <a:p>
            <a:pPr>
              <a:buNone/>
            </a:pPr>
            <a:r>
              <a:rPr lang="en-US" sz="2200" dirty="0" smtClean="0"/>
              <a:t>The CMIN/DF, as noted earlier, is the ratio of a test statistic for goodness of fit divided by its degrees of freedom. </a:t>
            </a:r>
            <a:r>
              <a:rPr lang="en-US" sz="2200" dirty="0"/>
              <a:t> </a:t>
            </a:r>
            <a:r>
              <a:rPr lang="en-US" sz="2200" dirty="0" smtClean="0"/>
              <a:t>This ratio assesses the severity of model misspecification.  A value less than 2 is </a:t>
            </a:r>
            <a:r>
              <a:rPr lang="en-US" sz="2200" dirty="0" err="1" smtClean="0"/>
              <a:t>favourable</a:t>
            </a:r>
            <a:r>
              <a:rPr lang="en-US" sz="2200" dirty="0" smtClean="0"/>
              <a:t>, and even a value between 2 and 3 may be tolerable.</a:t>
            </a:r>
          </a:p>
          <a:p>
            <a:pPr>
              <a:buNone/>
            </a:pPr>
            <a:endParaRPr lang="en-US" sz="2200" dirty="0"/>
          </a:p>
          <a:p>
            <a:pPr>
              <a:buNone/>
            </a:pPr>
            <a:r>
              <a:rPr lang="en-US" sz="2200" dirty="0" smtClean="0"/>
              <a:t>The CFI, or comparative fit index, is supplied.  A value above 0.95 may be viewed </a:t>
            </a:r>
            <a:r>
              <a:rPr lang="en-US" sz="2200" dirty="0" err="1" smtClean="0"/>
              <a:t>favourably</a:t>
            </a:r>
            <a:r>
              <a:rPr lang="en-US" sz="2200" dirty="0" smtClean="0"/>
              <a:t>.</a:t>
            </a:r>
          </a:p>
          <a:p>
            <a:pPr>
              <a:buNone/>
            </a:pPr>
            <a:endParaRPr lang="en-US"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Results from Modeling</a:t>
            </a:r>
            <a:endParaRPr lang="en-US" dirty="0"/>
          </a:p>
        </p:txBody>
      </p:sp>
      <p:sp>
        <p:nvSpPr>
          <p:cNvPr id="3" name="Content Placeholder 2"/>
          <p:cNvSpPr>
            <a:spLocks noGrp="1"/>
          </p:cNvSpPr>
          <p:nvPr>
            <p:ph idx="1"/>
          </p:nvPr>
        </p:nvSpPr>
        <p:spPr/>
        <p:txBody>
          <a:bodyPr>
            <a:normAutofit/>
          </a:bodyPr>
          <a:lstStyle/>
          <a:p>
            <a:pPr>
              <a:buNone/>
            </a:pPr>
            <a:r>
              <a:rPr lang="en-US" sz="2200" dirty="0" smtClean="0"/>
              <a:t>The RMSEA, or root mean square error of approximation, is supplied </a:t>
            </a:r>
            <a:r>
              <a:rPr lang="en-US" sz="2200" dirty="0" smtClean="0"/>
              <a:t>(along </a:t>
            </a:r>
            <a:r>
              <a:rPr lang="en-US" sz="2200" dirty="0" smtClean="0"/>
              <a:t>with a 90% confidence </a:t>
            </a:r>
            <a:r>
              <a:rPr lang="en-US" sz="2200" dirty="0" smtClean="0"/>
              <a:t>interval for an underlying quantity).  </a:t>
            </a:r>
            <a:r>
              <a:rPr lang="en-US" sz="2200" dirty="0" smtClean="0"/>
              <a:t>A value less than 0.05 is viewed </a:t>
            </a:r>
            <a:r>
              <a:rPr lang="en-US" sz="2200" dirty="0" err="1" smtClean="0"/>
              <a:t>favourably</a:t>
            </a:r>
            <a:r>
              <a:rPr lang="en-US" sz="2200" dirty="0" smtClean="0"/>
              <a:t>.</a:t>
            </a:r>
          </a:p>
          <a:p>
            <a:pPr>
              <a:buNone/>
            </a:pPr>
            <a:endParaRPr lang="en-US" sz="2200" dirty="0" smtClean="0"/>
          </a:p>
          <a:p>
            <a:pPr>
              <a:buNone/>
            </a:pPr>
            <a:r>
              <a:rPr lang="en-US" sz="2200" dirty="0" smtClean="0"/>
              <a:t>The AIC and BIC don’t have easy stand-alone interpretations.  However, if you were to fit two different versions of the SEM (for example, by adding/subtracting single arrows or double arrows), you could compare their respective AIC and BIC values.  The model with lower AIC and BIC values is </a:t>
            </a:r>
            <a:r>
              <a:rPr lang="en-US" sz="2200" dirty="0" err="1" smtClean="0"/>
              <a:t>favoured</a:t>
            </a:r>
            <a:r>
              <a:rPr lang="en-US" sz="2200" dirty="0" smtClean="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Finer Points</a:t>
            </a:r>
            <a:endParaRPr lang="en-US" dirty="0"/>
          </a:p>
        </p:txBody>
      </p:sp>
      <p:sp>
        <p:nvSpPr>
          <p:cNvPr id="3" name="Content Placeholder 2"/>
          <p:cNvSpPr>
            <a:spLocks noGrp="1"/>
          </p:cNvSpPr>
          <p:nvPr>
            <p:ph idx="1"/>
          </p:nvPr>
        </p:nvSpPr>
        <p:spPr/>
        <p:txBody>
          <a:bodyPr>
            <a:normAutofit lnSpcReduction="10000"/>
          </a:bodyPr>
          <a:lstStyle/>
          <a:p>
            <a:pPr>
              <a:buNone/>
            </a:pPr>
            <a:r>
              <a:rPr lang="en-US" sz="2200" dirty="0" smtClean="0"/>
              <a:t>Continuing from the preceding slide, in the event that the two models being compared are nested, one may also employ a chi-square test to decide whether the more complex model may be reduced to the simpler model.  This is much like a partial F test in linear regression.</a:t>
            </a:r>
          </a:p>
          <a:p>
            <a:pPr>
              <a:buNone/>
            </a:pPr>
            <a:endParaRPr lang="en-US" sz="2200" dirty="0"/>
          </a:p>
          <a:p>
            <a:pPr>
              <a:buNone/>
            </a:pPr>
            <a:r>
              <a:rPr lang="en-US" sz="2200" dirty="0" smtClean="0"/>
              <a:t>For example, if the goodness of fit test statistic equals 20 on 10 degrees of freedom for Model 1, versus 25 on 12 degrees of freedom for Model 2, then the chi-square test statistic for reducing the complex model equals 25 – 20 = 5 on 12 – 10 = 2 degrees of freedom.  Since the level 0.05 critical value for a chi-square distribution on 2 degrees of freedom is 5.99 (&gt; 5), we accept the simpler model (on 12 degrees of freedom).</a:t>
            </a:r>
          </a:p>
          <a:p>
            <a:pPr>
              <a:buNone/>
            </a:pPr>
            <a:endParaRPr lang="en-US" sz="2200" dirty="0" smtClean="0"/>
          </a:p>
          <a:p>
            <a:pPr>
              <a:buNone/>
            </a:pPr>
            <a:endParaRPr lang="en-US" sz="2200" dirty="0" smtClean="0"/>
          </a:p>
          <a:p>
            <a:pPr>
              <a:buNone/>
            </a:pPr>
            <a:endParaRPr lang="en-US" sz="22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Finer Points</a:t>
            </a:r>
            <a:endParaRPr lang="en-US" dirty="0"/>
          </a:p>
        </p:txBody>
      </p:sp>
      <p:sp>
        <p:nvSpPr>
          <p:cNvPr id="3" name="Content Placeholder 2"/>
          <p:cNvSpPr>
            <a:spLocks noGrp="1"/>
          </p:cNvSpPr>
          <p:nvPr>
            <p:ph idx="1"/>
          </p:nvPr>
        </p:nvSpPr>
        <p:spPr/>
        <p:txBody>
          <a:bodyPr>
            <a:normAutofit/>
          </a:bodyPr>
          <a:lstStyle/>
          <a:p>
            <a:pPr>
              <a:buNone/>
            </a:pPr>
            <a:r>
              <a:rPr lang="en-US" sz="2200" dirty="0" smtClean="0"/>
              <a:t>AMOS will also produce modification indices to suggest various changes which may improve model fit.  That didn’t happen here, because the SEM I fit was appropriate.  However, one often uses the modification indices like one uses forward variable selection in linear regression, except that in SEM one is </a:t>
            </a:r>
            <a:r>
              <a:rPr lang="en-US" sz="2200" dirty="0" smtClean="0"/>
              <a:t>typically</a:t>
            </a:r>
            <a:r>
              <a:rPr lang="en-US" sz="2200" dirty="0" smtClean="0"/>
              <a:t> </a:t>
            </a:r>
            <a:r>
              <a:rPr lang="en-US" sz="2200" dirty="0" smtClean="0"/>
              <a:t>selecting additional single and double arrows rather than variables.</a:t>
            </a:r>
          </a:p>
          <a:p>
            <a:pPr>
              <a:buNone/>
            </a:pPr>
            <a:endParaRPr lang="en-US" sz="2200" dirty="0"/>
          </a:p>
          <a:p>
            <a:pPr>
              <a:buNone/>
            </a:pPr>
            <a:r>
              <a:rPr lang="en-US" sz="2200" dirty="0" smtClean="0"/>
              <a:t>That is, one identifies a single or double arrow whose addition corresponds to the largest modification index, makes that change, re-fits the model, and continues </a:t>
            </a:r>
            <a:r>
              <a:rPr lang="en-US" sz="2200" dirty="0" smtClean="0"/>
              <a:t>this </a:t>
            </a:r>
            <a:r>
              <a:rPr lang="en-US" sz="2200" dirty="0" smtClean="0"/>
              <a:t>process until AMOS does not furnish any more suggestions (</a:t>
            </a:r>
            <a:r>
              <a:rPr lang="en-US" sz="2200" dirty="0" smtClean="0"/>
              <a:t>or, perhaps, until </a:t>
            </a:r>
            <a:r>
              <a:rPr lang="en-US" sz="2200" dirty="0" smtClean="0"/>
              <a:t>the AIC and BIC suggest discontinuing the process). </a:t>
            </a:r>
          </a:p>
          <a:p>
            <a:pPr>
              <a:buNone/>
            </a:pPr>
            <a:endParaRPr lang="en-US" sz="2200" dirty="0" smtClean="0"/>
          </a:p>
          <a:p>
            <a:pPr>
              <a:buNone/>
            </a:pPr>
            <a:endParaRPr lang="en-US" sz="2200" dirty="0" smtClean="0"/>
          </a:p>
          <a:p>
            <a:pPr>
              <a:buNone/>
            </a:pPr>
            <a:endParaRPr lang="en-US" sz="22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Finer Points</a:t>
            </a:r>
            <a:endParaRPr lang="en-US" dirty="0"/>
          </a:p>
        </p:txBody>
      </p:sp>
      <p:sp>
        <p:nvSpPr>
          <p:cNvPr id="3" name="Content Placeholder 2"/>
          <p:cNvSpPr>
            <a:spLocks noGrp="1"/>
          </p:cNvSpPr>
          <p:nvPr>
            <p:ph idx="1"/>
          </p:nvPr>
        </p:nvSpPr>
        <p:spPr/>
        <p:txBody>
          <a:bodyPr>
            <a:normAutofit/>
          </a:bodyPr>
          <a:lstStyle/>
          <a:p>
            <a:pPr>
              <a:buNone/>
            </a:pPr>
            <a:r>
              <a:rPr lang="en-US" sz="2200" dirty="0" smtClean="0"/>
              <a:t>AMOS </a:t>
            </a:r>
            <a:r>
              <a:rPr lang="en-US" sz="2200" dirty="0" smtClean="0"/>
              <a:t>is generally intuitive, but there are a couple of potential pitfalls for new users.</a:t>
            </a:r>
          </a:p>
          <a:p>
            <a:pPr>
              <a:buNone/>
            </a:pPr>
            <a:endParaRPr lang="en-US" sz="2200" dirty="0"/>
          </a:p>
          <a:p>
            <a:pPr>
              <a:buNone/>
            </a:pPr>
            <a:r>
              <a:rPr lang="en-US" sz="2200" dirty="0" smtClean="0"/>
              <a:t>First, one must remember to Set Analysis Properties and, in particular, Estimate Means and Intercepts.</a:t>
            </a:r>
          </a:p>
          <a:p>
            <a:pPr>
              <a:buNone/>
            </a:pPr>
            <a:endParaRPr lang="en-US" sz="2200" dirty="0"/>
          </a:p>
          <a:p>
            <a:pPr>
              <a:buNone/>
            </a:pPr>
            <a:r>
              <a:rPr lang="en-US" sz="2200" dirty="0" smtClean="0"/>
              <a:t>Second, one must remember to save and name one’s workspace before attempting to estimate model parameters; otherwise a cryptic, non-informative error message will appear.</a:t>
            </a:r>
          </a:p>
          <a:p>
            <a:pPr>
              <a:buNone/>
            </a:pPr>
            <a:endParaRPr lang="en-US" sz="2200" dirty="0"/>
          </a:p>
          <a:p>
            <a:pPr>
              <a:buNone/>
            </a:pPr>
            <a:r>
              <a:rPr lang="en-US" sz="2200" dirty="0" smtClean="0"/>
              <a:t>Let me now show how I obtained the preceding results in AMOS.</a:t>
            </a:r>
          </a:p>
          <a:p>
            <a:pPr>
              <a:buNone/>
            </a:pPr>
            <a:endParaRPr lang="en-US" sz="22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t>Introduction</a:t>
            </a:r>
            <a:endParaRPr lang="en-US" sz="3200" dirty="0"/>
          </a:p>
        </p:txBody>
      </p:sp>
      <p:sp>
        <p:nvSpPr>
          <p:cNvPr id="3" name="Content Placeholder 2"/>
          <p:cNvSpPr>
            <a:spLocks noGrp="1"/>
          </p:cNvSpPr>
          <p:nvPr>
            <p:ph idx="1"/>
          </p:nvPr>
        </p:nvSpPr>
        <p:spPr/>
        <p:txBody>
          <a:bodyPr>
            <a:noAutofit/>
          </a:bodyPr>
          <a:lstStyle/>
          <a:p>
            <a:pPr>
              <a:buNone/>
            </a:pPr>
            <a:r>
              <a:rPr lang="en-US" sz="2200" dirty="0" smtClean="0"/>
              <a:t>I provided an overview of structural equation modeling (also called “SEM”) at the Pizza and Pilots session in December 2015.  A link to that presentation is included at my website for structural equation modeling.</a:t>
            </a:r>
          </a:p>
          <a:p>
            <a:pPr>
              <a:buNone/>
            </a:pPr>
            <a:endParaRPr lang="en-US" sz="2200" dirty="0"/>
          </a:p>
          <a:p>
            <a:pPr>
              <a:buNone/>
            </a:pPr>
            <a:r>
              <a:rPr lang="en-US" sz="2200" dirty="0" smtClean="0"/>
              <a:t>Without recapitulating that entire presentation, I mention that structural equation modeling may differ from linear regression in one or both of two respects:</a:t>
            </a:r>
          </a:p>
          <a:p>
            <a:pPr>
              <a:buNone/>
            </a:pPr>
            <a:endParaRPr lang="en-US" sz="2200" dirty="0"/>
          </a:p>
          <a:p>
            <a:pPr>
              <a:buNone/>
            </a:pPr>
            <a:r>
              <a:rPr lang="en-US" sz="2200" dirty="0" smtClean="0"/>
              <a:t>First, rather than speaking in terms of “independent” and “dependent” variables, we classify variables as “exogenous” or “endogenous”.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Extensions</a:t>
            </a:r>
            <a:endParaRPr lang="en-US" dirty="0"/>
          </a:p>
        </p:txBody>
      </p:sp>
      <p:sp>
        <p:nvSpPr>
          <p:cNvPr id="3" name="Content Placeholder 2"/>
          <p:cNvSpPr>
            <a:spLocks noGrp="1"/>
          </p:cNvSpPr>
          <p:nvPr>
            <p:ph idx="1"/>
          </p:nvPr>
        </p:nvSpPr>
        <p:spPr/>
        <p:txBody>
          <a:bodyPr>
            <a:normAutofit/>
          </a:bodyPr>
          <a:lstStyle/>
          <a:p>
            <a:pPr>
              <a:buNone/>
            </a:pPr>
            <a:r>
              <a:rPr lang="en-US" sz="2200" dirty="0" smtClean="0"/>
              <a:t>We </a:t>
            </a:r>
            <a:r>
              <a:rPr lang="en-US" sz="2200" dirty="0" smtClean="0"/>
              <a:t>will not pursue </a:t>
            </a:r>
            <a:r>
              <a:rPr lang="en-US" sz="2200" dirty="0" smtClean="0"/>
              <a:t>these </a:t>
            </a:r>
            <a:r>
              <a:rPr lang="en-US" sz="2200" dirty="0" smtClean="0"/>
              <a:t>today, but I want to mention two extensions which are available in AMOS:</a:t>
            </a:r>
          </a:p>
          <a:p>
            <a:pPr>
              <a:buNone/>
            </a:pPr>
            <a:endParaRPr lang="en-US" sz="2200" dirty="0" smtClean="0"/>
          </a:p>
          <a:p>
            <a:pPr>
              <a:buNone/>
            </a:pPr>
            <a:r>
              <a:rPr lang="en-US" sz="2200" dirty="0" smtClean="0"/>
              <a:t>1. If </a:t>
            </a:r>
            <a:r>
              <a:rPr lang="en-US" sz="2200" dirty="0" smtClean="0"/>
              <a:t>you have missing data, you will need to address this in some manner.  </a:t>
            </a:r>
            <a:r>
              <a:rPr lang="en-US" sz="2200" dirty="0" smtClean="0"/>
              <a:t>One option is to impute </a:t>
            </a:r>
            <a:r>
              <a:rPr lang="en-US" sz="2200" dirty="0" smtClean="0"/>
              <a:t>the missing </a:t>
            </a:r>
            <a:r>
              <a:rPr lang="en-US" sz="2200" dirty="0" smtClean="0"/>
              <a:t>values before fitting the structural equation model.</a:t>
            </a:r>
            <a:endParaRPr lang="en-US" sz="2200" dirty="0" smtClean="0"/>
          </a:p>
          <a:p>
            <a:pPr>
              <a:buNone/>
            </a:pPr>
            <a:endParaRPr lang="en-US" sz="2200" dirty="0"/>
          </a:p>
          <a:p>
            <a:pPr>
              <a:buNone/>
            </a:pPr>
            <a:r>
              <a:rPr lang="en-US" sz="2200" dirty="0" smtClean="0"/>
              <a:t>2. You </a:t>
            </a:r>
            <a:r>
              <a:rPr lang="en-US" sz="2200" dirty="0" smtClean="0"/>
              <a:t>can estimate model parameters differently for each of two groups you wish to compare, such as those persons receiving an intervention versus control </a:t>
            </a:r>
            <a:r>
              <a:rPr lang="en-US" sz="2200" smtClean="0"/>
              <a:t>participants</a:t>
            </a:r>
            <a:r>
              <a:rPr lang="en-US" sz="2200" smtClean="0"/>
              <a:t>.</a:t>
            </a:r>
            <a:endParaRPr lang="en-US" sz="22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t>Introduction</a:t>
            </a:r>
            <a:endParaRPr lang="en-US" sz="3200" dirty="0"/>
          </a:p>
        </p:txBody>
      </p:sp>
      <p:sp>
        <p:nvSpPr>
          <p:cNvPr id="3" name="Content Placeholder 2"/>
          <p:cNvSpPr>
            <a:spLocks noGrp="1"/>
          </p:cNvSpPr>
          <p:nvPr>
            <p:ph idx="1"/>
          </p:nvPr>
        </p:nvSpPr>
        <p:spPr/>
        <p:txBody>
          <a:bodyPr>
            <a:noAutofit/>
          </a:bodyPr>
          <a:lstStyle/>
          <a:p>
            <a:pPr>
              <a:buNone/>
            </a:pPr>
            <a:r>
              <a:rPr lang="en-US" sz="2200" dirty="0" smtClean="0"/>
              <a:t>Second,  we are often interested in “latent constructs” which are not directly observable.  Approximating </a:t>
            </a:r>
            <a:r>
              <a:rPr lang="en-US" sz="2200" dirty="0" smtClean="0"/>
              <a:t>each one of them</a:t>
            </a:r>
            <a:r>
              <a:rPr lang="en-US" sz="2200" dirty="0" smtClean="0"/>
              <a:t>, however, </a:t>
            </a:r>
            <a:r>
              <a:rPr lang="en-US" sz="2200" dirty="0" smtClean="0"/>
              <a:t>will be one or more</a:t>
            </a:r>
            <a:r>
              <a:rPr lang="en-US" sz="2200" dirty="0" smtClean="0"/>
              <a:t> </a:t>
            </a:r>
            <a:r>
              <a:rPr lang="en-US" sz="2200" dirty="0" smtClean="0"/>
              <a:t>“observable indicators”.</a:t>
            </a:r>
          </a:p>
          <a:p>
            <a:pPr>
              <a:buNone/>
            </a:pPr>
            <a:endParaRPr lang="en-US" sz="2200" dirty="0" smtClean="0"/>
          </a:p>
          <a:p>
            <a:pPr>
              <a:buNone/>
            </a:pPr>
            <a:r>
              <a:rPr lang="en-US" sz="2200" dirty="0" smtClean="0"/>
              <a:t>For today’s workshop, we’ll consider the following (admittedly contrived) scenario: </a:t>
            </a:r>
          </a:p>
          <a:p>
            <a:r>
              <a:rPr lang="en-US" sz="2200" dirty="0" smtClean="0"/>
              <a:t>There are two latent constructs of interest, cardiovascular precursor (CP) and unhealthy </a:t>
            </a:r>
            <a:r>
              <a:rPr lang="en-US" sz="2200" dirty="0" err="1" smtClean="0"/>
              <a:t>behaviour</a:t>
            </a:r>
            <a:r>
              <a:rPr lang="en-US" sz="2200" dirty="0" smtClean="0"/>
              <a:t> (UB).</a:t>
            </a:r>
          </a:p>
          <a:p>
            <a:r>
              <a:rPr lang="en-US" sz="2200" dirty="0" smtClean="0"/>
              <a:t>For CP, there are two observable indicators, blood pressure (BP) and total cholesterol (TC).</a:t>
            </a:r>
          </a:p>
          <a:p>
            <a:r>
              <a:rPr lang="en-US" sz="2200" dirty="0" smtClean="0"/>
              <a:t>For UB, there are two observable indicators, sedentary days (SD) and dietary intake (DT).</a:t>
            </a:r>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t>Introduction</a:t>
            </a:r>
            <a:endParaRPr lang="en-US" sz="3200" dirty="0"/>
          </a:p>
        </p:txBody>
      </p:sp>
      <p:sp>
        <p:nvSpPr>
          <p:cNvPr id="3" name="Content Placeholder 2"/>
          <p:cNvSpPr>
            <a:spLocks noGrp="1"/>
          </p:cNvSpPr>
          <p:nvPr>
            <p:ph idx="1"/>
          </p:nvPr>
        </p:nvSpPr>
        <p:spPr/>
        <p:txBody>
          <a:bodyPr>
            <a:normAutofit lnSpcReduction="10000"/>
          </a:bodyPr>
          <a:lstStyle/>
          <a:p>
            <a:pPr>
              <a:buNone/>
            </a:pPr>
            <a:r>
              <a:rPr lang="en-US" sz="2200" dirty="0" smtClean="0"/>
              <a:t>The </a:t>
            </a:r>
            <a:r>
              <a:rPr lang="en-US" sz="2200" dirty="0" smtClean="0"/>
              <a:t>(fictional) data </a:t>
            </a:r>
            <a:r>
              <a:rPr lang="en-US" sz="2200" dirty="0" smtClean="0"/>
              <a:t>are contained in the SPSS file at my website for structural equation modeling.</a:t>
            </a:r>
            <a:r>
              <a:rPr lang="en-US" sz="2200" dirty="0"/>
              <a:t> </a:t>
            </a:r>
            <a:r>
              <a:rPr lang="en-US" sz="2200" dirty="0" smtClean="0"/>
              <a:t> To provide a little more detail:</a:t>
            </a:r>
          </a:p>
          <a:p>
            <a:pPr>
              <a:buNone/>
            </a:pPr>
            <a:endParaRPr lang="en-US" sz="2200" dirty="0" smtClean="0"/>
          </a:p>
          <a:p>
            <a:pPr>
              <a:buNone/>
            </a:pPr>
            <a:r>
              <a:rPr lang="en-US" sz="2200" dirty="0" smtClean="0"/>
              <a:t>BP is expressed in mmHg, with 140 being borderline high.</a:t>
            </a:r>
          </a:p>
          <a:p>
            <a:pPr>
              <a:buNone/>
            </a:pPr>
            <a:r>
              <a:rPr lang="en-US" sz="2200" dirty="0" smtClean="0"/>
              <a:t>TC is expressed in mg/</a:t>
            </a:r>
            <a:r>
              <a:rPr lang="en-US" sz="2200" dirty="0" err="1" smtClean="0"/>
              <a:t>dL</a:t>
            </a:r>
            <a:r>
              <a:rPr lang="en-US" sz="2200" dirty="0" smtClean="0"/>
              <a:t>, with 200 being borderline high.</a:t>
            </a:r>
          </a:p>
          <a:p>
            <a:pPr>
              <a:buNone/>
            </a:pPr>
            <a:r>
              <a:rPr lang="en-US" sz="2200" dirty="0" smtClean="0"/>
              <a:t>SD is the estimated number of days in the last month without at least 15 minutes of physical activity.</a:t>
            </a:r>
          </a:p>
          <a:p>
            <a:pPr>
              <a:buNone/>
            </a:pPr>
            <a:r>
              <a:rPr lang="en-US" sz="2200" dirty="0" smtClean="0"/>
              <a:t>DT is the estimated </a:t>
            </a:r>
            <a:r>
              <a:rPr lang="en-US" sz="2200" dirty="0" smtClean="0"/>
              <a:t>average number, from the last month, </a:t>
            </a:r>
            <a:r>
              <a:rPr lang="en-US" sz="2200" dirty="0" smtClean="0"/>
              <a:t>of </a:t>
            </a:r>
            <a:r>
              <a:rPr lang="en-US" sz="2200" dirty="0" smtClean="0"/>
              <a:t>thousands of </a:t>
            </a:r>
            <a:r>
              <a:rPr lang="en-US" sz="2200" dirty="0" smtClean="0"/>
              <a:t>calories consumed </a:t>
            </a:r>
            <a:r>
              <a:rPr lang="en-US" sz="2200" dirty="0" smtClean="0"/>
              <a:t>daily.</a:t>
            </a:r>
            <a:endParaRPr lang="en-US" sz="2200" dirty="0" smtClean="0"/>
          </a:p>
          <a:p>
            <a:pPr>
              <a:buNone/>
            </a:pPr>
            <a:endParaRPr lang="en-US" sz="2200" dirty="0"/>
          </a:p>
          <a:p>
            <a:pPr>
              <a:buNone/>
            </a:pPr>
            <a:r>
              <a:rPr lang="en-US" sz="2200" dirty="0" smtClean="0"/>
              <a:t>We also have measurements at each of two time points, so variable names include “1” and “2” suffixes.</a:t>
            </a:r>
          </a:p>
          <a:p>
            <a:pPr>
              <a:buNone/>
            </a:pPr>
            <a:endParaRPr lang="en-US" sz="2200" dirty="0" smtClean="0"/>
          </a:p>
          <a:p>
            <a:pPr>
              <a:buNone/>
            </a:pPr>
            <a:endParaRPr lang="en-US" sz="2200" dirty="0" smtClean="0"/>
          </a:p>
          <a:p>
            <a:pPr>
              <a:buNone/>
            </a:pPr>
            <a:endParaRPr lang="en-US" sz="2800"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Introduction</a:t>
            </a:r>
            <a:endParaRPr lang="en-US" sz="3200"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We may wonder not only whether CP and UB are related at a given time point but also whether one predicts the other.</a:t>
            </a:r>
          </a:p>
          <a:p>
            <a:pPr>
              <a:buNone/>
            </a:pPr>
            <a:endParaRPr lang="en-US" dirty="0"/>
          </a:p>
          <a:p>
            <a:pPr>
              <a:buNone/>
            </a:pPr>
            <a:r>
              <a:rPr lang="en-US" dirty="0" smtClean="0"/>
              <a:t>For example, is a person with high UB at an earlier time more likely to have high CP at a later time, controlling for that person’s level of CP at the earlier time ?</a:t>
            </a:r>
          </a:p>
          <a:p>
            <a:pPr>
              <a:buNone/>
            </a:pPr>
            <a:endParaRPr lang="en-US" dirty="0"/>
          </a:p>
          <a:p>
            <a:pPr>
              <a:buNone/>
            </a:pPr>
            <a:r>
              <a:rPr lang="en-US" dirty="0" smtClean="0"/>
              <a:t>Or, </a:t>
            </a:r>
            <a:r>
              <a:rPr lang="en-US" dirty="0" smtClean="0"/>
              <a:t>is a person with high CP at an earlier time more likely to have </a:t>
            </a:r>
            <a:r>
              <a:rPr lang="en-US" dirty="0" smtClean="0"/>
              <a:t>low </a:t>
            </a:r>
            <a:r>
              <a:rPr lang="en-US" dirty="0" smtClean="0"/>
              <a:t>UB at a later time (perhaps </a:t>
            </a:r>
            <a:r>
              <a:rPr lang="en-US" dirty="0" smtClean="0"/>
              <a:t>due to some guidance </a:t>
            </a:r>
            <a:r>
              <a:rPr lang="en-US" dirty="0" smtClean="0"/>
              <a:t>by his/her </a:t>
            </a:r>
            <a:r>
              <a:rPr lang="en-US" dirty="0" smtClean="0"/>
              <a:t>physician</a:t>
            </a:r>
            <a:r>
              <a:rPr lang="en-US" dirty="0" smtClean="0"/>
              <a:t> </a:t>
            </a:r>
            <a:r>
              <a:rPr lang="en-US" dirty="0" smtClean="0"/>
              <a:t>?), controlling for that person’s level of UB at the earlier time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The Model, Some Questions, and Some Answers</a:t>
            </a:r>
            <a:endParaRPr lang="en-US" dirty="0"/>
          </a:p>
        </p:txBody>
      </p:sp>
      <p:sp>
        <p:nvSpPr>
          <p:cNvPr id="3" name="Content Placeholder 2"/>
          <p:cNvSpPr>
            <a:spLocks noGrp="1"/>
          </p:cNvSpPr>
          <p:nvPr>
            <p:ph idx="1"/>
          </p:nvPr>
        </p:nvSpPr>
        <p:spPr/>
        <p:txBody>
          <a:bodyPr>
            <a:normAutofit/>
          </a:bodyPr>
          <a:lstStyle/>
          <a:p>
            <a:pPr>
              <a:spcBef>
                <a:spcPts val="0"/>
              </a:spcBef>
              <a:buNone/>
            </a:pPr>
            <a:r>
              <a:rPr lang="en-US" dirty="0" smtClean="0"/>
              <a:t>At right is a diagram of </a:t>
            </a:r>
          </a:p>
          <a:p>
            <a:pPr>
              <a:spcBef>
                <a:spcPts val="0"/>
              </a:spcBef>
              <a:buNone/>
            </a:pPr>
            <a:r>
              <a:rPr lang="en-US" dirty="0" smtClean="0"/>
              <a:t>the structural equation</a:t>
            </a:r>
          </a:p>
          <a:p>
            <a:pPr>
              <a:spcBef>
                <a:spcPts val="0"/>
              </a:spcBef>
              <a:buNone/>
            </a:pPr>
            <a:r>
              <a:rPr lang="en-US" dirty="0" smtClean="0"/>
              <a:t>model that I fit.  </a:t>
            </a:r>
          </a:p>
          <a:p>
            <a:pPr>
              <a:spcBef>
                <a:spcPts val="0"/>
              </a:spcBef>
              <a:buNone/>
            </a:pPr>
            <a:endParaRPr lang="en-US" dirty="0"/>
          </a:p>
          <a:p>
            <a:pPr>
              <a:spcBef>
                <a:spcPts val="0"/>
              </a:spcBef>
              <a:buNone/>
            </a:pPr>
            <a:r>
              <a:rPr lang="en-US" dirty="0" smtClean="0"/>
              <a:t>There are several points</a:t>
            </a:r>
          </a:p>
          <a:p>
            <a:pPr>
              <a:spcBef>
                <a:spcPts val="0"/>
              </a:spcBef>
              <a:buNone/>
            </a:pPr>
            <a:r>
              <a:rPr lang="en-US" dirty="0" smtClean="0"/>
              <a:t>for me to address:</a:t>
            </a:r>
          </a:p>
          <a:p>
            <a:pPr marL="0" indent="0">
              <a:spcBef>
                <a:spcPts val="0"/>
              </a:spcBef>
              <a:buNone/>
            </a:pPr>
            <a:endParaRPr lang="en-US" dirty="0" smtClean="0"/>
          </a:p>
          <a:p>
            <a:pPr marL="0" indent="0">
              <a:spcBef>
                <a:spcPts val="0"/>
              </a:spcBef>
              <a:buNone/>
            </a:pPr>
            <a:r>
              <a:rPr lang="en-US" dirty="0" smtClean="0"/>
              <a:t>1. What do the different </a:t>
            </a:r>
          </a:p>
          <a:p>
            <a:pPr marL="0" indent="0">
              <a:spcBef>
                <a:spcPts val="0"/>
              </a:spcBef>
              <a:buNone/>
            </a:pPr>
            <a:r>
              <a:rPr lang="en-US" dirty="0" smtClean="0"/>
              <a:t>shapes (rectangles and</a:t>
            </a:r>
          </a:p>
          <a:p>
            <a:pPr marL="0" indent="0">
              <a:spcBef>
                <a:spcPts val="0"/>
              </a:spcBef>
              <a:buNone/>
            </a:pPr>
            <a:r>
              <a:rPr lang="en-US" dirty="0" smtClean="0"/>
              <a:t>ovals) represent ?</a:t>
            </a:r>
          </a:p>
          <a:p>
            <a:pPr>
              <a:buNone/>
            </a:pPr>
            <a:endParaRPr lang="en-US" dirty="0"/>
          </a:p>
        </p:txBody>
      </p:sp>
      <p:pic>
        <p:nvPicPr>
          <p:cNvPr id="7" name="Picture 6"/>
          <p:cNvPicPr>
            <a:picLocks noChangeAspect="1"/>
          </p:cNvPicPr>
          <p:nvPr/>
        </p:nvPicPr>
        <p:blipFill>
          <a:blip r:embed="rId3"/>
          <a:stretch>
            <a:fillRect/>
          </a:stretch>
        </p:blipFill>
        <p:spPr>
          <a:xfrm>
            <a:off x="3962400" y="1295400"/>
            <a:ext cx="4824231" cy="510351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a:solidFill>
                  <a:srgbClr val="04617B"/>
                </a:solidFill>
              </a:rPr>
              <a:t>The Model, Some Questions, and Some Answers</a:t>
            </a:r>
            <a:endParaRPr lang="en-US" dirty="0"/>
          </a:p>
        </p:txBody>
      </p:sp>
      <p:sp>
        <p:nvSpPr>
          <p:cNvPr id="3" name="Content Placeholder 2"/>
          <p:cNvSpPr>
            <a:spLocks noGrp="1"/>
          </p:cNvSpPr>
          <p:nvPr>
            <p:ph idx="1"/>
          </p:nvPr>
        </p:nvSpPr>
        <p:spPr/>
        <p:txBody>
          <a:bodyPr>
            <a:normAutofit lnSpcReduction="10000"/>
          </a:bodyPr>
          <a:lstStyle/>
          <a:p>
            <a:pPr>
              <a:buNone/>
            </a:pPr>
            <a:endParaRPr lang="en-US" dirty="0" smtClean="0"/>
          </a:p>
          <a:p>
            <a:pPr>
              <a:buNone/>
            </a:pPr>
            <a:r>
              <a:rPr lang="en-US" dirty="0" smtClean="0"/>
              <a:t>2. What do the single arrows represent, and how are they different from the double arrows ?</a:t>
            </a:r>
          </a:p>
          <a:p>
            <a:pPr>
              <a:buNone/>
            </a:pPr>
            <a:endParaRPr lang="en-US" dirty="0"/>
          </a:p>
          <a:p>
            <a:pPr>
              <a:buNone/>
            </a:pPr>
            <a:r>
              <a:rPr lang="en-US" dirty="0" smtClean="0"/>
              <a:t>3. How should  E1  through  E10  be interpreted ?</a:t>
            </a:r>
          </a:p>
          <a:p>
            <a:pPr>
              <a:buNone/>
            </a:pPr>
            <a:endParaRPr lang="en-US" dirty="0"/>
          </a:p>
          <a:p>
            <a:pPr>
              <a:buNone/>
            </a:pPr>
            <a:r>
              <a:rPr lang="en-US" dirty="0" smtClean="0"/>
              <a:t>4. What do the  0’s  and  1’s represent ? </a:t>
            </a:r>
          </a:p>
          <a:p>
            <a:pPr>
              <a:buNone/>
            </a:pPr>
            <a:endParaRPr lang="en-US" dirty="0"/>
          </a:p>
          <a:p>
            <a:pPr>
              <a:buNone/>
            </a:pPr>
            <a:r>
              <a:rPr lang="en-US" dirty="0" smtClean="0"/>
              <a:t>Note, this diagram is available as the first PDF file at my website for SEM.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a:solidFill>
                  <a:srgbClr val="04617B"/>
                </a:solidFill>
              </a:rPr>
              <a:t>The Model, Some Questions, and Some Answers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The answers are as follows:</a:t>
            </a:r>
          </a:p>
          <a:p>
            <a:pPr>
              <a:buNone/>
            </a:pPr>
            <a:endParaRPr lang="en-US" dirty="0"/>
          </a:p>
          <a:p>
            <a:pPr marL="0" indent="0">
              <a:buNone/>
            </a:pPr>
            <a:r>
              <a:rPr lang="en-US" dirty="0" smtClean="0"/>
              <a:t>1. Rectangles represent observed quantities, while ovals represent unobserved quantities (either latent constructs or “error terms”).</a:t>
            </a:r>
          </a:p>
          <a:p>
            <a:pPr marL="0" indent="0">
              <a:buNone/>
            </a:pPr>
            <a:endParaRPr lang="en-US" dirty="0"/>
          </a:p>
          <a:p>
            <a:pPr marL="0" indent="0">
              <a:buNone/>
            </a:pPr>
            <a:r>
              <a:rPr lang="en-US" dirty="0" smtClean="0"/>
              <a:t>2. A single arrow represents a direct contribution from one quantity to another.  So, a given quantity is a linear combination of all the quantities from which it receives arrows.  A double arrow represents an assumed nonzero covariance (hence, nonzero correlation).</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a:solidFill>
                  <a:srgbClr val="04617B"/>
                </a:solidFill>
              </a:rPr>
              <a:t>The Model, Some Questions, and Some Answers</a:t>
            </a:r>
            <a:endParaRPr lang="en-US" dirty="0"/>
          </a:p>
        </p:txBody>
      </p:sp>
      <p:sp>
        <p:nvSpPr>
          <p:cNvPr id="3" name="Content Placeholder 2"/>
          <p:cNvSpPr>
            <a:spLocks noGrp="1"/>
          </p:cNvSpPr>
          <p:nvPr>
            <p:ph idx="1"/>
          </p:nvPr>
        </p:nvSpPr>
        <p:spPr>
          <a:xfrm>
            <a:off x="457200" y="1524000"/>
            <a:ext cx="8229600" cy="4800600"/>
          </a:xfrm>
        </p:spPr>
        <p:txBody>
          <a:bodyPr>
            <a:noAutofit/>
          </a:bodyPr>
          <a:lstStyle/>
          <a:p>
            <a:pPr>
              <a:buNone/>
            </a:pPr>
            <a:endParaRPr lang="en-US" sz="2200" dirty="0" smtClean="0"/>
          </a:p>
          <a:p>
            <a:pPr>
              <a:buNone/>
            </a:pPr>
            <a:r>
              <a:rPr lang="en-US" sz="2200" dirty="0" smtClean="0"/>
              <a:t>3. The  E1  through  E10  may be called “error terms”.  They explain why an observable indicator is </a:t>
            </a:r>
            <a:r>
              <a:rPr lang="en-US" sz="2200" dirty="0" smtClean="0"/>
              <a:t>not determined </a:t>
            </a:r>
            <a:r>
              <a:rPr lang="en-US" sz="2200" dirty="0" smtClean="0"/>
              <a:t>solely by the value of the corresponding latent construct; there is an underlying random element as well.  They also explain why a latent construct at time 2 cannot be perfectly predicted from the latent constructs at time 1.</a:t>
            </a:r>
          </a:p>
          <a:p>
            <a:pPr>
              <a:buNone/>
            </a:pPr>
            <a:endParaRPr lang="en-US" sz="2200" dirty="0" smtClean="0"/>
          </a:p>
          <a:p>
            <a:pPr>
              <a:buNone/>
            </a:pPr>
            <a:r>
              <a:rPr lang="en-US" sz="2200" dirty="0" smtClean="0"/>
              <a:t>4. The  0’s  and  1’s  represent constraints on regression-type coefficients and variable means, to ensure that the model is identifiable.  For example, since adding a  N(0,1)  variable is the same as adding twice a  N(0, ¼)  variable, we </a:t>
            </a:r>
            <a:r>
              <a:rPr lang="en-US" sz="2200" dirty="0" smtClean="0"/>
              <a:t>have </a:t>
            </a:r>
            <a:r>
              <a:rPr lang="en-US" sz="2200" dirty="0" smtClean="0"/>
              <a:t>to fix </a:t>
            </a:r>
            <a:r>
              <a:rPr lang="en-US" sz="2200" dirty="0" smtClean="0"/>
              <a:t>either the </a:t>
            </a:r>
            <a:r>
              <a:rPr lang="en-US" sz="2200" dirty="0" smtClean="0"/>
              <a:t>variance or the </a:t>
            </a:r>
            <a:r>
              <a:rPr lang="en-US" sz="2200" dirty="0" smtClean="0"/>
              <a:t>coefficient</a:t>
            </a:r>
            <a:r>
              <a:rPr lang="en-US" sz="2200" dirty="0" smtClean="0"/>
              <a:t>.</a:t>
            </a:r>
            <a:endParaRPr lang="en-US" sz="2200" dirty="0" smtClean="0"/>
          </a:p>
          <a:p>
            <a:pPr>
              <a:buNone/>
            </a:pPr>
            <a:endParaRPr lang="en-US" sz="2200" dirty="0" smtClean="0"/>
          </a:p>
          <a:p>
            <a:pPr>
              <a:buNone/>
            </a:pPr>
            <a:r>
              <a:rPr lang="en-US" sz="2200" dirty="0" smtClean="0"/>
              <a:t> </a:t>
            </a:r>
            <a:endParaRPr lang="en-US" sz="2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1177</TotalTime>
  <Words>1952</Words>
  <Application>Microsoft Office PowerPoint</Application>
  <PresentationFormat>On-screen Show (4:3)</PresentationFormat>
  <Paragraphs>152</Paragraphs>
  <Slides>20</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Calibri</vt:lpstr>
      <vt:lpstr>Constantia</vt:lpstr>
      <vt:lpstr>Wingdings 2</vt:lpstr>
      <vt:lpstr>Flow</vt:lpstr>
      <vt:lpstr>Structural Equation Modeling with AMOS</vt:lpstr>
      <vt:lpstr>Introduction</vt:lpstr>
      <vt:lpstr>Introduction</vt:lpstr>
      <vt:lpstr>Introduction</vt:lpstr>
      <vt:lpstr>Introduction</vt:lpstr>
      <vt:lpstr>The Model, Some Questions, and Some Answers</vt:lpstr>
      <vt:lpstr>The Model, Some Questions, and Some Answers</vt:lpstr>
      <vt:lpstr>The Model, Some Questions, and Some Answers</vt:lpstr>
      <vt:lpstr>The Model, Some Questions, and Some Answers</vt:lpstr>
      <vt:lpstr>Results from Modeling</vt:lpstr>
      <vt:lpstr>Results from Modeling</vt:lpstr>
      <vt:lpstr>Results from Modeling</vt:lpstr>
      <vt:lpstr>Results from Modeling</vt:lpstr>
      <vt:lpstr>Results from Modeling</vt:lpstr>
      <vt:lpstr>Results from Modeling</vt:lpstr>
      <vt:lpstr>Results from Modeling</vt:lpstr>
      <vt:lpstr>Finer Points</vt:lpstr>
      <vt:lpstr>Finer Points</vt:lpstr>
      <vt:lpstr>Finer Points</vt:lpstr>
      <vt:lpstr>Extensions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Equation Modeling</dc:title>
  <dc:creator>Rich</dc:creator>
  <cp:lastModifiedBy>ukcphit</cp:lastModifiedBy>
  <cp:revision>100</cp:revision>
  <dcterms:created xsi:type="dcterms:W3CDTF">2012-03-31T23:43:14Z</dcterms:created>
  <dcterms:modified xsi:type="dcterms:W3CDTF">2016-02-25T03:46:27Z</dcterms:modified>
</cp:coreProperties>
</file>