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26"/>
  </p:notesMasterIdLst>
  <p:sldIdLst>
    <p:sldId id="256" r:id="rId2"/>
    <p:sldId id="270" r:id="rId3"/>
    <p:sldId id="271" r:id="rId4"/>
    <p:sldId id="272" r:id="rId5"/>
    <p:sldId id="261" r:id="rId6"/>
    <p:sldId id="262" r:id="rId7"/>
    <p:sldId id="264" r:id="rId8"/>
    <p:sldId id="265" r:id="rId9"/>
    <p:sldId id="266" r:id="rId10"/>
    <p:sldId id="260" r:id="rId11"/>
    <p:sldId id="280" r:id="rId12"/>
    <p:sldId id="281"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ABBD66-CD58-4730-B60A-6F04F55503E3}" type="datetimeFigureOut">
              <a:rPr lang="en-US" smtClean="0"/>
              <a:pPr/>
              <a:t>12/29/2015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C91643-EF1F-4DE6-A50D-2E428A632147}" type="slidenum">
              <a:rPr lang="en-US" smtClean="0"/>
              <a:pPr/>
              <a:t>‹#›</a:t>
            </a:fld>
            <a:endParaRPr lang="en-US"/>
          </a:p>
        </p:txBody>
      </p:sp>
    </p:spTree>
    <p:extLst>
      <p:ext uri="{BB962C8B-B14F-4D97-AF65-F5344CB8AC3E}">
        <p14:creationId xmlns:p14="http://schemas.microsoft.com/office/powerpoint/2010/main" val="348868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C91643-EF1F-4DE6-A50D-2E428A632147}" type="slidenum">
              <a:rPr lang="en-US" smtClean="0"/>
              <a:pPr/>
              <a:t>1</a:t>
            </a:fld>
            <a:endParaRPr lang="en-US"/>
          </a:p>
        </p:txBody>
      </p:sp>
    </p:spTree>
    <p:extLst>
      <p:ext uri="{BB962C8B-B14F-4D97-AF65-F5344CB8AC3E}">
        <p14:creationId xmlns:p14="http://schemas.microsoft.com/office/powerpoint/2010/main" val="27110153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10</a:t>
            </a:fld>
            <a:endParaRPr lang="en-US"/>
          </a:p>
        </p:txBody>
      </p:sp>
    </p:spTree>
    <p:extLst>
      <p:ext uri="{BB962C8B-B14F-4D97-AF65-F5344CB8AC3E}">
        <p14:creationId xmlns:p14="http://schemas.microsoft.com/office/powerpoint/2010/main" val="16218109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11</a:t>
            </a:fld>
            <a:endParaRPr lang="en-US"/>
          </a:p>
        </p:txBody>
      </p:sp>
    </p:spTree>
    <p:extLst>
      <p:ext uri="{BB962C8B-B14F-4D97-AF65-F5344CB8AC3E}">
        <p14:creationId xmlns:p14="http://schemas.microsoft.com/office/powerpoint/2010/main" val="13231483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12</a:t>
            </a:fld>
            <a:endParaRPr lang="en-US"/>
          </a:p>
        </p:txBody>
      </p:sp>
    </p:spTree>
    <p:extLst>
      <p:ext uri="{BB962C8B-B14F-4D97-AF65-F5344CB8AC3E}">
        <p14:creationId xmlns:p14="http://schemas.microsoft.com/office/powerpoint/2010/main" val="936007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13</a:t>
            </a:fld>
            <a:endParaRPr lang="en-US"/>
          </a:p>
        </p:txBody>
      </p:sp>
    </p:spTree>
    <p:extLst>
      <p:ext uri="{BB962C8B-B14F-4D97-AF65-F5344CB8AC3E}">
        <p14:creationId xmlns:p14="http://schemas.microsoft.com/office/powerpoint/2010/main" val="30294794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14</a:t>
            </a:fld>
            <a:endParaRPr lang="en-US"/>
          </a:p>
        </p:txBody>
      </p:sp>
    </p:spTree>
    <p:extLst>
      <p:ext uri="{BB962C8B-B14F-4D97-AF65-F5344CB8AC3E}">
        <p14:creationId xmlns:p14="http://schemas.microsoft.com/office/powerpoint/2010/main" val="6874764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15</a:t>
            </a:fld>
            <a:endParaRPr lang="en-US"/>
          </a:p>
        </p:txBody>
      </p:sp>
    </p:spTree>
    <p:extLst>
      <p:ext uri="{BB962C8B-B14F-4D97-AF65-F5344CB8AC3E}">
        <p14:creationId xmlns:p14="http://schemas.microsoft.com/office/powerpoint/2010/main" val="30152191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16</a:t>
            </a:fld>
            <a:endParaRPr lang="en-US"/>
          </a:p>
        </p:txBody>
      </p:sp>
    </p:spTree>
    <p:extLst>
      <p:ext uri="{BB962C8B-B14F-4D97-AF65-F5344CB8AC3E}">
        <p14:creationId xmlns:p14="http://schemas.microsoft.com/office/powerpoint/2010/main" val="28436110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17</a:t>
            </a:fld>
            <a:endParaRPr lang="en-US"/>
          </a:p>
        </p:txBody>
      </p:sp>
    </p:spTree>
    <p:extLst>
      <p:ext uri="{BB962C8B-B14F-4D97-AF65-F5344CB8AC3E}">
        <p14:creationId xmlns:p14="http://schemas.microsoft.com/office/powerpoint/2010/main" val="26715819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18</a:t>
            </a:fld>
            <a:endParaRPr lang="en-US"/>
          </a:p>
        </p:txBody>
      </p:sp>
    </p:spTree>
    <p:extLst>
      <p:ext uri="{BB962C8B-B14F-4D97-AF65-F5344CB8AC3E}">
        <p14:creationId xmlns:p14="http://schemas.microsoft.com/office/powerpoint/2010/main" val="12391415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19</a:t>
            </a:fld>
            <a:endParaRPr lang="en-US"/>
          </a:p>
        </p:txBody>
      </p:sp>
    </p:spTree>
    <p:extLst>
      <p:ext uri="{BB962C8B-B14F-4D97-AF65-F5344CB8AC3E}">
        <p14:creationId xmlns:p14="http://schemas.microsoft.com/office/powerpoint/2010/main" val="1479528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C91643-EF1F-4DE6-A50D-2E428A632147}" type="slidenum">
              <a:rPr lang="en-US" smtClean="0"/>
              <a:pPr/>
              <a:t>2</a:t>
            </a:fld>
            <a:endParaRPr lang="en-US"/>
          </a:p>
        </p:txBody>
      </p:sp>
    </p:spTree>
    <p:extLst>
      <p:ext uri="{BB962C8B-B14F-4D97-AF65-F5344CB8AC3E}">
        <p14:creationId xmlns:p14="http://schemas.microsoft.com/office/powerpoint/2010/main" val="7745240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20</a:t>
            </a:fld>
            <a:endParaRPr lang="en-US"/>
          </a:p>
        </p:txBody>
      </p:sp>
    </p:spTree>
    <p:extLst>
      <p:ext uri="{BB962C8B-B14F-4D97-AF65-F5344CB8AC3E}">
        <p14:creationId xmlns:p14="http://schemas.microsoft.com/office/powerpoint/2010/main" val="2238433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21</a:t>
            </a:fld>
            <a:endParaRPr lang="en-US"/>
          </a:p>
        </p:txBody>
      </p:sp>
    </p:spTree>
    <p:extLst>
      <p:ext uri="{BB962C8B-B14F-4D97-AF65-F5344CB8AC3E}">
        <p14:creationId xmlns:p14="http://schemas.microsoft.com/office/powerpoint/2010/main" val="22578043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22</a:t>
            </a:fld>
            <a:endParaRPr lang="en-US"/>
          </a:p>
        </p:txBody>
      </p:sp>
    </p:spTree>
    <p:extLst>
      <p:ext uri="{BB962C8B-B14F-4D97-AF65-F5344CB8AC3E}">
        <p14:creationId xmlns:p14="http://schemas.microsoft.com/office/powerpoint/2010/main" val="14558301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23</a:t>
            </a:fld>
            <a:endParaRPr lang="en-US"/>
          </a:p>
        </p:txBody>
      </p:sp>
    </p:spTree>
    <p:extLst>
      <p:ext uri="{BB962C8B-B14F-4D97-AF65-F5344CB8AC3E}">
        <p14:creationId xmlns:p14="http://schemas.microsoft.com/office/powerpoint/2010/main" val="24265010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EC91643-EF1F-4DE6-A50D-2E428A632147}" type="slidenum">
              <a:rPr lang="en-US" smtClean="0"/>
              <a:pPr/>
              <a:t>24</a:t>
            </a:fld>
            <a:endParaRPr lang="en-US"/>
          </a:p>
        </p:txBody>
      </p:sp>
    </p:spTree>
    <p:extLst>
      <p:ext uri="{BB962C8B-B14F-4D97-AF65-F5344CB8AC3E}">
        <p14:creationId xmlns:p14="http://schemas.microsoft.com/office/powerpoint/2010/main" val="3021109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C91643-EF1F-4DE6-A50D-2E428A632147}" type="slidenum">
              <a:rPr lang="en-US" smtClean="0"/>
              <a:pPr/>
              <a:t>3</a:t>
            </a:fld>
            <a:endParaRPr lang="en-US"/>
          </a:p>
        </p:txBody>
      </p:sp>
    </p:spTree>
    <p:extLst>
      <p:ext uri="{BB962C8B-B14F-4D97-AF65-F5344CB8AC3E}">
        <p14:creationId xmlns:p14="http://schemas.microsoft.com/office/powerpoint/2010/main" val="1713294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C91643-EF1F-4DE6-A50D-2E428A632147}" type="slidenum">
              <a:rPr lang="en-US" smtClean="0"/>
              <a:pPr/>
              <a:t>4</a:t>
            </a:fld>
            <a:endParaRPr lang="en-US"/>
          </a:p>
        </p:txBody>
      </p:sp>
    </p:spTree>
    <p:extLst>
      <p:ext uri="{BB962C8B-B14F-4D97-AF65-F5344CB8AC3E}">
        <p14:creationId xmlns:p14="http://schemas.microsoft.com/office/powerpoint/2010/main" val="3002840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C91643-EF1F-4DE6-A50D-2E428A632147}" type="slidenum">
              <a:rPr lang="en-US" smtClean="0"/>
              <a:pPr/>
              <a:t>5</a:t>
            </a:fld>
            <a:endParaRPr lang="en-US"/>
          </a:p>
        </p:txBody>
      </p:sp>
    </p:spTree>
    <p:extLst>
      <p:ext uri="{BB962C8B-B14F-4D97-AF65-F5344CB8AC3E}">
        <p14:creationId xmlns:p14="http://schemas.microsoft.com/office/powerpoint/2010/main" val="144196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C91643-EF1F-4DE6-A50D-2E428A632147}" type="slidenum">
              <a:rPr lang="en-US" smtClean="0"/>
              <a:pPr/>
              <a:t>6</a:t>
            </a:fld>
            <a:endParaRPr lang="en-US"/>
          </a:p>
        </p:txBody>
      </p:sp>
    </p:spTree>
    <p:extLst>
      <p:ext uri="{BB962C8B-B14F-4D97-AF65-F5344CB8AC3E}">
        <p14:creationId xmlns:p14="http://schemas.microsoft.com/office/powerpoint/2010/main" val="41181811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C91643-EF1F-4DE6-A50D-2E428A632147}" type="slidenum">
              <a:rPr lang="en-US" smtClean="0"/>
              <a:pPr/>
              <a:t>7</a:t>
            </a:fld>
            <a:endParaRPr lang="en-US"/>
          </a:p>
        </p:txBody>
      </p:sp>
    </p:spTree>
    <p:extLst>
      <p:ext uri="{BB962C8B-B14F-4D97-AF65-F5344CB8AC3E}">
        <p14:creationId xmlns:p14="http://schemas.microsoft.com/office/powerpoint/2010/main" val="2089945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C91643-EF1F-4DE6-A50D-2E428A632147}" type="slidenum">
              <a:rPr lang="en-US" smtClean="0"/>
              <a:pPr/>
              <a:t>8</a:t>
            </a:fld>
            <a:endParaRPr lang="en-US"/>
          </a:p>
        </p:txBody>
      </p:sp>
    </p:spTree>
    <p:extLst>
      <p:ext uri="{BB962C8B-B14F-4D97-AF65-F5344CB8AC3E}">
        <p14:creationId xmlns:p14="http://schemas.microsoft.com/office/powerpoint/2010/main" val="27917459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C91643-EF1F-4DE6-A50D-2E428A632147}" type="slidenum">
              <a:rPr lang="en-US" smtClean="0"/>
              <a:pPr/>
              <a:t>9</a:t>
            </a:fld>
            <a:endParaRPr lang="en-US"/>
          </a:p>
        </p:txBody>
      </p:sp>
    </p:spTree>
    <p:extLst>
      <p:ext uri="{BB962C8B-B14F-4D97-AF65-F5344CB8AC3E}">
        <p14:creationId xmlns:p14="http://schemas.microsoft.com/office/powerpoint/2010/main" val="2205567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9360CBD-0E33-4E00-AB80-70B5861E204D}" type="datetimeFigureOut">
              <a:rPr lang="en-US" smtClean="0"/>
              <a:pPr/>
              <a:t>12/29/2015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A8D33DD-6873-42E7-A00C-5F8F89F5BDC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360CBD-0E33-4E00-AB80-70B5861E204D}" type="datetimeFigureOut">
              <a:rPr lang="en-US" smtClean="0"/>
              <a:pPr/>
              <a:t>12/29/2015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D33DD-6873-42E7-A00C-5F8F89F5BD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360CBD-0E33-4E00-AB80-70B5861E204D}" type="datetimeFigureOut">
              <a:rPr lang="en-US" smtClean="0"/>
              <a:pPr/>
              <a:t>12/29/2015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D33DD-6873-42E7-A00C-5F8F89F5BD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360CBD-0E33-4E00-AB80-70B5861E204D}" type="datetimeFigureOut">
              <a:rPr lang="en-US" smtClean="0"/>
              <a:pPr/>
              <a:t>12/29/2015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D33DD-6873-42E7-A00C-5F8F89F5BD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9360CBD-0E33-4E00-AB80-70B5861E204D}" type="datetimeFigureOut">
              <a:rPr lang="en-US" smtClean="0"/>
              <a:pPr/>
              <a:t>12/29/2015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D33DD-6873-42E7-A00C-5F8F89F5BDC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9360CBD-0E33-4E00-AB80-70B5861E204D}" type="datetimeFigureOut">
              <a:rPr lang="en-US" smtClean="0"/>
              <a:pPr/>
              <a:t>12/29/2015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D33DD-6873-42E7-A00C-5F8F89F5BD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9360CBD-0E33-4E00-AB80-70B5861E204D}" type="datetimeFigureOut">
              <a:rPr lang="en-US" smtClean="0"/>
              <a:pPr/>
              <a:t>12/29/2015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8D33DD-6873-42E7-A00C-5F8F89F5BD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9360CBD-0E33-4E00-AB80-70B5861E204D}" type="datetimeFigureOut">
              <a:rPr lang="en-US" smtClean="0"/>
              <a:pPr/>
              <a:t>12/29/2015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8D33DD-6873-42E7-A00C-5F8F89F5BD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360CBD-0E33-4E00-AB80-70B5861E204D}" type="datetimeFigureOut">
              <a:rPr lang="en-US" smtClean="0"/>
              <a:pPr/>
              <a:t>12/29/2015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8D33DD-6873-42E7-A00C-5F8F89F5BD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9360CBD-0E33-4E00-AB80-70B5861E204D}" type="datetimeFigureOut">
              <a:rPr lang="en-US" smtClean="0"/>
              <a:pPr/>
              <a:t>12/29/2015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D33DD-6873-42E7-A00C-5F8F89F5BD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9360CBD-0E33-4E00-AB80-70B5861E204D}" type="datetimeFigureOut">
              <a:rPr lang="en-US" smtClean="0"/>
              <a:pPr/>
              <a:t>12/29/2015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A8D33DD-6873-42E7-A00C-5F8F89F5BDC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9360CBD-0E33-4E00-AB80-70B5861E204D}" type="datetimeFigureOut">
              <a:rPr lang="en-US" smtClean="0"/>
              <a:pPr/>
              <a:t>12/29/2015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A8D33DD-6873-42E7-A00C-5F8F89F5BDC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600" dirty="0" smtClean="0"/>
              <a:t>Multiple Linear Regression in Excel</a:t>
            </a:r>
            <a:br>
              <a:rPr lang="en-US" sz="4600" dirty="0" smtClean="0"/>
            </a:br>
            <a:endParaRPr lang="en-US" sz="3600" dirty="0"/>
          </a:p>
        </p:txBody>
      </p:sp>
      <p:sp>
        <p:nvSpPr>
          <p:cNvPr id="3" name="Subtitle 2"/>
          <p:cNvSpPr>
            <a:spLocks noGrp="1"/>
          </p:cNvSpPr>
          <p:nvPr>
            <p:ph type="subTitle" idx="1"/>
          </p:nvPr>
        </p:nvSpPr>
        <p:spPr/>
        <p:txBody>
          <a:bodyPr>
            <a:normAutofit fontScale="85000" lnSpcReduction="20000"/>
          </a:bodyPr>
          <a:lstStyle/>
          <a:p>
            <a:endParaRPr lang="en-US" dirty="0" smtClean="0"/>
          </a:p>
          <a:p>
            <a:r>
              <a:rPr lang="en-US" dirty="0" smtClean="0"/>
              <a:t>Dr. Richard </a:t>
            </a:r>
            <a:r>
              <a:rPr lang="en-US" dirty="0" err="1" smtClean="0"/>
              <a:t>Charnigo</a:t>
            </a:r>
            <a:endParaRPr lang="en-US" dirty="0" smtClean="0"/>
          </a:p>
          <a:p>
            <a:r>
              <a:rPr lang="en-US" dirty="0" smtClean="0"/>
              <a:t>Professor of Statistics and Biostatistics</a:t>
            </a:r>
          </a:p>
          <a:p>
            <a:r>
              <a:rPr lang="en-US" dirty="0" smtClean="0"/>
              <a:t>RJCharn2@aol.com</a:t>
            </a:r>
          </a:p>
          <a:p>
            <a:r>
              <a:rPr lang="en-US" smtClean="0"/>
              <a:t>08 </a:t>
            </a:r>
            <a:r>
              <a:rPr lang="en-US" smtClean="0"/>
              <a:t>and </a:t>
            </a:r>
            <a:r>
              <a:rPr lang="en-US" smtClean="0"/>
              <a:t>11</a:t>
            </a:r>
            <a:r>
              <a:rPr lang="en-US" smtClean="0"/>
              <a:t> </a:t>
            </a:r>
            <a:r>
              <a:rPr lang="en-US" dirty="0" smtClean="0"/>
              <a:t>January 2016</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Exploring the data</a:t>
            </a:r>
            <a:endParaRPr lang="en-US" dirty="0"/>
          </a:p>
        </p:txBody>
      </p:sp>
      <p:sp>
        <p:nvSpPr>
          <p:cNvPr id="3" name="Content Placeholder 2"/>
          <p:cNvSpPr>
            <a:spLocks noGrp="1"/>
          </p:cNvSpPr>
          <p:nvPr>
            <p:ph idx="1"/>
          </p:nvPr>
        </p:nvSpPr>
        <p:spPr/>
        <p:txBody>
          <a:bodyPr>
            <a:normAutofit/>
          </a:bodyPr>
          <a:lstStyle/>
          <a:p>
            <a:pPr>
              <a:buNone/>
            </a:pPr>
            <a:r>
              <a:rPr lang="en-US" sz="2200" dirty="0" smtClean="0"/>
              <a:t>Graphs of the type shown on Sheet 1, though not sufficient in and of themselves, are useful for preliminary assessment of whether a proposed multiple linear regression model makes sense.</a:t>
            </a:r>
          </a:p>
          <a:p>
            <a:pPr>
              <a:buNone/>
            </a:pPr>
            <a:endParaRPr lang="en-US" sz="2200" dirty="0"/>
          </a:p>
          <a:p>
            <a:pPr>
              <a:buNone/>
            </a:pPr>
            <a:r>
              <a:rPr lang="en-US" sz="2200" dirty="0" smtClean="0"/>
              <a:t>In essence, we may ask whether we believe that the expected value of  Y  should be expressed as  b</a:t>
            </a:r>
            <a:r>
              <a:rPr lang="en-US" sz="2200" baseline="-25000" dirty="0" smtClean="0"/>
              <a:t>0</a:t>
            </a:r>
            <a:r>
              <a:rPr lang="en-US" sz="2200" dirty="0" smtClean="0"/>
              <a:t> </a:t>
            </a:r>
            <a:r>
              <a:rPr lang="en-US" sz="2200" dirty="0"/>
              <a:t>+ b</a:t>
            </a:r>
            <a:r>
              <a:rPr lang="en-US" sz="2200" baseline="-25000" dirty="0"/>
              <a:t>1</a:t>
            </a:r>
            <a:r>
              <a:rPr lang="en-US" sz="2200" dirty="0"/>
              <a:t> X</a:t>
            </a:r>
            <a:r>
              <a:rPr lang="en-US" sz="2200" baseline="-25000" dirty="0"/>
              <a:t>1</a:t>
            </a:r>
            <a:r>
              <a:rPr lang="en-US" sz="2200" dirty="0"/>
              <a:t> + b</a:t>
            </a:r>
            <a:r>
              <a:rPr lang="en-US" sz="2200" baseline="-25000" dirty="0"/>
              <a:t>2</a:t>
            </a:r>
            <a:r>
              <a:rPr lang="en-US" sz="2200" dirty="0"/>
              <a:t> X</a:t>
            </a:r>
            <a:r>
              <a:rPr lang="en-US" sz="2200" baseline="-25000" dirty="0"/>
              <a:t>2</a:t>
            </a:r>
            <a:r>
              <a:rPr lang="en-US" sz="2200" dirty="0"/>
              <a:t> + … + </a:t>
            </a:r>
            <a:r>
              <a:rPr lang="en-US" sz="2200" dirty="0" err="1"/>
              <a:t>b</a:t>
            </a:r>
            <a:r>
              <a:rPr lang="en-US" sz="2200" baseline="-25000" dirty="0" err="1"/>
              <a:t>k</a:t>
            </a:r>
            <a:r>
              <a:rPr lang="en-US" sz="2200" dirty="0"/>
              <a:t> </a:t>
            </a:r>
            <a:r>
              <a:rPr lang="en-US" sz="2200" dirty="0" err="1" smtClean="0"/>
              <a:t>X</a:t>
            </a:r>
            <a:r>
              <a:rPr lang="en-US" sz="2200" baseline="-25000" dirty="0" err="1" smtClean="0"/>
              <a:t>k</a:t>
            </a:r>
            <a:r>
              <a:rPr lang="en-US" sz="2200" dirty="0" smtClean="0"/>
              <a:t>.  While this appears a bit complicated because of the multiple independent variables, this is actually about the simplest possibility we might consider.  In particular, there are no nonlinear terms.  </a:t>
            </a:r>
            <a:r>
              <a:rPr lang="en-US" sz="2200" dirty="0" smtClean="0"/>
              <a:t>(If you have had calculus, the mathematical rationale for</a:t>
            </a:r>
            <a:r>
              <a:rPr lang="en-US" sz="2200" dirty="0" smtClean="0"/>
              <a:t> the aforementioned expression is that it represents a first-order Taylor approximation.)</a:t>
            </a:r>
            <a:endParaRPr lang="en-US" sz="2200" dirty="0"/>
          </a:p>
          <a:p>
            <a:pPr>
              <a:buNone/>
            </a:pPr>
            <a:endParaRPr lang="en-US" sz="2200" dirty="0" smtClean="0"/>
          </a:p>
          <a:p>
            <a:pPr>
              <a:buNone/>
            </a:pPr>
            <a:endParaRPr lang="en-US" sz="2200" dirty="0"/>
          </a:p>
          <a:p>
            <a:pPr>
              <a:buNone/>
            </a:pPr>
            <a:endParaRPr lang="en-US" sz="2200" dirty="0" smtClean="0"/>
          </a:p>
          <a:p>
            <a:pPr>
              <a:buNone/>
            </a:pPr>
            <a:endParaRPr lang="en-US" sz="2200" dirty="0"/>
          </a:p>
          <a:p>
            <a:pPr>
              <a:buNone/>
            </a:pPr>
            <a:endParaRPr lang="en-US" sz="2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Exploring the data</a:t>
            </a:r>
            <a:endParaRPr lang="en-US" dirty="0"/>
          </a:p>
        </p:txBody>
      </p:sp>
      <p:sp>
        <p:nvSpPr>
          <p:cNvPr id="3" name="Content Placeholder 2"/>
          <p:cNvSpPr>
            <a:spLocks noGrp="1"/>
          </p:cNvSpPr>
          <p:nvPr>
            <p:ph idx="1"/>
          </p:nvPr>
        </p:nvSpPr>
        <p:spPr>
          <a:xfrm>
            <a:off x="457200" y="1935480"/>
            <a:ext cx="8229600" cy="4922520"/>
          </a:xfrm>
        </p:spPr>
        <p:txBody>
          <a:bodyPr>
            <a:normAutofit/>
          </a:bodyPr>
          <a:lstStyle/>
          <a:p>
            <a:pPr>
              <a:buNone/>
            </a:pPr>
            <a:r>
              <a:rPr lang="en-US" sz="2200" dirty="0" smtClean="0"/>
              <a:t>The graphs on Sheet 1 actually look pretty decent.  However, we notice that the trend lines for the graphs involving </a:t>
            </a:r>
            <a:r>
              <a:rPr lang="en-US" sz="2200" dirty="0" smtClean="0"/>
              <a:t>age </a:t>
            </a:r>
            <a:r>
              <a:rPr lang="en-US" sz="2200" dirty="0" smtClean="0"/>
              <a:t>and </a:t>
            </a:r>
            <a:r>
              <a:rPr lang="en-US" sz="2200" dirty="0" smtClean="0"/>
              <a:t>education </a:t>
            </a:r>
            <a:r>
              <a:rPr lang="en-US" sz="2200" dirty="0" smtClean="0"/>
              <a:t>do not quite fit the patterns of data points.  Although not markedly so, these patterns appear nonlinear.</a:t>
            </a:r>
          </a:p>
          <a:p>
            <a:pPr>
              <a:buNone/>
            </a:pPr>
            <a:endParaRPr lang="en-US" sz="2200" dirty="0"/>
          </a:p>
          <a:p>
            <a:pPr>
              <a:buNone/>
            </a:pPr>
            <a:r>
              <a:rPr lang="en-US" sz="2200" dirty="0" smtClean="0"/>
              <a:t>Another concern, which is not evident from the graphs nor from simple diagnostic changes on individual variables (like examining minimum and maximum), is with the first subject, who is alleged to have 31 years of experience at age 39.  Since I made up the (fictional) data, I know that the 31 “should” be 13.</a:t>
            </a:r>
          </a:p>
          <a:p>
            <a:pPr>
              <a:buNone/>
            </a:pPr>
            <a:endParaRPr lang="en-US" sz="2200" dirty="0"/>
          </a:p>
          <a:p>
            <a:pPr>
              <a:buNone/>
            </a:pPr>
            <a:endParaRPr lang="en-US" sz="2200" dirty="0" smtClean="0"/>
          </a:p>
          <a:p>
            <a:pPr>
              <a:buNone/>
            </a:pPr>
            <a:endParaRPr lang="en-US" sz="2200" dirty="0"/>
          </a:p>
          <a:p>
            <a:pPr>
              <a:buNone/>
            </a:pPr>
            <a:endParaRPr lang="en-US" sz="2200" dirty="0" smtClean="0"/>
          </a:p>
          <a:p>
            <a:pPr>
              <a:buNone/>
            </a:pPr>
            <a:endParaRPr lang="en-US" sz="2200" dirty="0"/>
          </a:p>
          <a:p>
            <a:pPr>
              <a:buNone/>
            </a:pPr>
            <a:endParaRPr lang="en-US" sz="2200" dirty="0"/>
          </a:p>
        </p:txBody>
      </p:sp>
    </p:spTree>
    <p:extLst>
      <p:ext uri="{BB962C8B-B14F-4D97-AF65-F5344CB8AC3E}">
        <p14:creationId xmlns:p14="http://schemas.microsoft.com/office/powerpoint/2010/main" val="18754264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A first attempt at modeling</a:t>
            </a:r>
            <a:endParaRPr lang="en-US" dirty="0"/>
          </a:p>
        </p:txBody>
      </p:sp>
      <p:sp>
        <p:nvSpPr>
          <p:cNvPr id="3" name="Content Placeholder 2"/>
          <p:cNvSpPr>
            <a:spLocks noGrp="1"/>
          </p:cNvSpPr>
          <p:nvPr>
            <p:ph idx="1"/>
          </p:nvPr>
        </p:nvSpPr>
        <p:spPr>
          <a:xfrm>
            <a:off x="457200" y="1935480"/>
            <a:ext cx="8229600" cy="4922520"/>
          </a:xfrm>
        </p:spPr>
        <p:txBody>
          <a:bodyPr>
            <a:normAutofit/>
          </a:bodyPr>
          <a:lstStyle/>
          <a:p>
            <a:pPr>
              <a:buNone/>
            </a:pPr>
            <a:r>
              <a:rPr lang="en-US" sz="2200" dirty="0"/>
              <a:t>These two issues </a:t>
            </a:r>
            <a:r>
              <a:rPr lang="en-US" sz="2200" dirty="0" smtClean="0"/>
              <a:t>noted, let us still </a:t>
            </a:r>
            <a:r>
              <a:rPr lang="en-US" sz="2200" dirty="0"/>
              <a:t>proceed with a multiple linear regression analysis and see what </a:t>
            </a:r>
            <a:r>
              <a:rPr lang="en-US" sz="2200" dirty="0" smtClean="0"/>
              <a:t>happens.  Using the Data Analysis add-in to Excel, one can obtain the results on Sheet 1R; I will demonstrate now.  I have annotated these results in detail, so let’s discuss them…</a:t>
            </a:r>
          </a:p>
          <a:p>
            <a:pPr>
              <a:buNone/>
            </a:pPr>
            <a:endParaRPr lang="en-US" sz="2200" dirty="0"/>
          </a:p>
          <a:p>
            <a:pPr>
              <a:buNone/>
            </a:pPr>
            <a:r>
              <a:rPr lang="en-US" sz="2200" dirty="0" smtClean="0"/>
              <a:t>In summary, about 63% of variability in salary is explained by the four independent variables, and a typical random error is about $16,000.  At fixed levels of education and experience, and in a fixed geographic setting, each year of age adds about $800 to the predicted salary.  This is statistically significant (p-value = 0.020).  Experience and education are also </a:t>
            </a:r>
            <a:r>
              <a:rPr lang="en-US" sz="2200" dirty="0" smtClean="0"/>
              <a:t>statistically significant</a:t>
            </a:r>
            <a:r>
              <a:rPr lang="en-US" sz="2200" dirty="0" smtClean="0"/>
              <a:t>, but geographic setting is not.</a:t>
            </a:r>
          </a:p>
          <a:p>
            <a:pPr>
              <a:buNone/>
            </a:pPr>
            <a:endParaRPr lang="en-US" sz="2200" dirty="0"/>
          </a:p>
          <a:p>
            <a:pPr>
              <a:buNone/>
            </a:pPr>
            <a:endParaRPr lang="en-US" sz="2200" dirty="0" smtClean="0"/>
          </a:p>
          <a:p>
            <a:pPr>
              <a:buNone/>
            </a:pPr>
            <a:endParaRPr lang="en-US" sz="2200" dirty="0"/>
          </a:p>
          <a:p>
            <a:pPr>
              <a:buNone/>
            </a:pPr>
            <a:endParaRPr lang="en-US" sz="2200" dirty="0" smtClean="0"/>
          </a:p>
          <a:p>
            <a:pPr>
              <a:buNone/>
            </a:pPr>
            <a:endParaRPr lang="en-US" sz="2200" dirty="0"/>
          </a:p>
          <a:p>
            <a:pPr>
              <a:buNone/>
            </a:pPr>
            <a:endParaRPr lang="en-US" sz="2200" dirty="0"/>
          </a:p>
        </p:txBody>
      </p:sp>
    </p:spTree>
    <p:extLst>
      <p:ext uri="{BB962C8B-B14F-4D97-AF65-F5344CB8AC3E}">
        <p14:creationId xmlns:p14="http://schemas.microsoft.com/office/powerpoint/2010/main" val="37162696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A second attempt at modeling</a:t>
            </a:r>
            <a:endParaRPr lang="en-US" dirty="0"/>
          </a:p>
        </p:txBody>
      </p:sp>
      <p:sp>
        <p:nvSpPr>
          <p:cNvPr id="3" name="Content Placeholder 2"/>
          <p:cNvSpPr>
            <a:spLocks noGrp="1"/>
          </p:cNvSpPr>
          <p:nvPr>
            <p:ph idx="1"/>
          </p:nvPr>
        </p:nvSpPr>
        <p:spPr>
          <a:xfrm>
            <a:off x="457200" y="1935480"/>
            <a:ext cx="8229600" cy="4922520"/>
          </a:xfrm>
        </p:spPr>
        <p:txBody>
          <a:bodyPr>
            <a:normAutofit/>
          </a:bodyPr>
          <a:lstStyle/>
          <a:p>
            <a:pPr>
              <a:buNone/>
            </a:pPr>
            <a:r>
              <a:rPr lang="en-US" sz="2200" dirty="0" smtClean="0"/>
              <a:t>On Sheet 2 I have corrected the 31 to a 13 and used Excel to display exponential rather than linear trend lines in the graphs.  (This is essentially equivalent to asserting linear relationships with  Y  re-defined to be the natural logarithm of salary rather than salary itself; that is why I have created a new column “</a:t>
            </a:r>
            <a:r>
              <a:rPr lang="en-US" sz="2200" dirty="0" err="1" smtClean="0"/>
              <a:t>LogSalary</a:t>
            </a:r>
            <a:r>
              <a:rPr lang="en-US" sz="2200" dirty="0" smtClean="0"/>
              <a:t>”.)</a:t>
            </a:r>
          </a:p>
          <a:p>
            <a:pPr>
              <a:buNone/>
            </a:pPr>
            <a:endParaRPr lang="en-US" sz="2200" dirty="0"/>
          </a:p>
          <a:p>
            <a:pPr>
              <a:buNone/>
            </a:pPr>
            <a:r>
              <a:rPr lang="en-US" sz="2200" dirty="0" smtClean="0"/>
              <a:t>The results appear on Sheet 2R.  About 65% of variability in log salary is explained by the four independent variables, and a typical random error is about 20%-25% of the expected salary.  </a:t>
            </a:r>
            <a:r>
              <a:rPr lang="en-US" sz="2200" dirty="0"/>
              <a:t>T</a:t>
            </a:r>
            <a:r>
              <a:rPr lang="en-US" sz="2200" dirty="0" smtClean="0"/>
              <a:t>he 65% can’t be directly compared to the 63% obtained earlier; however, when I express predictions on the original scale and calculate residuals on the original scale, I obtain that 64% of variability in salary (not log salary) is explained</a:t>
            </a:r>
            <a:r>
              <a:rPr lang="en-US" sz="2200" dirty="0" smtClean="0"/>
              <a:t>.</a:t>
            </a:r>
            <a:endParaRPr lang="en-US" sz="2200" dirty="0" smtClean="0"/>
          </a:p>
          <a:p>
            <a:pPr>
              <a:buNone/>
            </a:pPr>
            <a:endParaRPr lang="en-US" sz="2200" dirty="0"/>
          </a:p>
          <a:p>
            <a:pPr>
              <a:buNone/>
            </a:pPr>
            <a:endParaRPr lang="en-US" sz="2200" dirty="0" smtClean="0"/>
          </a:p>
          <a:p>
            <a:pPr>
              <a:buNone/>
            </a:pPr>
            <a:endParaRPr lang="en-US" sz="2200" dirty="0"/>
          </a:p>
          <a:p>
            <a:pPr>
              <a:buNone/>
            </a:pPr>
            <a:endParaRPr lang="en-US" sz="2200" dirty="0"/>
          </a:p>
          <a:p>
            <a:pPr>
              <a:buNone/>
            </a:pPr>
            <a:endParaRPr lang="en-US" sz="2200" dirty="0" smtClean="0"/>
          </a:p>
          <a:p>
            <a:pPr>
              <a:buNone/>
            </a:pPr>
            <a:endParaRPr lang="en-US" sz="2200" dirty="0"/>
          </a:p>
          <a:p>
            <a:pPr>
              <a:buNone/>
            </a:pPr>
            <a:endParaRPr lang="en-US" sz="2200" dirty="0" smtClean="0"/>
          </a:p>
          <a:p>
            <a:pPr>
              <a:buNone/>
            </a:pPr>
            <a:endParaRPr lang="en-US" sz="2200" dirty="0"/>
          </a:p>
          <a:p>
            <a:pPr>
              <a:buNone/>
            </a:pPr>
            <a:endParaRPr lang="en-US" sz="2200" dirty="0"/>
          </a:p>
        </p:txBody>
      </p:sp>
    </p:spTree>
    <p:extLst>
      <p:ext uri="{BB962C8B-B14F-4D97-AF65-F5344CB8AC3E}">
        <p14:creationId xmlns:p14="http://schemas.microsoft.com/office/powerpoint/2010/main" val="10778121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A </a:t>
            </a:r>
            <a:r>
              <a:rPr lang="en-US" sz="3200" dirty="0" smtClean="0">
                <a:solidFill>
                  <a:srgbClr val="04617B"/>
                </a:solidFill>
              </a:rPr>
              <a:t>third </a:t>
            </a:r>
            <a:r>
              <a:rPr lang="en-US" sz="3200" dirty="0" smtClean="0">
                <a:solidFill>
                  <a:srgbClr val="04617B"/>
                </a:solidFill>
              </a:rPr>
              <a:t>attempt at modeling</a:t>
            </a:r>
            <a:endParaRPr lang="en-US" dirty="0"/>
          </a:p>
        </p:txBody>
      </p:sp>
      <p:sp>
        <p:nvSpPr>
          <p:cNvPr id="3" name="Content Placeholder 2"/>
          <p:cNvSpPr>
            <a:spLocks noGrp="1"/>
          </p:cNvSpPr>
          <p:nvPr>
            <p:ph idx="1"/>
          </p:nvPr>
        </p:nvSpPr>
        <p:spPr>
          <a:xfrm>
            <a:off x="457200" y="1935480"/>
            <a:ext cx="8229600" cy="4922520"/>
          </a:xfrm>
        </p:spPr>
        <p:txBody>
          <a:bodyPr>
            <a:normAutofit/>
          </a:bodyPr>
          <a:lstStyle/>
          <a:p>
            <a:pPr>
              <a:buNone/>
            </a:pPr>
            <a:r>
              <a:rPr lang="en-US" sz="2200" dirty="0" smtClean="0"/>
              <a:t>On Sheet </a:t>
            </a:r>
            <a:r>
              <a:rPr lang="en-US" sz="2200" dirty="0" smtClean="0"/>
              <a:t>3 I have defined a new variable “</a:t>
            </a:r>
            <a:r>
              <a:rPr lang="en-US" sz="2200" dirty="0" err="1" smtClean="0"/>
              <a:t>UrbanEdu</a:t>
            </a:r>
            <a:r>
              <a:rPr lang="en-US" sz="2200" dirty="0" smtClean="0"/>
              <a:t>” as the product of the urban and education variables.  I have also created scatterplots depicting the relationships between salary and each of the three continuous variables, in rural and urban settings.</a:t>
            </a:r>
          </a:p>
          <a:p>
            <a:pPr>
              <a:buNone/>
            </a:pPr>
            <a:endParaRPr lang="en-US" sz="2200" dirty="0"/>
          </a:p>
          <a:p>
            <a:pPr>
              <a:buNone/>
            </a:pPr>
            <a:r>
              <a:rPr lang="en-US" sz="2200" dirty="0" smtClean="0"/>
              <a:t>Note that the curve relating salary to education </a:t>
            </a:r>
            <a:r>
              <a:rPr lang="en-US" sz="2200" dirty="0" smtClean="0"/>
              <a:t>appears</a:t>
            </a:r>
            <a:r>
              <a:rPr lang="en-US" sz="2200" dirty="0" smtClean="0"/>
              <a:t> steeper in the rural setting than in the urban setting, suggesting an </a:t>
            </a:r>
            <a:r>
              <a:rPr lang="en-US" sz="2200" i="1" dirty="0" smtClean="0"/>
              <a:t>interaction</a:t>
            </a:r>
            <a:r>
              <a:rPr lang="en-US" sz="2200" dirty="0" smtClean="0"/>
              <a:t>: education appears to be more determinative of salary in the rural setting. </a:t>
            </a:r>
            <a:endParaRPr lang="en-US" sz="2200" dirty="0"/>
          </a:p>
          <a:p>
            <a:pPr>
              <a:buNone/>
            </a:pPr>
            <a:endParaRPr lang="en-US" sz="2200" dirty="0" smtClean="0"/>
          </a:p>
          <a:p>
            <a:pPr>
              <a:buNone/>
            </a:pPr>
            <a:endParaRPr lang="en-US" sz="2200" dirty="0"/>
          </a:p>
          <a:p>
            <a:pPr>
              <a:buNone/>
            </a:pPr>
            <a:endParaRPr lang="en-US" sz="2200" dirty="0" smtClean="0"/>
          </a:p>
          <a:p>
            <a:pPr>
              <a:buNone/>
            </a:pPr>
            <a:endParaRPr lang="en-US" sz="2200" dirty="0"/>
          </a:p>
          <a:p>
            <a:pPr>
              <a:buNone/>
            </a:pPr>
            <a:endParaRPr lang="en-US" sz="2200" dirty="0"/>
          </a:p>
          <a:p>
            <a:pPr>
              <a:buNone/>
            </a:pPr>
            <a:endParaRPr lang="en-US" sz="2200" dirty="0" smtClean="0"/>
          </a:p>
          <a:p>
            <a:pPr>
              <a:buNone/>
            </a:pPr>
            <a:endParaRPr lang="en-US" sz="2200" dirty="0"/>
          </a:p>
          <a:p>
            <a:pPr>
              <a:buNone/>
            </a:pPr>
            <a:endParaRPr lang="en-US" sz="2200" dirty="0" smtClean="0"/>
          </a:p>
          <a:p>
            <a:pPr>
              <a:buNone/>
            </a:pPr>
            <a:endParaRPr lang="en-US" sz="2200" dirty="0"/>
          </a:p>
          <a:p>
            <a:pPr>
              <a:buNone/>
            </a:pPr>
            <a:endParaRPr lang="en-US" sz="2200" dirty="0"/>
          </a:p>
        </p:txBody>
      </p:sp>
    </p:spTree>
    <p:extLst>
      <p:ext uri="{BB962C8B-B14F-4D97-AF65-F5344CB8AC3E}">
        <p14:creationId xmlns:p14="http://schemas.microsoft.com/office/powerpoint/2010/main" val="39231334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A </a:t>
            </a:r>
            <a:r>
              <a:rPr lang="en-US" sz="3200" dirty="0" smtClean="0">
                <a:solidFill>
                  <a:srgbClr val="04617B"/>
                </a:solidFill>
              </a:rPr>
              <a:t>third </a:t>
            </a:r>
            <a:r>
              <a:rPr lang="en-US" sz="3200" dirty="0" smtClean="0">
                <a:solidFill>
                  <a:srgbClr val="04617B"/>
                </a:solidFill>
              </a:rPr>
              <a:t>attempt at modeling</a:t>
            </a:r>
            <a:endParaRPr lang="en-US" dirty="0"/>
          </a:p>
        </p:txBody>
      </p:sp>
      <p:sp>
        <p:nvSpPr>
          <p:cNvPr id="3" name="Content Placeholder 2"/>
          <p:cNvSpPr>
            <a:spLocks noGrp="1"/>
          </p:cNvSpPr>
          <p:nvPr>
            <p:ph idx="1"/>
          </p:nvPr>
        </p:nvSpPr>
        <p:spPr>
          <a:xfrm>
            <a:off x="457200" y="1935480"/>
            <a:ext cx="8229600" cy="4922520"/>
          </a:xfrm>
        </p:spPr>
        <p:txBody>
          <a:bodyPr>
            <a:normAutofit/>
          </a:bodyPr>
          <a:lstStyle/>
          <a:p>
            <a:pPr>
              <a:buNone/>
            </a:pPr>
            <a:r>
              <a:rPr lang="en-US" sz="2200" dirty="0" smtClean="0"/>
              <a:t>If I include “</a:t>
            </a:r>
            <a:r>
              <a:rPr lang="en-US" sz="2200" dirty="0" err="1" smtClean="0"/>
              <a:t>UrbanEdu</a:t>
            </a:r>
            <a:r>
              <a:rPr lang="en-US" sz="2200" dirty="0" smtClean="0"/>
              <a:t>” in the regression model along with the four independent variables, I obtain the results shown on Sheet3R.  Now about 67% </a:t>
            </a:r>
            <a:r>
              <a:rPr lang="en-US" sz="2200" dirty="0"/>
              <a:t>of variability in log salary is </a:t>
            </a:r>
            <a:r>
              <a:rPr lang="en-US" sz="2200" dirty="0" smtClean="0"/>
              <a:t>explained.</a:t>
            </a:r>
          </a:p>
          <a:p>
            <a:pPr>
              <a:buNone/>
            </a:pPr>
            <a:endParaRPr lang="en-US" sz="2200" dirty="0"/>
          </a:p>
          <a:p>
            <a:pPr>
              <a:buNone/>
            </a:pPr>
            <a:r>
              <a:rPr lang="en-US" sz="2200" dirty="0" smtClean="0"/>
              <a:t>Note that the coefficient estimates for education, urban, and </a:t>
            </a:r>
            <a:r>
              <a:rPr lang="en-US" sz="2200" dirty="0" err="1" smtClean="0"/>
              <a:t>UrbanEdu</a:t>
            </a:r>
            <a:r>
              <a:rPr lang="en-US" sz="2200" dirty="0" smtClean="0"/>
              <a:t> are statistically significant with respective p-values 0.001, 0.024, and 0.036.  What does this represent ?</a:t>
            </a:r>
          </a:p>
          <a:p>
            <a:pPr>
              <a:buNone/>
            </a:pPr>
            <a:endParaRPr lang="en-US" sz="2200" dirty="0"/>
          </a:p>
          <a:p>
            <a:pPr>
              <a:buNone/>
            </a:pPr>
            <a:r>
              <a:rPr lang="en-US" sz="2200" dirty="0" smtClean="0"/>
              <a:t>We must consider how education can increase by one unit without any other variable increasing; clearly this is possible only when urban = 0 (since otherwise </a:t>
            </a:r>
            <a:r>
              <a:rPr lang="en-US" sz="2200" dirty="0" err="1" smtClean="0"/>
              <a:t>UrbanEdu</a:t>
            </a:r>
            <a:r>
              <a:rPr lang="en-US" sz="2200" dirty="0" smtClean="0"/>
              <a:t> would change with education)…</a:t>
            </a:r>
            <a:endParaRPr lang="en-US" sz="2200" dirty="0"/>
          </a:p>
          <a:p>
            <a:pPr>
              <a:buNone/>
            </a:pPr>
            <a:endParaRPr lang="en-US" sz="2200" dirty="0" smtClean="0"/>
          </a:p>
          <a:p>
            <a:pPr>
              <a:buNone/>
            </a:pPr>
            <a:endParaRPr lang="en-US" sz="2200" dirty="0"/>
          </a:p>
          <a:p>
            <a:pPr>
              <a:buNone/>
            </a:pPr>
            <a:endParaRPr lang="en-US" sz="2200" dirty="0" smtClean="0"/>
          </a:p>
          <a:p>
            <a:pPr>
              <a:buNone/>
            </a:pPr>
            <a:endParaRPr lang="en-US" sz="2200" dirty="0"/>
          </a:p>
          <a:p>
            <a:pPr>
              <a:buNone/>
            </a:pPr>
            <a:endParaRPr lang="en-US" sz="2200" dirty="0"/>
          </a:p>
        </p:txBody>
      </p:sp>
    </p:spTree>
    <p:extLst>
      <p:ext uri="{BB962C8B-B14F-4D97-AF65-F5344CB8AC3E}">
        <p14:creationId xmlns:p14="http://schemas.microsoft.com/office/powerpoint/2010/main" val="62752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A </a:t>
            </a:r>
            <a:r>
              <a:rPr lang="en-US" sz="3200" dirty="0" smtClean="0">
                <a:solidFill>
                  <a:srgbClr val="04617B"/>
                </a:solidFill>
              </a:rPr>
              <a:t>third </a:t>
            </a:r>
            <a:r>
              <a:rPr lang="en-US" sz="3200" dirty="0" smtClean="0">
                <a:solidFill>
                  <a:srgbClr val="04617B"/>
                </a:solidFill>
              </a:rPr>
              <a:t>attempt at modeling</a:t>
            </a:r>
            <a:endParaRPr lang="en-US" dirty="0"/>
          </a:p>
        </p:txBody>
      </p:sp>
      <p:sp>
        <p:nvSpPr>
          <p:cNvPr id="3" name="Content Placeholder 2"/>
          <p:cNvSpPr>
            <a:spLocks noGrp="1"/>
          </p:cNvSpPr>
          <p:nvPr>
            <p:ph idx="1"/>
          </p:nvPr>
        </p:nvSpPr>
        <p:spPr>
          <a:xfrm>
            <a:off x="457200" y="1935480"/>
            <a:ext cx="8229600" cy="4922520"/>
          </a:xfrm>
        </p:spPr>
        <p:txBody>
          <a:bodyPr>
            <a:normAutofit/>
          </a:bodyPr>
          <a:lstStyle/>
          <a:p>
            <a:pPr>
              <a:buNone/>
            </a:pPr>
            <a:r>
              <a:rPr lang="en-US" sz="2200" dirty="0"/>
              <a:t>Hence, the p-value of 0.001 indicates that </a:t>
            </a:r>
            <a:r>
              <a:rPr lang="en-US" sz="2200" dirty="0" smtClean="0"/>
              <a:t>education is a significant predictor of (log) salary in the rural setting.  This p-value does not say anything about whether education is (or is not) a significant predictor of salary in the urban setting.</a:t>
            </a:r>
          </a:p>
          <a:p>
            <a:pPr>
              <a:buNone/>
            </a:pPr>
            <a:endParaRPr lang="en-US" sz="2200" dirty="0"/>
          </a:p>
          <a:p>
            <a:pPr>
              <a:buNone/>
            </a:pPr>
            <a:r>
              <a:rPr lang="en-US" sz="2200" dirty="0" smtClean="0"/>
              <a:t>The p-value of 0.024 indicates that urban is a significant predictor of salary when there is no education.  This is meaningless, however, because everyone has at least 12 years of education.</a:t>
            </a:r>
          </a:p>
          <a:p>
            <a:pPr>
              <a:buNone/>
            </a:pPr>
            <a:endParaRPr lang="en-US" sz="2200" dirty="0"/>
          </a:p>
          <a:p>
            <a:pPr>
              <a:buNone/>
            </a:pPr>
            <a:r>
              <a:rPr lang="en-US" sz="2200" dirty="0" smtClean="0"/>
              <a:t>The p-value of 0.036 indicates a significant interaction between education and urban.  More specifically…</a:t>
            </a:r>
            <a:endParaRPr lang="en-US" sz="2200" dirty="0"/>
          </a:p>
          <a:p>
            <a:pPr>
              <a:buNone/>
            </a:pPr>
            <a:endParaRPr lang="en-US" sz="2200" dirty="0" smtClean="0"/>
          </a:p>
          <a:p>
            <a:pPr>
              <a:buNone/>
            </a:pPr>
            <a:endParaRPr lang="en-US" sz="2200" dirty="0"/>
          </a:p>
          <a:p>
            <a:pPr>
              <a:buNone/>
            </a:pPr>
            <a:endParaRPr lang="en-US" sz="2200" dirty="0" smtClean="0"/>
          </a:p>
          <a:p>
            <a:pPr>
              <a:buNone/>
            </a:pPr>
            <a:endParaRPr lang="en-US" sz="2200" dirty="0"/>
          </a:p>
          <a:p>
            <a:pPr>
              <a:buNone/>
            </a:pPr>
            <a:endParaRPr lang="en-US" sz="2200" dirty="0"/>
          </a:p>
          <a:p>
            <a:pPr>
              <a:buNone/>
            </a:pPr>
            <a:endParaRPr lang="en-US" sz="2200" dirty="0" smtClean="0"/>
          </a:p>
          <a:p>
            <a:pPr>
              <a:buNone/>
            </a:pPr>
            <a:endParaRPr lang="en-US" sz="2200" dirty="0"/>
          </a:p>
          <a:p>
            <a:pPr>
              <a:buNone/>
            </a:pPr>
            <a:endParaRPr lang="en-US" sz="2200" dirty="0" smtClean="0"/>
          </a:p>
          <a:p>
            <a:pPr>
              <a:buNone/>
            </a:pPr>
            <a:endParaRPr lang="en-US" sz="2200" dirty="0"/>
          </a:p>
          <a:p>
            <a:pPr>
              <a:buNone/>
            </a:pPr>
            <a:endParaRPr lang="en-US" sz="2200" dirty="0"/>
          </a:p>
        </p:txBody>
      </p:sp>
    </p:spTree>
    <p:extLst>
      <p:ext uri="{BB962C8B-B14F-4D97-AF65-F5344CB8AC3E}">
        <p14:creationId xmlns:p14="http://schemas.microsoft.com/office/powerpoint/2010/main" val="19401708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A </a:t>
            </a:r>
            <a:r>
              <a:rPr lang="en-US" sz="3200" dirty="0" smtClean="0">
                <a:solidFill>
                  <a:srgbClr val="04617B"/>
                </a:solidFill>
              </a:rPr>
              <a:t>third </a:t>
            </a:r>
            <a:r>
              <a:rPr lang="en-US" sz="3200" dirty="0" smtClean="0">
                <a:solidFill>
                  <a:srgbClr val="04617B"/>
                </a:solidFill>
              </a:rPr>
              <a:t>attempt at modeling</a:t>
            </a:r>
            <a:endParaRPr lang="en-US" dirty="0"/>
          </a:p>
        </p:txBody>
      </p:sp>
      <p:sp>
        <p:nvSpPr>
          <p:cNvPr id="3" name="Content Placeholder 2"/>
          <p:cNvSpPr>
            <a:spLocks noGrp="1"/>
          </p:cNvSpPr>
          <p:nvPr>
            <p:ph idx="1"/>
          </p:nvPr>
        </p:nvSpPr>
        <p:spPr>
          <a:xfrm>
            <a:off x="457200" y="1935480"/>
            <a:ext cx="8229600" cy="4922520"/>
          </a:xfrm>
        </p:spPr>
        <p:txBody>
          <a:bodyPr>
            <a:normAutofit/>
          </a:bodyPr>
          <a:lstStyle/>
          <a:p>
            <a:pPr>
              <a:buNone/>
            </a:pPr>
            <a:r>
              <a:rPr lang="en-US" sz="2200" dirty="0" smtClean="0"/>
              <a:t>…the estimated change in average log salary in moving from a rural setting to an urban setting is  0.887 – 0.049 X,  where  X  is the number of years of education.   This corresponds to predicted salary being multiplied by  </a:t>
            </a:r>
            <a:r>
              <a:rPr lang="en-US" sz="2200" dirty="0" err="1" smtClean="0"/>
              <a:t>exp</a:t>
            </a:r>
            <a:r>
              <a:rPr lang="en-US" sz="2200" dirty="0" smtClean="0"/>
              <a:t>(0.887 – 0.049 X) =   2.43 X </a:t>
            </a:r>
            <a:r>
              <a:rPr lang="en-US" sz="2200" baseline="30000" dirty="0" smtClean="0"/>
              <a:t>-0.049 </a:t>
            </a:r>
            <a:r>
              <a:rPr lang="en-US" sz="2200" dirty="0" smtClean="0"/>
              <a:t> in moving from a Rural setting to an Urban setting.</a:t>
            </a:r>
          </a:p>
          <a:p>
            <a:pPr>
              <a:buNone/>
            </a:pPr>
            <a:endParaRPr lang="en-US" sz="2200" dirty="0"/>
          </a:p>
          <a:p>
            <a:pPr>
              <a:buNone/>
            </a:pPr>
            <a:r>
              <a:rPr lang="en-US" sz="2200" dirty="0" smtClean="0"/>
              <a:t>A “tradeoff” occurs around  X ≈ 18.  For persons with less education, salary tends to be higher in an urban setting; for persons with more education, salary tends to be higher in a rural setting.</a:t>
            </a:r>
            <a:endParaRPr lang="en-US" sz="2200" dirty="0" smtClean="0"/>
          </a:p>
          <a:p>
            <a:pPr>
              <a:buNone/>
            </a:pPr>
            <a:endParaRPr lang="en-US" sz="2200" dirty="0"/>
          </a:p>
          <a:p>
            <a:pPr>
              <a:buNone/>
            </a:pPr>
            <a:endParaRPr lang="en-US" sz="2200" dirty="0" smtClean="0"/>
          </a:p>
          <a:p>
            <a:pPr>
              <a:buNone/>
            </a:pPr>
            <a:endParaRPr lang="en-US" sz="2200" dirty="0"/>
          </a:p>
          <a:p>
            <a:pPr>
              <a:buNone/>
            </a:pPr>
            <a:endParaRPr lang="en-US" sz="2200" dirty="0"/>
          </a:p>
          <a:p>
            <a:pPr>
              <a:buNone/>
            </a:pPr>
            <a:endParaRPr lang="en-US" sz="2200" dirty="0" smtClean="0"/>
          </a:p>
          <a:p>
            <a:pPr>
              <a:buNone/>
            </a:pPr>
            <a:endParaRPr lang="en-US" sz="2200" dirty="0"/>
          </a:p>
          <a:p>
            <a:pPr>
              <a:buNone/>
            </a:pPr>
            <a:endParaRPr lang="en-US" sz="2200" dirty="0" smtClean="0"/>
          </a:p>
          <a:p>
            <a:pPr>
              <a:buNone/>
            </a:pPr>
            <a:endParaRPr lang="en-US" sz="2200" dirty="0"/>
          </a:p>
          <a:p>
            <a:pPr>
              <a:buNone/>
            </a:pPr>
            <a:endParaRPr lang="en-US" sz="2200" dirty="0"/>
          </a:p>
        </p:txBody>
      </p:sp>
    </p:spTree>
    <p:extLst>
      <p:ext uri="{BB962C8B-B14F-4D97-AF65-F5344CB8AC3E}">
        <p14:creationId xmlns:p14="http://schemas.microsoft.com/office/powerpoint/2010/main" val="13354868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A </a:t>
            </a:r>
            <a:r>
              <a:rPr lang="en-US" sz="3200" dirty="0" smtClean="0">
                <a:solidFill>
                  <a:srgbClr val="04617B"/>
                </a:solidFill>
              </a:rPr>
              <a:t>third </a:t>
            </a:r>
            <a:r>
              <a:rPr lang="en-US" sz="3200" dirty="0" smtClean="0">
                <a:solidFill>
                  <a:srgbClr val="04617B"/>
                </a:solidFill>
              </a:rPr>
              <a:t>attempt at modeling</a:t>
            </a:r>
            <a:endParaRPr lang="en-US" dirty="0"/>
          </a:p>
        </p:txBody>
      </p:sp>
      <p:sp>
        <p:nvSpPr>
          <p:cNvPr id="3" name="Content Placeholder 2"/>
          <p:cNvSpPr>
            <a:spLocks noGrp="1"/>
          </p:cNvSpPr>
          <p:nvPr>
            <p:ph idx="1"/>
          </p:nvPr>
        </p:nvSpPr>
        <p:spPr>
          <a:xfrm>
            <a:off x="457200" y="1935480"/>
            <a:ext cx="8229600" cy="4922520"/>
          </a:xfrm>
        </p:spPr>
        <p:txBody>
          <a:bodyPr>
            <a:normAutofit/>
          </a:bodyPr>
          <a:lstStyle/>
          <a:p>
            <a:pPr>
              <a:buNone/>
            </a:pPr>
            <a:r>
              <a:rPr lang="en-US" sz="2200" dirty="0" smtClean="0"/>
              <a:t>Moreover, each year of education multiplies the predicted salary by  </a:t>
            </a:r>
            <a:r>
              <a:rPr lang="en-US" sz="2200" dirty="0" err="1" smtClean="0"/>
              <a:t>exp</a:t>
            </a:r>
            <a:r>
              <a:rPr lang="en-US" sz="2200" dirty="0" smtClean="0"/>
              <a:t>(0.0599 – 0.0493 Z),  where  Z  denotes urban status.  Since  Z  can only equal  0  or  1, this is either  </a:t>
            </a:r>
            <a:r>
              <a:rPr lang="en-US" sz="2200" dirty="0" err="1" smtClean="0"/>
              <a:t>exp</a:t>
            </a:r>
            <a:r>
              <a:rPr lang="en-US" sz="2200" dirty="0" smtClean="0"/>
              <a:t>(0.0599) ≈ 1.06  or  </a:t>
            </a:r>
            <a:r>
              <a:rPr lang="en-US" sz="2200" dirty="0" err="1" smtClean="0"/>
              <a:t>exp</a:t>
            </a:r>
            <a:r>
              <a:rPr lang="en-US" sz="2200" dirty="0" smtClean="0"/>
              <a:t>(0.0106) ≈ 1.01.</a:t>
            </a:r>
          </a:p>
          <a:p>
            <a:pPr>
              <a:buNone/>
            </a:pPr>
            <a:endParaRPr lang="en-US" sz="2200" dirty="0"/>
          </a:p>
          <a:p>
            <a:pPr>
              <a:buNone/>
            </a:pPr>
            <a:r>
              <a:rPr lang="en-US" sz="2200" dirty="0" smtClean="0"/>
              <a:t>We may ask, i</a:t>
            </a:r>
            <a:r>
              <a:rPr lang="en-US" sz="2200" dirty="0" smtClean="0"/>
              <a:t>s the  0.0106  significantly different from  0 ? Equivalently, is th</a:t>
            </a:r>
            <a:r>
              <a:rPr lang="en-US" sz="2200" dirty="0" smtClean="0"/>
              <a:t>e  1.01  significantly different from  1 ?  The Excel output doesn’t seem to give the answer to that question, but we could obtain it by appropriately defining a new variable  “</a:t>
            </a:r>
            <a:r>
              <a:rPr lang="en-US" sz="2200" dirty="0" err="1" smtClean="0"/>
              <a:t>RuralEdu</a:t>
            </a:r>
            <a:r>
              <a:rPr lang="en-US" sz="2200" dirty="0" smtClean="0"/>
              <a:t>”  and using it instead of  “</a:t>
            </a:r>
            <a:r>
              <a:rPr lang="en-US" sz="2200" dirty="0" err="1" smtClean="0"/>
              <a:t>UrbanEdu</a:t>
            </a:r>
            <a:r>
              <a:rPr lang="en-US" sz="2200" dirty="0" smtClean="0"/>
              <a:t>”.</a:t>
            </a:r>
            <a:endParaRPr lang="en-US" sz="2200" dirty="0" smtClean="0"/>
          </a:p>
          <a:p>
            <a:pPr>
              <a:buNone/>
            </a:pPr>
            <a:endParaRPr lang="en-US" sz="2200" dirty="0"/>
          </a:p>
          <a:p>
            <a:pPr>
              <a:buNone/>
            </a:pPr>
            <a:endParaRPr lang="en-US" sz="2200" dirty="0" smtClean="0"/>
          </a:p>
          <a:p>
            <a:pPr>
              <a:buNone/>
            </a:pPr>
            <a:endParaRPr lang="en-US" sz="2200" dirty="0"/>
          </a:p>
          <a:p>
            <a:pPr>
              <a:buNone/>
            </a:pPr>
            <a:endParaRPr lang="en-US" sz="2200" dirty="0"/>
          </a:p>
          <a:p>
            <a:pPr>
              <a:buNone/>
            </a:pPr>
            <a:endParaRPr lang="en-US" sz="2200" dirty="0" smtClean="0"/>
          </a:p>
          <a:p>
            <a:pPr>
              <a:buNone/>
            </a:pPr>
            <a:endParaRPr lang="en-US" sz="2200" dirty="0"/>
          </a:p>
          <a:p>
            <a:pPr>
              <a:buNone/>
            </a:pPr>
            <a:endParaRPr lang="en-US" sz="2200" dirty="0" smtClean="0"/>
          </a:p>
          <a:p>
            <a:pPr>
              <a:buNone/>
            </a:pPr>
            <a:endParaRPr lang="en-US" sz="2200" dirty="0"/>
          </a:p>
          <a:p>
            <a:pPr>
              <a:buNone/>
            </a:pPr>
            <a:endParaRPr lang="en-US" sz="2200" dirty="0"/>
          </a:p>
        </p:txBody>
      </p:sp>
    </p:spTree>
    <p:extLst>
      <p:ext uri="{BB962C8B-B14F-4D97-AF65-F5344CB8AC3E}">
        <p14:creationId xmlns:p14="http://schemas.microsoft.com/office/powerpoint/2010/main" val="22167255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Potential pitfalls and limitations</a:t>
            </a:r>
            <a:endParaRPr lang="en-US" dirty="0"/>
          </a:p>
        </p:txBody>
      </p:sp>
      <p:sp>
        <p:nvSpPr>
          <p:cNvPr id="3" name="Content Placeholder 2"/>
          <p:cNvSpPr>
            <a:spLocks noGrp="1"/>
          </p:cNvSpPr>
          <p:nvPr>
            <p:ph idx="1"/>
          </p:nvPr>
        </p:nvSpPr>
        <p:spPr>
          <a:xfrm>
            <a:off x="457200" y="1935480"/>
            <a:ext cx="8229600" cy="4922520"/>
          </a:xfrm>
        </p:spPr>
        <p:txBody>
          <a:bodyPr>
            <a:normAutofit/>
          </a:bodyPr>
          <a:lstStyle/>
          <a:p>
            <a:pPr>
              <a:buNone/>
            </a:pPr>
            <a:r>
              <a:rPr lang="en-US" sz="2200" dirty="0" smtClean="0"/>
              <a:t>A lot of things can go “wrong” with multiple linear regression.  Some of them may be readily addressed; others may not.  Consulting with a statistician, when in doubt, is a good idea.</a:t>
            </a:r>
          </a:p>
          <a:p>
            <a:pPr>
              <a:buNone/>
            </a:pPr>
            <a:endParaRPr lang="en-US" sz="2200" dirty="0"/>
          </a:p>
          <a:p>
            <a:pPr>
              <a:buNone/>
            </a:pPr>
            <a:r>
              <a:rPr lang="en-US" sz="2200" dirty="0" smtClean="0"/>
              <a:t>1. Relationships may be nonlinear.  If the nonlinearity is not too severe, you may be able to ignore it or accommodate it through a simple transformation (e.g., logarithmic).  However, if the nonlinearity is pronounced, you may need a polynomial, nonparametric, or </a:t>
            </a:r>
            <a:r>
              <a:rPr lang="en-US" sz="2200" dirty="0" err="1" smtClean="0"/>
              <a:t>semiparametric</a:t>
            </a:r>
            <a:r>
              <a:rPr lang="en-US" sz="2200" dirty="0" smtClean="0"/>
              <a:t> model.  While a polynomial model may seem appealing because of its availability in Excel, the resulting coefficient estimates are difficult to interpret.</a:t>
            </a:r>
            <a:endParaRPr lang="en-US" sz="2200" dirty="0" smtClean="0"/>
          </a:p>
          <a:p>
            <a:pPr>
              <a:buNone/>
            </a:pPr>
            <a:endParaRPr lang="en-US" sz="2200" dirty="0"/>
          </a:p>
          <a:p>
            <a:pPr>
              <a:buNone/>
            </a:pPr>
            <a:endParaRPr lang="en-US" sz="2200" dirty="0"/>
          </a:p>
          <a:p>
            <a:pPr>
              <a:buNone/>
            </a:pPr>
            <a:endParaRPr lang="en-US" sz="2200" dirty="0" smtClean="0"/>
          </a:p>
          <a:p>
            <a:pPr>
              <a:buNone/>
            </a:pPr>
            <a:endParaRPr lang="en-US" sz="2200" dirty="0"/>
          </a:p>
          <a:p>
            <a:pPr>
              <a:buNone/>
            </a:pPr>
            <a:endParaRPr lang="en-US" sz="2200" dirty="0" smtClean="0"/>
          </a:p>
          <a:p>
            <a:pPr>
              <a:buNone/>
            </a:pPr>
            <a:endParaRPr lang="en-US" sz="2200" dirty="0"/>
          </a:p>
          <a:p>
            <a:pPr>
              <a:buNone/>
            </a:pPr>
            <a:endParaRPr lang="en-US" sz="2200" dirty="0"/>
          </a:p>
        </p:txBody>
      </p:sp>
    </p:spTree>
    <p:extLst>
      <p:ext uri="{BB962C8B-B14F-4D97-AF65-F5344CB8AC3E}">
        <p14:creationId xmlns:p14="http://schemas.microsoft.com/office/powerpoint/2010/main" val="993219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t>Motivation</a:t>
            </a:r>
            <a:endParaRPr lang="en-US" sz="3200" dirty="0"/>
          </a:p>
        </p:txBody>
      </p:sp>
      <p:sp>
        <p:nvSpPr>
          <p:cNvPr id="3" name="Content Placeholder 2"/>
          <p:cNvSpPr>
            <a:spLocks noGrp="1"/>
          </p:cNvSpPr>
          <p:nvPr>
            <p:ph idx="1"/>
          </p:nvPr>
        </p:nvSpPr>
        <p:spPr/>
        <p:txBody>
          <a:bodyPr>
            <a:noAutofit/>
          </a:bodyPr>
          <a:lstStyle/>
          <a:p>
            <a:pPr>
              <a:buNone/>
            </a:pPr>
            <a:r>
              <a:rPr lang="en-US" sz="2200" dirty="0" smtClean="0"/>
              <a:t>Suppose we want to understand the relationship between a dependent variable (also called: outcome variable, response variable) and several independent variables (also called: explanatory variables, predictor variables).</a:t>
            </a:r>
          </a:p>
          <a:p>
            <a:pPr>
              <a:buNone/>
            </a:pPr>
            <a:endParaRPr lang="en-US" sz="2200" dirty="0"/>
          </a:p>
          <a:p>
            <a:pPr>
              <a:buNone/>
            </a:pPr>
            <a:r>
              <a:rPr lang="en-US" sz="2200" dirty="0" smtClean="0"/>
              <a:t>As a running example throughout this workshop, we will consider (fictional) data on salary, age, experience, education, and urban/rural status for 100 employees.  We will regard salary as a dependent variable and the other four attributes as independent variables from which salary is to be predicted.  (See Sheet 1 of the accompanying Excel file.)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Potential pitfalls and limitations</a:t>
            </a:r>
            <a:endParaRPr lang="en-US" dirty="0"/>
          </a:p>
        </p:txBody>
      </p:sp>
      <p:sp>
        <p:nvSpPr>
          <p:cNvPr id="3" name="Content Placeholder 2"/>
          <p:cNvSpPr>
            <a:spLocks noGrp="1"/>
          </p:cNvSpPr>
          <p:nvPr>
            <p:ph idx="1"/>
          </p:nvPr>
        </p:nvSpPr>
        <p:spPr>
          <a:xfrm>
            <a:off x="457200" y="1935480"/>
            <a:ext cx="8229600" cy="4922520"/>
          </a:xfrm>
        </p:spPr>
        <p:txBody>
          <a:bodyPr>
            <a:normAutofit/>
          </a:bodyPr>
          <a:lstStyle/>
          <a:p>
            <a:pPr>
              <a:buNone/>
            </a:pPr>
            <a:r>
              <a:rPr lang="en-US" sz="2200" dirty="0" smtClean="0"/>
              <a:t>2. Assumptions regarding the error terms may not be satisfied:</a:t>
            </a:r>
          </a:p>
          <a:p>
            <a:pPr>
              <a:buNone/>
            </a:pPr>
            <a:endParaRPr lang="en-US" sz="2200" dirty="0"/>
          </a:p>
          <a:p>
            <a:pPr>
              <a:buNone/>
            </a:pPr>
            <a:r>
              <a:rPr lang="en-US" sz="2200" dirty="0" smtClean="0"/>
              <a:t>	a. If independence fails (as may occur with time series data, or repeated measurements on the same persons), you may need a more general statistical model.  </a:t>
            </a:r>
          </a:p>
          <a:p>
            <a:pPr>
              <a:buNone/>
            </a:pPr>
            <a:endParaRPr lang="en-US" sz="2200" dirty="0"/>
          </a:p>
          <a:p>
            <a:pPr>
              <a:buNone/>
            </a:pPr>
            <a:r>
              <a:rPr lang="en-US" sz="2200" dirty="0"/>
              <a:t>	</a:t>
            </a:r>
            <a:r>
              <a:rPr lang="en-US" sz="2200" dirty="0" smtClean="0"/>
              <a:t>b. If normality fails (and a transformation cannot fix the problem), a variant called “robust regression” – a modification of least squares – can be used.</a:t>
            </a:r>
          </a:p>
          <a:p>
            <a:pPr>
              <a:buNone/>
            </a:pPr>
            <a:endParaRPr lang="en-US" sz="2200" dirty="0"/>
          </a:p>
          <a:p>
            <a:pPr>
              <a:buNone/>
            </a:pPr>
            <a:r>
              <a:rPr lang="en-US" sz="2200" dirty="0" smtClean="0"/>
              <a:t>	c. If fixed variance fails, another variant called “weighted least squares” can be used.</a:t>
            </a:r>
            <a:endParaRPr lang="en-US" sz="2200" dirty="0" smtClean="0"/>
          </a:p>
          <a:p>
            <a:pPr>
              <a:buNone/>
            </a:pPr>
            <a:endParaRPr lang="en-US" sz="2200" dirty="0" smtClean="0"/>
          </a:p>
          <a:p>
            <a:pPr>
              <a:buNone/>
            </a:pPr>
            <a:endParaRPr lang="en-US" sz="2200" dirty="0"/>
          </a:p>
          <a:p>
            <a:pPr>
              <a:buNone/>
            </a:pPr>
            <a:endParaRPr lang="en-US" sz="2200" dirty="0"/>
          </a:p>
          <a:p>
            <a:pPr>
              <a:buNone/>
            </a:pPr>
            <a:endParaRPr lang="en-US" sz="2200" dirty="0" smtClean="0"/>
          </a:p>
          <a:p>
            <a:pPr>
              <a:buNone/>
            </a:pPr>
            <a:endParaRPr lang="en-US" sz="2200" dirty="0"/>
          </a:p>
          <a:p>
            <a:pPr>
              <a:buNone/>
            </a:pPr>
            <a:endParaRPr lang="en-US" sz="2200" dirty="0" smtClean="0"/>
          </a:p>
          <a:p>
            <a:pPr>
              <a:buNone/>
            </a:pPr>
            <a:endParaRPr lang="en-US" sz="2200" dirty="0"/>
          </a:p>
          <a:p>
            <a:pPr>
              <a:buNone/>
            </a:pPr>
            <a:endParaRPr lang="en-US" sz="2200" dirty="0"/>
          </a:p>
        </p:txBody>
      </p:sp>
    </p:spTree>
    <p:extLst>
      <p:ext uri="{BB962C8B-B14F-4D97-AF65-F5344CB8AC3E}">
        <p14:creationId xmlns:p14="http://schemas.microsoft.com/office/powerpoint/2010/main" val="14032092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Potential pitfalls and limitations</a:t>
            </a:r>
            <a:endParaRPr lang="en-US" dirty="0"/>
          </a:p>
        </p:txBody>
      </p:sp>
      <p:sp>
        <p:nvSpPr>
          <p:cNvPr id="3" name="Content Placeholder 2"/>
          <p:cNvSpPr>
            <a:spLocks noGrp="1"/>
          </p:cNvSpPr>
          <p:nvPr>
            <p:ph idx="1"/>
          </p:nvPr>
        </p:nvSpPr>
        <p:spPr>
          <a:xfrm>
            <a:off x="457200" y="1935480"/>
            <a:ext cx="8229600" cy="4922520"/>
          </a:xfrm>
        </p:spPr>
        <p:txBody>
          <a:bodyPr>
            <a:normAutofit/>
          </a:bodyPr>
          <a:lstStyle/>
          <a:p>
            <a:pPr>
              <a:buNone/>
            </a:pPr>
            <a:r>
              <a:rPr lang="en-US" sz="2200" dirty="0" smtClean="0"/>
              <a:t>3. We implicitly assume that we have the “correct” variables.  This has both substantive and mathematical components:</a:t>
            </a:r>
          </a:p>
          <a:p>
            <a:pPr>
              <a:buNone/>
            </a:pPr>
            <a:endParaRPr lang="en-US" sz="2200" dirty="0" smtClean="0"/>
          </a:p>
          <a:p>
            <a:pPr>
              <a:buNone/>
            </a:pPr>
            <a:r>
              <a:rPr lang="en-US" sz="2200" dirty="0"/>
              <a:t>	</a:t>
            </a:r>
            <a:r>
              <a:rPr lang="en-US" sz="2200" dirty="0" smtClean="0"/>
              <a:t>a. Substantively (i.e., in terms of the underlying subject matter), we may not know which variables are “correct”.  Even if we do, they may not have been measured (especially if we work with secondary data) or may not be measurable.</a:t>
            </a:r>
          </a:p>
          <a:p>
            <a:pPr>
              <a:buNone/>
            </a:pPr>
            <a:endParaRPr lang="en-US" sz="2200" dirty="0"/>
          </a:p>
          <a:p>
            <a:pPr>
              <a:buNone/>
            </a:pPr>
            <a:r>
              <a:rPr lang="en-US" sz="2200" dirty="0" smtClean="0"/>
              <a:t>	b. Moreover, even if we have the correct variables, we may not think to look for interactions.  Because the number of possible interactions generally exceeds the number of predictors (two continuous predictors can interact with each other !), checking for each possible interaction may be cumbersome.</a:t>
            </a:r>
          </a:p>
          <a:p>
            <a:pPr>
              <a:buNone/>
            </a:pPr>
            <a:endParaRPr lang="en-US" sz="2200" dirty="0" smtClean="0"/>
          </a:p>
          <a:p>
            <a:pPr>
              <a:buNone/>
            </a:pPr>
            <a:endParaRPr lang="en-US" sz="2200" dirty="0" smtClean="0"/>
          </a:p>
          <a:p>
            <a:pPr>
              <a:buNone/>
            </a:pPr>
            <a:endParaRPr lang="en-US" sz="2200" dirty="0"/>
          </a:p>
          <a:p>
            <a:pPr>
              <a:buNone/>
            </a:pPr>
            <a:endParaRPr lang="en-US" sz="2200" dirty="0"/>
          </a:p>
          <a:p>
            <a:pPr>
              <a:buNone/>
            </a:pPr>
            <a:endParaRPr lang="en-US" sz="2200" dirty="0" smtClean="0"/>
          </a:p>
          <a:p>
            <a:pPr>
              <a:buNone/>
            </a:pPr>
            <a:endParaRPr lang="en-US" sz="2200" dirty="0"/>
          </a:p>
          <a:p>
            <a:pPr>
              <a:buNone/>
            </a:pPr>
            <a:endParaRPr lang="en-US" sz="2200" dirty="0" smtClean="0"/>
          </a:p>
          <a:p>
            <a:pPr>
              <a:buNone/>
            </a:pPr>
            <a:endParaRPr lang="en-US" sz="2200" dirty="0"/>
          </a:p>
          <a:p>
            <a:pPr>
              <a:buNone/>
            </a:pPr>
            <a:endParaRPr lang="en-US" sz="2200" dirty="0"/>
          </a:p>
        </p:txBody>
      </p:sp>
    </p:spTree>
    <p:extLst>
      <p:ext uri="{BB962C8B-B14F-4D97-AF65-F5344CB8AC3E}">
        <p14:creationId xmlns:p14="http://schemas.microsoft.com/office/powerpoint/2010/main" val="4257322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Potential pitfalls and limitations</a:t>
            </a:r>
            <a:endParaRPr lang="en-US" dirty="0"/>
          </a:p>
        </p:txBody>
      </p:sp>
      <p:sp>
        <p:nvSpPr>
          <p:cNvPr id="3" name="Content Placeholder 2"/>
          <p:cNvSpPr>
            <a:spLocks noGrp="1"/>
          </p:cNvSpPr>
          <p:nvPr>
            <p:ph idx="1"/>
          </p:nvPr>
        </p:nvSpPr>
        <p:spPr>
          <a:xfrm>
            <a:off x="457200" y="1935480"/>
            <a:ext cx="8229600" cy="4922520"/>
          </a:xfrm>
        </p:spPr>
        <p:txBody>
          <a:bodyPr>
            <a:normAutofit/>
          </a:bodyPr>
          <a:lstStyle/>
          <a:p>
            <a:pPr>
              <a:buNone/>
            </a:pPr>
            <a:r>
              <a:rPr lang="en-US" sz="2200" dirty="0" smtClean="0"/>
              <a:t>	c. Mathematically, we cannot effectively estimate a large number of parameters from a small number of observations.  </a:t>
            </a:r>
            <a:r>
              <a:rPr lang="en-US" sz="2200" dirty="0" smtClean="0"/>
              <a:t>So, even if we knew that  20  predictor variables were potentially relevant, trying to include all of them in a model based on a sample of size  50  would be imprudent.  </a:t>
            </a:r>
            <a:r>
              <a:rPr lang="en-US" sz="2200" dirty="0" err="1" smtClean="0"/>
              <a:t>Collinearity</a:t>
            </a:r>
            <a:r>
              <a:rPr lang="en-US" sz="2200" dirty="0" smtClean="0"/>
              <a:t> may also be an issue.</a:t>
            </a:r>
          </a:p>
          <a:p>
            <a:pPr>
              <a:buNone/>
            </a:pPr>
            <a:endParaRPr lang="en-US" sz="2200" dirty="0"/>
          </a:p>
          <a:p>
            <a:pPr>
              <a:buNone/>
            </a:pPr>
            <a:r>
              <a:rPr lang="en-US" sz="2200" dirty="0" smtClean="0"/>
              <a:t>	d. Due to both substantive and mathematical issues, being able to select variables for a regression model is essential.  Note that we </a:t>
            </a:r>
            <a:r>
              <a:rPr lang="en-US" sz="2200" i="1" dirty="0" smtClean="0"/>
              <a:t>cannot </a:t>
            </a:r>
            <a:r>
              <a:rPr lang="en-US" sz="2200" dirty="0" smtClean="0"/>
              <a:t>use R</a:t>
            </a:r>
            <a:r>
              <a:rPr lang="en-US" sz="2200" baseline="30000" dirty="0" smtClean="0"/>
              <a:t>2</a:t>
            </a:r>
            <a:r>
              <a:rPr lang="en-US" sz="2200" dirty="0" smtClean="0"/>
              <a:t> for this purpose, if the </a:t>
            </a:r>
            <a:r>
              <a:rPr lang="en-US" sz="2200" i="1" dirty="0" smtClean="0"/>
              <a:t>number</a:t>
            </a:r>
            <a:r>
              <a:rPr lang="en-US" sz="2200" dirty="0" smtClean="0"/>
              <a:t> of variables has not been fixed a priori.  A common variable selection technique, easy to implement in Excel though probably not optimal, is backward elimination.  </a:t>
            </a:r>
            <a:endParaRPr lang="en-US" sz="2200" dirty="0"/>
          </a:p>
          <a:p>
            <a:pPr>
              <a:buNone/>
            </a:pPr>
            <a:endParaRPr lang="en-US" sz="2200" dirty="0" smtClean="0"/>
          </a:p>
          <a:p>
            <a:pPr>
              <a:buNone/>
            </a:pPr>
            <a:endParaRPr lang="en-US" sz="2200" dirty="0"/>
          </a:p>
          <a:p>
            <a:pPr>
              <a:buNone/>
            </a:pPr>
            <a:endParaRPr lang="en-US" sz="2200" dirty="0" smtClean="0"/>
          </a:p>
          <a:p>
            <a:pPr>
              <a:buNone/>
            </a:pPr>
            <a:endParaRPr lang="en-US" sz="2200" dirty="0"/>
          </a:p>
          <a:p>
            <a:pPr>
              <a:buNone/>
            </a:pPr>
            <a:endParaRPr lang="en-US" sz="2200" dirty="0"/>
          </a:p>
        </p:txBody>
      </p:sp>
    </p:spTree>
    <p:extLst>
      <p:ext uri="{BB962C8B-B14F-4D97-AF65-F5344CB8AC3E}">
        <p14:creationId xmlns:p14="http://schemas.microsoft.com/office/powerpoint/2010/main" val="18176950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Practice e</a:t>
            </a:r>
            <a:r>
              <a:rPr lang="en-US" sz="3200" dirty="0" smtClean="0">
                <a:solidFill>
                  <a:srgbClr val="04617B"/>
                </a:solidFill>
              </a:rPr>
              <a:t>xercises</a:t>
            </a:r>
            <a:endParaRPr lang="en-US" dirty="0"/>
          </a:p>
        </p:txBody>
      </p:sp>
      <p:sp>
        <p:nvSpPr>
          <p:cNvPr id="3" name="Content Placeholder 2"/>
          <p:cNvSpPr>
            <a:spLocks noGrp="1"/>
          </p:cNvSpPr>
          <p:nvPr>
            <p:ph idx="1"/>
          </p:nvPr>
        </p:nvSpPr>
        <p:spPr>
          <a:xfrm>
            <a:off x="457200" y="1935480"/>
            <a:ext cx="8229600" cy="4922520"/>
          </a:xfrm>
        </p:spPr>
        <p:txBody>
          <a:bodyPr>
            <a:normAutofit/>
          </a:bodyPr>
          <a:lstStyle/>
          <a:p>
            <a:pPr>
              <a:buNone/>
            </a:pPr>
            <a:r>
              <a:rPr lang="en-US" sz="2200" dirty="0" smtClean="0"/>
              <a:t>Here are some practice exercises, if you wish to go beyond replicating my analyses:</a:t>
            </a:r>
          </a:p>
          <a:p>
            <a:pPr>
              <a:buNone/>
            </a:pPr>
            <a:endParaRPr lang="en-US" sz="2200" dirty="0"/>
          </a:p>
          <a:p>
            <a:pPr marL="0" indent="0">
              <a:buNone/>
            </a:pPr>
            <a:r>
              <a:rPr lang="en-US" sz="2200" dirty="0" smtClean="0"/>
              <a:t>1. </a:t>
            </a:r>
            <a:r>
              <a:rPr lang="en-US" sz="2200" dirty="0" smtClean="0"/>
              <a:t>Assuming that urban/rural setting interacts with age (even if the p-value is not significant) in a regression model for log salary, estimate the amount by which predicted salary is multiplied for each year of age in a rural setting.  Is this significantly different from 1 ?</a:t>
            </a:r>
          </a:p>
          <a:p>
            <a:pPr marL="0" indent="0">
              <a:buNone/>
            </a:pPr>
            <a:endParaRPr lang="en-US" sz="2200" dirty="0" smtClean="0"/>
          </a:p>
          <a:p>
            <a:pPr marL="0" indent="0">
              <a:buNone/>
            </a:pPr>
            <a:r>
              <a:rPr lang="en-US" sz="2200" dirty="0" smtClean="0"/>
              <a:t>2. </a:t>
            </a:r>
            <a:r>
              <a:rPr lang="en-US" sz="2200" dirty="0" smtClean="0"/>
              <a:t>Continuing, estimate the amount by which predicted salary is multiplied for </a:t>
            </a:r>
            <a:r>
              <a:rPr lang="en-US" sz="2200" u="sng" dirty="0" smtClean="0"/>
              <a:t>10</a:t>
            </a:r>
            <a:r>
              <a:rPr lang="en-US" sz="2200" dirty="0" smtClean="0"/>
              <a:t> years of age in an urban setting.  Is this significantly different from 1 ?</a:t>
            </a:r>
            <a:endParaRPr lang="en-US" sz="2200" dirty="0" smtClean="0"/>
          </a:p>
          <a:p>
            <a:pPr>
              <a:buNone/>
            </a:pPr>
            <a:endParaRPr lang="en-US" sz="2200" dirty="0"/>
          </a:p>
          <a:p>
            <a:pPr>
              <a:buNone/>
            </a:pPr>
            <a:endParaRPr lang="en-US" sz="2200" dirty="0"/>
          </a:p>
          <a:p>
            <a:pPr>
              <a:buNone/>
            </a:pPr>
            <a:endParaRPr lang="en-US" sz="2200" dirty="0" smtClean="0"/>
          </a:p>
          <a:p>
            <a:pPr>
              <a:buNone/>
            </a:pPr>
            <a:endParaRPr lang="en-US" sz="2200" dirty="0"/>
          </a:p>
          <a:p>
            <a:pPr>
              <a:buNone/>
            </a:pPr>
            <a:endParaRPr lang="en-US" sz="2200" dirty="0" smtClean="0"/>
          </a:p>
          <a:p>
            <a:pPr>
              <a:buNone/>
            </a:pPr>
            <a:endParaRPr lang="en-US" sz="2200" dirty="0"/>
          </a:p>
          <a:p>
            <a:pPr>
              <a:buNone/>
            </a:pPr>
            <a:endParaRPr lang="en-US" sz="2200" dirty="0"/>
          </a:p>
        </p:txBody>
      </p:sp>
    </p:spTree>
    <p:extLst>
      <p:ext uri="{BB962C8B-B14F-4D97-AF65-F5344CB8AC3E}">
        <p14:creationId xmlns:p14="http://schemas.microsoft.com/office/powerpoint/2010/main" val="24163914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lstStyle/>
          <a:p>
            <a:r>
              <a:rPr lang="en-US" sz="3200" dirty="0" smtClean="0">
                <a:solidFill>
                  <a:srgbClr val="04617B"/>
                </a:solidFill>
              </a:rPr>
              <a:t>Practice e</a:t>
            </a:r>
            <a:r>
              <a:rPr lang="en-US" sz="3200" dirty="0" smtClean="0">
                <a:solidFill>
                  <a:srgbClr val="04617B"/>
                </a:solidFill>
              </a:rPr>
              <a:t>xercises</a:t>
            </a:r>
            <a:endParaRPr lang="en-US" dirty="0"/>
          </a:p>
        </p:txBody>
      </p:sp>
      <p:sp>
        <p:nvSpPr>
          <p:cNvPr id="3" name="Content Placeholder 2"/>
          <p:cNvSpPr>
            <a:spLocks noGrp="1"/>
          </p:cNvSpPr>
          <p:nvPr>
            <p:ph idx="1"/>
          </p:nvPr>
        </p:nvSpPr>
        <p:spPr>
          <a:xfrm>
            <a:off x="457200" y="1935480"/>
            <a:ext cx="8229600" cy="4922520"/>
          </a:xfrm>
        </p:spPr>
        <p:txBody>
          <a:bodyPr>
            <a:normAutofit/>
          </a:bodyPr>
          <a:lstStyle/>
          <a:p>
            <a:pPr marL="0" indent="0">
              <a:buNone/>
            </a:pPr>
            <a:r>
              <a:rPr lang="en-US" sz="2200" dirty="0" smtClean="0"/>
              <a:t>3. Continuing</a:t>
            </a:r>
            <a:r>
              <a:rPr lang="en-US" sz="2200" dirty="0"/>
              <a:t>, estimate the amount by which predicted </a:t>
            </a:r>
            <a:r>
              <a:rPr lang="en-US" sz="2200" dirty="0" smtClean="0"/>
              <a:t>salary </a:t>
            </a:r>
            <a:r>
              <a:rPr lang="en-US" sz="2200" dirty="0"/>
              <a:t>is multiplied when a 45-year-old moves from a </a:t>
            </a:r>
            <a:r>
              <a:rPr lang="en-US" sz="2200" dirty="0" smtClean="0"/>
              <a:t>rural </a:t>
            </a:r>
            <a:r>
              <a:rPr lang="en-US" sz="2200" dirty="0"/>
              <a:t>setting to an </a:t>
            </a:r>
            <a:r>
              <a:rPr lang="en-US" sz="2200" dirty="0" smtClean="0"/>
              <a:t>urban </a:t>
            </a:r>
            <a:r>
              <a:rPr lang="en-US" sz="2200" dirty="0"/>
              <a:t>one ?  Is this significantly different from  1 ?  (Hint: Define a new variable which is the product of  {Age – 45} × Urban</a:t>
            </a:r>
            <a:r>
              <a:rPr lang="en-US" sz="2200" dirty="0" smtClean="0"/>
              <a:t>.)</a:t>
            </a:r>
          </a:p>
          <a:p>
            <a:pPr marL="0" indent="0">
              <a:buNone/>
            </a:pPr>
            <a:endParaRPr lang="en-US" sz="2200" dirty="0"/>
          </a:p>
          <a:p>
            <a:pPr marL="0" indent="0">
              <a:buNone/>
            </a:pPr>
            <a:r>
              <a:rPr lang="en-US" sz="2200" dirty="0"/>
              <a:t>4</a:t>
            </a:r>
            <a:r>
              <a:rPr lang="en-US" sz="2200" dirty="0" smtClean="0"/>
              <a:t>. What part of variability in log salary is explained by a model in which age interacts with urban/rural status ?  Following work similar to that on Sheet 2R, what part of variability in salary (not log salary) is explained by suc</a:t>
            </a:r>
            <a:r>
              <a:rPr lang="en-US" sz="2200" dirty="0" smtClean="0"/>
              <a:t>h a</a:t>
            </a:r>
            <a:r>
              <a:rPr lang="en-US" sz="2200" dirty="0" smtClean="0"/>
              <a:t> model ?</a:t>
            </a:r>
          </a:p>
          <a:p>
            <a:pPr marL="0" indent="0">
              <a:buNone/>
            </a:pPr>
            <a:endParaRPr lang="en-US" sz="2200" dirty="0"/>
          </a:p>
          <a:p>
            <a:pPr marL="0" indent="0">
              <a:buNone/>
            </a:pPr>
            <a:r>
              <a:rPr lang="en-US" sz="2200" dirty="0" smtClean="0"/>
              <a:t>5. How do your answers to the preceding questions change, if we model salary directly (rather than log salary) ?</a:t>
            </a:r>
          </a:p>
          <a:p>
            <a:pPr>
              <a:buNone/>
            </a:pPr>
            <a:endParaRPr lang="en-US" sz="2200" dirty="0"/>
          </a:p>
          <a:p>
            <a:pPr>
              <a:buNone/>
            </a:pPr>
            <a:endParaRPr lang="en-US" sz="2200" dirty="0"/>
          </a:p>
          <a:p>
            <a:pPr>
              <a:buNone/>
            </a:pPr>
            <a:endParaRPr lang="en-US" sz="2200" dirty="0" smtClean="0"/>
          </a:p>
          <a:p>
            <a:pPr>
              <a:buNone/>
            </a:pPr>
            <a:endParaRPr lang="en-US" sz="2200" dirty="0"/>
          </a:p>
          <a:p>
            <a:pPr>
              <a:buNone/>
            </a:pPr>
            <a:endParaRPr lang="en-US" sz="2200" dirty="0" smtClean="0"/>
          </a:p>
          <a:p>
            <a:pPr>
              <a:buNone/>
            </a:pPr>
            <a:endParaRPr lang="en-US" sz="2200" dirty="0"/>
          </a:p>
          <a:p>
            <a:pPr>
              <a:buNone/>
            </a:pPr>
            <a:endParaRPr lang="en-US" sz="2200" dirty="0"/>
          </a:p>
        </p:txBody>
      </p:sp>
    </p:spTree>
    <p:extLst>
      <p:ext uri="{BB962C8B-B14F-4D97-AF65-F5344CB8AC3E}">
        <p14:creationId xmlns:p14="http://schemas.microsoft.com/office/powerpoint/2010/main" val="1239642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t>Motivation</a:t>
            </a:r>
            <a:endParaRPr lang="en-US" sz="3200" dirty="0"/>
          </a:p>
        </p:txBody>
      </p:sp>
      <p:sp>
        <p:nvSpPr>
          <p:cNvPr id="3" name="Content Placeholder 2"/>
          <p:cNvSpPr>
            <a:spLocks noGrp="1"/>
          </p:cNvSpPr>
          <p:nvPr>
            <p:ph idx="1"/>
          </p:nvPr>
        </p:nvSpPr>
        <p:spPr/>
        <p:txBody>
          <a:bodyPr>
            <a:noAutofit/>
          </a:bodyPr>
          <a:lstStyle/>
          <a:p>
            <a:pPr>
              <a:buNone/>
            </a:pPr>
            <a:r>
              <a:rPr lang="en-US" sz="2200" dirty="0" smtClean="0"/>
              <a:t>Although we might calculate a correlation between (or perform a simple linear regression involving) salary and each of the four independent variables (and we do so on Sheet 1, though this may not be strictly appropriate with </a:t>
            </a:r>
            <a:r>
              <a:rPr lang="en-US" sz="2200" dirty="0" smtClean="0"/>
              <a:t>urban/rural </a:t>
            </a:r>
            <a:r>
              <a:rPr lang="en-US" sz="2200" dirty="0" smtClean="0"/>
              <a:t>status), there are at least four reasons why such calculations might be insufficient:</a:t>
            </a:r>
          </a:p>
          <a:p>
            <a:pPr>
              <a:buNone/>
            </a:pPr>
            <a:endParaRPr lang="en-US" sz="2200" dirty="0"/>
          </a:p>
          <a:p>
            <a:pPr>
              <a:buNone/>
            </a:pPr>
            <a:r>
              <a:rPr lang="en-US" sz="2200" dirty="0" smtClean="0"/>
              <a:t>1. </a:t>
            </a:r>
            <a:r>
              <a:rPr lang="en-US" sz="2200" i="1" dirty="0" smtClean="0"/>
              <a:t>Desire for unambiguous prediction of outcome, utilizing all independent variables</a:t>
            </a:r>
            <a:r>
              <a:rPr lang="en-US" sz="2200" dirty="0" smtClean="0"/>
              <a:t>.  Instead of trying to reconcile four disparate predictions based on the four independent variables individually (using the trend lines displayed in the graphs of Sheet 1), we might prefer to have a single prediction combining information from all four independent variables.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t>Motivation</a:t>
            </a:r>
            <a:endParaRPr lang="en-US" sz="3200" dirty="0"/>
          </a:p>
        </p:txBody>
      </p:sp>
      <p:sp>
        <p:nvSpPr>
          <p:cNvPr id="3" name="Content Placeholder 2"/>
          <p:cNvSpPr>
            <a:spLocks noGrp="1"/>
          </p:cNvSpPr>
          <p:nvPr>
            <p:ph idx="1"/>
          </p:nvPr>
        </p:nvSpPr>
        <p:spPr>
          <a:xfrm>
            <a:off x="457200" y="1935480"/>
            <a:ext cx="8229600" cy="4617720"/>
          </a:xfrm>
        </p:spPr>
        <p:txBody>
          <a:bodyPr>
            <a:normAutofit/>
          </a:bodyPr>
          <a:lstStyle/>
          <a:p>
            <a:pPr>
              <a:buNone/>
            </a:pPr>
            <a:r>
              <a:rPr lang="en-US" sz="2200" dirty="0" smtClean="0"/>
              <a:t>2. </a:t>
            </a:r>
            <a:r>
              <a:rPr lang="en-US" sz="2200" i="1" dirty="0"/>
              <a:t>Desire for </a:t>
            </a:r>
            <a:r>
              <a:rPr lang="en-US" sz="2200" i="1" dirty="0" smtClean="0"/>
              <a:t>quantification of how well an outcome can be predicted from multiple independent variables collectively</a:t>
            </a:r>
            <a:r>
              <a:rPr lang="en-US" sz="2200" dirty="0" smtClean="0"/>
              <a:t>.  By itself age explains 56% of the variation in salary, and by itself experience explains 55% of the variation in salary.  Clearly the two combined do not explain 111% of the variation in salary, so what we desire cannot be obtained by correlation (or simple linear regression).</a:t>
            </a:r>
          </a:p>
          <a:p>
            <a:pPr>
              <a:buNone/>
            </a:pPr>
            <a:endParaRPr lang="en-US" sz="2200" dirty="0"/>
          </a:p>
          <a:p>
            <a:pPr>
              <a:buNone/>
            </a:pPr>
            <a:r>
              <a:rPr lang="en-US" sz="2200" dirty="0" smtClean="0"/>
              <a:t>3. </a:t>
            </a:r>
            <a:r>
              <a:rPr lang="en-US" sz="2200" i="1" dirty="0" smtClean="0"/>
              <a:t>Desire to exhibit adjusted rather than unadjusted relationships</a:t>
            </a:r>
            <a:r>
              <a:rPr lang="en-US" sz="2200" dirty="0" smtClean="0"/>
              <a:t>.  Age is strongly positively related to salary.  But age is also positively related to experience, which itself is positively related to salary.  If we adjust for experience, does age still matter ?  Put differently, is the relationship between age and salary due solely to their mutual relationship with experience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solidFill>
                  <a:srgbClr val="04617B"/>
                </a:solidFill>
              </a:rPr>
              <a:t>Motivation / Formulation</a:t>
            </a:r>
            <a:endParaRPr lang="en-US" dirty="0"/>
          </a:p>
        </p:txBody>
      </p:sp>
      <p:sp>
        <p:nvSpPr>
          <p:cNvPr id="3" name="Content Placeholder 2"/>
          <p:cNvSpPr>
            <a:spLocks noGrp="1"/>
          </p:cNvSpPr>
          <p:nvPr>
            <p:ph idx="1"/>
          </p:nvPr>
        </p:nvSpPr>
        <p:spPr>
          <a:xfrm>
            <a:off x="457200" y="1935480"/>
            <a:ext cx="8229600" cy="4617720"/>
          </a:xfrm>
        </p:spPr>
        <p:txBody>
          <a:bodyPr>
            <a:normAutofit/>
          </a:bodyPr>
          <a:lstStyle/>
          <a:p>
            <a:pPr>
              <a:buNone/>
            </a:pPr>
            <a:r>
              <a:rPr lang="en-US" sz="2200" dirty="0" smtClean="0"/>
              <a:t>4. </a:t>
            </a:r>
            <a:r>
              <a:rPr lang="en-US" sz="2200" i="1" dirty="0" smtClean="0"/>
              <a:t>Desire to test whether the association of one independent variable with the outcome depends on the level of another independent variable</a:t>
            </a:r>
            <a:r>
              <a:rPr lang="en-US" sz="2200" dirty="0" smtClean="0"/>
              <a:t>.  For example, is education level more strongly related to salary in an urban setting or in a rural one ?</a:t>
            </a:r>
          </a:p>
          <a:p>
            <a:pPr>
              <a:buNone/>
            </a:pPr>
            <a:endParaRPr lang="en-US" sz="2200" dirty="0"/>
          </a:p>
          <a:p>
            <a:pPr>
              <a:buNone/>
            </a:pPr>
            <a:r>
              <a:rPr lang="en-US" sz="2200" dirty="0" smtClean="0"/>
              <a:t>To address these questions, we may fit a </a:t>
            </a:r>
            <a:r>
              <a:rPr lang="en-US" sz="2200" i="1" dirty="0" smtClean="0"/>
              <a:t>multiple linear regression model</a:t>
            </a:r>
            <a:r>
              <a:rPr lang="en-US" sz="2200" dirty="0" smtClean="0"/>
              <a:t>, which is expressed symbolically as follows:</a:t>
            </a:r>
          </a:p>
          <a:p>
            <a:pPr>
              <a:buNone/>
            </a:pPr>
            <a:endParaRPr lang="en-US" sz="2200" dirty="0"/>
          </a:p>
          <a:p>
            <a:pPr>
              <a:buNone/>
            </a:pPr>
            <a:r>
              <a:rPr lang="en-US" sz="2200" dirty="0" smtClean="0"/>
              <a:t>	Y = b</a:t>
            </a:r>
            <a:r>
              <a:rPr lang="en-US" sz="2200" baseline="-25000" dirty="0" smtClean="0"/>
              <a:t>0</a:t>
            </a:r>
            <a:r>
              <a:rPr lang="en-US" sz="2200" dirty="0" smtClean="0"/>
              <a:t> + b</a:t>
            </a:r>
            <a:r>
              <a:rPr lang="en-US" sz="2200" baseline="-25000" dirty="0" smtClean="0"/>
              <a:t>1</a:t>
            </a:r>
            <a:r>
              <a:rPr lang="en-US" sz="2200" dirty="0" smtClean="0"/>
              <a:t> X</a:t>
            </a:r>
            <a:r>
              <a:rPr lang="en-US" sz="2200" baseline="-25000" dirty="0" smtClean="0"/>
              <a:t>1</a:t>
            </a:r>
            <a:r>
              <a:rPr lang="en-US" sz="2200" dirty="0" smtClean="0"/>
              <a:t> + b</a:t>
            </a:r>
            <a:r>
              <a:rPr lang="en-US" sz="2200" baseline="-25000" dirty="0" smtClean="0"/>
              <a:t>2</a:t>
            </a:r>
            <a:r>
              <a:rPr lang="en-US" sz="2200" dirty="0" smtClean="0"/>
              <a:t> X</a:t>
            </a:r>
            <a:r>
              <a:rPr lang="en-US" sz="2200" baseline="-25000" dirty="0" smtClean="0"/>
              <a:t>2</a:t>
            </a:r>
            <a:r>
              <a:rPr lang="en-US" sz="2200" dirty="0" smtClean="0"/>
              <a:t> + … + </a:t>
            </a:r>
            <a:r>
              <a:rPr lang="en-US" sz="2200" dirty="0" err="1" smtClean="0"/>
              <a:t>b</a:t>
            </a:r>
            <a:r>
              <a:rPr lang="en-US" sz="2200" baseline="-25000" dirty="0" err="1" smtClean="0"/>
              <a:t>k</a:t>
            </a:r>
            <a:r>
              <a:rPr lang="en-US" sz="2200" dirty="0" smtClean="0"/>
              <a:t> </a:t>
            </a:r>
            <a:r>
              <a:rPr lang="en-US" sz="2200" dirty="0" err="1" smtClean="0"/>
              <a:t>X</a:t>
            </a:r>
            <a:r>
              <a:rPr lang="en-US" sz="2200" baseline="-25000" dirty="0" err="1" smtClean="0"/>
              <a:t>k</a:t>
            </a:r>
            <a:r>
              <a:rPr lang="en-US" sz="2200" dirty="0" smtClean="0"/>
              <a:t> + error</a:t>
            </a:r>
          </a:p>
          <a:p>
            <a:pPr>
              <a:buNone/>
            </a:pPr>
            <a:endParaRPr lang="en-US" sz="2200" dirty="0"/>
          </a:p>
          <a:p>
            <a:pPr>
              <a:buNone/>
            </a:pPr>
            <a:r>
              <a:rPr lang="en-US" sz="2200" dirty="0" smtClean="0"/>
              <a:t>Here,  Y  is the outcome,  X</a:t>
            </a:r>
            <a:r>
              <a:rPr lang="en-US" sz="2200" baseline="-25000" dirty="0" smtClean="0"/>
              <a:t>1</a:t>
            </a:r>
            <a:r>
              <a:rPr lang="en-US" sz="2200" dirty="0" smtClean="0"/>
              <a:t>  through  </a:t>
            </a:r>
            <a:r>
              <a:rPr lang="en-US" sz="2200" dirty="0" err="1" smtClean="0"/>
              <a:t>X</a:t>
            </a:r>
            <a:r>
              <a:rPr lang="en-US" sz="2200" baseline="-25000" dirty="0" err="1" smtClean="0"/>
              <a:t>k</a:t>
            </a:r>
            <a:r>
              <a:rPr lang="en-US" sz="2200" dirty="0" smtClean="0"/>
              <a:t>  are predictors,  and the error is a random quantity satisfying certain assumptions.</a:t>
            </a:r>
            <a:endParaRPr lang="en-US" sz="2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solidFill>
                  <a:srgbClr val="04617B"/>
                </a:solidFill>
              </a:rPr>
              <a:t>Formulation</a:t>
            </a:r>
            <a:endParaRPr lang="en-US" dirty="0"/>
          </a:p>
        </p:txBody>
      </p:sp>
      <p:sp>
        <p:nvSpPr>
          <p:cNvPr id="3" name="Content Placeholder 2"/>
          <p:cNvSpPr>
            <a:spLocks noGrp="1"/>
          </p:cNvSpPr>
          <p:nvPr>
            <p:ph idx="1"/>
          </p:nvPr>
        </p:nvSpPr>
        <p:spPr>
          <a:xfrm>
            <a:off x="457200" y="1935480"/>
            <a:ext cx="8229600" cy="4770120"/>
          </a:xfrm>
        </p:spPr>
        <p:txBody>
          <a:bodyPr>
            <a:normAutofit/>
          </a:bodyPr>
          <a:lstStyle/>
          <a:p>
            <a:pPr>
              <a:buNone/>
            </a:pPr>
            <a:r>
              <a:rPr lang="en-US" sz="2200" dirty="0" smtClean="0"/>
              <a:t>More specifically, the error is assumed to follow a normal distribution with mean  0  and standard deviation  </a:t>
            </a:r>
            <a:r>
              <a:rPr lang="el-GR" sz="2200" dirty="0" smtClean="0"/>
              <a:t>σ</a:t>
            </a:r>
            <a:r>
              <a:rPr lang="en-US" sz="2200" dirty="0" smtClean="0"/>
              <a:t>.  The standard deviation is assumed to be fixed, unrelated to  X</a:t>
            </a:r>
            <a:r>
              <a:rPr lang="en-US" sz="2200" baseline="-25000" dirty="0" smtClean="0"/>
              <a:t>1</a:t>
            </a:r>
            <a:r>
              <a:rPr lang="en-US" sz="2200" dirty="0" smtClean="0"/>
              <a:t>  through  </a:t>
            </a:r>
            <a:r>
              <a:rPr lang="en-US" sz="2200" dirty="0" err="1" smtClean="0"/>
              <a:t>X</a:t>
            </a:r>
            <a:r>
              <a:rPr lang="en-US" sz="2200" baseline="-25000" dirty="0" err="1" smtClean="0"/>
              <a:t>k</a:t>
            </a:r>
            <a:r>
              <a:rPr lang="en-US" sz="2200" dirty="0" smtClean="0"/>
              <a:t>.  Errors for different subjects are assumed to be independent.</a:t>
            </a:r>
            <a:endParaRPr lang="en-US" sz="2200" dirty="0"/>
          </a:p>
          <a:p>
            <a:pPr>
              <a:buNone/>
            </a:pPr>
            <a:endParaRPr lang="en-US" sz="2200" dirty="0"/>
          </a:p>
          <a:p>
            <a:pPr>
              <a:buNone/>
            </a:pPr>
            <a:r>
              <a:rPr lang="en-US" sz="2200" dirty="0" smtClean="0"/>
              <a:t>We interpret  b</a:t>
            </a:r>
            <a:r>
              <a:rPr lang="en-US" sz="2200" baseline="-25000" dirty="0"/>
              <a:t>1</a:t>
            </a:r>
            <a:r>
              <a:rPr lang="en-US" sz="2200" dirty="0" smtClean="0"/>
              <a:t>  as the amount by which the outcome is predicted (but not guaranteed !) to change when  X</a:t>
            </a:r>
            <a:r>
              <a:rPr lang="en-US" sz="2200" baseline="-25000" dirty="0" smtClean="0"/>
              <a:t>1</a:t>
            </a:r>
            <a:r>
              <a:rPr lang="en-US" sz="2200" dirty="0" smtClean="0"/>
              <a:t>  increases by one unit, with  X</a:t>
            </a:r>
            <a:r>
              <a:rPr lang="en-US" sz="2200" baseline="-25000" dirty="0" smtClean="0"/>
              <a:t>2</a:t>
            </a:r>
            <a:r>
              <a:rPr lang="en-US" sz="2200" dirty="0" smtClean="0"/>
              <a:t>  through  </a:t>
            </a:r>
            <a:r>
              <a:rPr lang="en-US" sz="2200" dirty="0" err="1" smtClean="0"/>
              <a:t>X</a:t>
            </a:r>
            <a:r>
              <a:rPr lang="en-US" sz="2200" baseline="-25000" dirty="0" err="1" smtClean="0"/>
              <a:t>k</a:t>
            </a:r>
            <a:r>
              <a:rPr lang="en-US" sz="2200" dirty="0" smtClean="0"/>
              <a:t>  fixed.  If a one unit change is not meaningful, we may also note that  c b</a:t>
            </a:r>
            <a:r>
              <a:rPr lang="en-US" sz="2200" baseline="-25000" dirty="0" smtClean="0"/>
              <a:t>1</a:t>
            </a:r>
            <a:r>
              <a:rPr lang="en-US" sz="2200" dirty="0" smtClean="0"/>
              <a:t>  is the amount by which the outcome is predicted to change when  X</a:t>
            </a:r>
            <a:r>
              <a:rPr lang="en-US" sz="2200" baseline="-25000" dirty="0" smtClean="0"/>
              <a:t>1</a:t>
            </a:r>
            <a:r>
              <a:rPr lang="en-US" sz="2200" dirty="0" smtClean="0"/>
              <a:t>  increases by  c  units, again with  X</a:t>
            </a:r>
            <a:r>
              <a:rPr lang="en-US" sz="2200" baseline="-25000" dirty="0" smtClean="0"/>
              <a:t>2</a:t>
            </a:r>
            <a:r>
              <a:rPr lang="en-US" sz="2200" dirty="0" smtClean="0"/>
              <a:t>  through  </a:t>
            </a:r>
            <a:r>
              <a:rPr lang="en-US" sz="2200" dirty="0" err="1" smtClean="0"/>
              <a:t>X</a:t>
            </a:r>
            <a:r>
              <a:rPr lang="en-US" sz="2200" baseline="-25000" dirty="0" err="1" smtClean="0"/>
              <a:t>k</a:t>
            </a:r>
            <a:r>
              <a:rPr lang="en-US" sz="2200" dirty="0" smtClean="0"/>
              <a:t>  fixed.  </a:t>
            </a:r>
            <a:endParaRPr lang="en-US" sz="2200" dirty="0"/>
          </a:p>
          <a:p>
            <a:pPr>
              <a:buNone/>
            </a:pPr>
            <a:endParaRPr lang="en-US" sz="2200" dirty="0"/>
          </a:p>
          <a:p>
            <a:pPr>
              <a:buNone/>
            </a:pPr>
            <a:endParaRPr lang="en-US" sz="22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solidFill>
                  <a:srgbClr val="04617B"/>
                </a:solidFill>
              </a:rPr>
              <a:t>Formulation</a:t>
            </a:r>
            <a:endParaRPr lang="en-US" dirty="0"/>
          </a:p>
        </p:txBody>
      </p:sp>
      <p:sp>
        <p:nvSpPr>
          <p:cNvPr id="3" name="Content Placeholder 2"/>
          <p:cNvSpPr>
            <a:spLocks noGrp="1"/>
          </p:cNvSpPr>
          <p:nvPr>
            <p:ph idx="1"/>
          </p:nvPr>
        </p:nvSpPr>
        <p:spPr/>
        <p:txBody>
          <a:bodyPr>
            <a:normAutofit/>
          </a:bodyPr>
          <a:lstStyle/>
          <a:p>
            <a:pPr>
              <a:buNone/>
            </a:pPr>
            <a:r>
              <a:rPr lang="en-US" sz="2200" dirty="0" smtClean="0"/>
              <a:t>If  </a:t>
            </a:r>
            <a:r>
              <a:rPr lang="en-US" sz="2200" dirty="0"/>
              <a:t>X</a:t>
            </a:r>
            <a:r>
              <a:rPr lang="en-US" sz="2200" baseline="-25000" dirty="0"/>
              <a:t>1</a:t>
            </a:r>
            <a:r>
              <a:rPr lang="en-US" sz="2200" dirty="0"/>
              <a:t>  is a logarithm of some underlying quantity, then   LN(2) b</a:t>
            </a:r>
            <a:r>
              <a:rPr lang="en-US" sz="2200" baseline="-25000" dirty="0"/>
              <a:t>1</a:t>
            </a:r>
            <a:r>
              <a:rPr lang="en-US" sz="2200" dirty="0"/>
              <a:t>  is the amount by which the outcome is predicted to change when the underlying quantity doubles, with  X</a:t>
            </a:r>
            <a:r>
              <a:rPr lang="en-US" sz="2200" baseline="-25000" dirty="0"/>
              <a:t>2</a:t>
            </a:r>
            <a:r>
              <a:rPr lang="en-US" sz="2200" dirty="0"/>
              <a:t>  through  </a:t>
            </a:r>
            <a:r>
              <a:rPr lang="en-US" sz="2200" dirty="0" err="1"/>
              <a:t>X</a:t>
            </a:r>
            <a:r>
              <a:rPr lang="en-US" sz="2200" baseline="-25000" dirty="0" err="1"/>
              <a:t>k</a:t>
            </a:r>
            <a:r>
              <a:rPr lang="en-US" sz="2200" dirty="0"/>
              <a:t>  fixed. </a:t>
            </a:r>
          </a:p>
          <a:p>
            <a:pPr>
              <a:buNone/>
            </a:pPr>
            <a:endParaRPr lang="en-US" sz="2200" dirty="0"/>
          </a:p>
          <a:p>
            <a:pPr>
              <a:buNone/>
            </a:pPr>
            <a:r>
              <a:rPr lang="en-US" sz="2200" dirty="0" smtClean="0"/>
              <a:t>If  Y  is a logarithm of some underlying quantity, then the predicted value of the underlying quantity is  </a:t>
            </a:r>
            <a:r>
              <a:rPr lang="en-US" sz="2200" i="1" dirty="0" smtClean="0"/>
              <a:t>multiplied</a:t>
            </a:r>
            <a:r>
              <a:rPr lang="en-US" sz="2200" dirty="0" smtClean="0"/>
              <a:t>  by   </a:t>
            </a:r>
            <a:r>
              <a:rPr lang="en-US" sz="2200" dirty="0" err="1" smtClean="0"/>
              <a:t>exp</a:t>
            </a:r>
            <a:r>
              <a:rPr lang="en-US" sz="2200" dirty="0" smtClean="0"/>
              <a:t>(c b</a:t>
            </a:r>
            <a:r>
              <a:rPr lang="en-US" sz="2200" baseline="-25000" dirty="0" smtClean="0"/>
              <a:t>1</a:t>
            </a:r>
            <a:r>
              <a:rPr lang="en-US" sz="2200" dirty="0" smtClean="0"/>
              <a:t>)   when  X</a:t>
            </a:r>
            <a:r>
              <a:rPr lang="en-US" sz="2200" baseline="-25000" dirty="0" smtClean="0"/>
              <a:t>1</a:t>
            </a:r>
            <a:r>
              <a:rPr lang="en-US" sz="2200" baseline="-25000" dirty="0"/>
              <a:t> </a:t>
            </a:r>
            <a:r>
              <a:rPr lang="en-US" sz="2200" dirty="0" smtClean="0"/>
              <a:t> increases by  c  units, with  X</a:t>
            </a:r>
            <a:r>
              <a:rPr lang="en-US" sz="2200" baseline="-25000" dirty="0" smtClean="0"/>
              <a:t>2</a:t>
            </a:r>
            <a:r>
              <a:rPr lang="en-US" sz="2200" dirty="0" smtClean="0"/>
              <a:t>  through  </a:t>
            </a:r>
            <a:r>
              <a:rPr lang="en-US" sz="2200" dirty="0" err="1" smtClean="0"/>
              <a:t>X</a:t>
            </a:r>
            <a:r>
              <a:rPr lang="en-US" sz="2200" baseline="-25000" dirty="0" err="1" smtClean="0"/>
              <a:t>k</a:t>
            </a:r>
            <a:r>
              <a:rPr lang="en-US" sz="2200" dirty="0" smtClean="0"/>
              <a:t>  fixed.</a:t>
            </a:r>
          </a:p>
          <a:p>
            <a:pPr>
              <a:buNone/>
            </a:pPr>
            <a:endParaRPr lang="en-US" sz="2200" dirty="0" smtClean="0"/>
          </a:p>
          <a:p>
            <a:pPr>
              <a:buNone/>
            </a:pPr>
            <a:r>
              <a:rPr lang="en-US" sz="2200" dirty="0" smtClean="0"/>
              <a:t>If both  Y  and  X</a:t>
            </a:r>
            <a:r>
              <a:rPr lang="en-US" sz="2200" baseline="-25000" dirty="0" smtClean="0"/>
              <a:t>1</a:t>
            </a:r>
            <a:r>
              <a:rPr lang="en-US" sz="2200" dirty="0" smtClean="0"/>
              <a:t>  are logarithms of underlying quantities, then the predicted value of the quantity underlying  Y  is multiplied by           </a:t>
            </a:r>
            <a:r>
              <a:rPr lang="en-US" sz="2200" dirty="0" err="1" smtClean="0"/>
              <a:t>exp</a:t>
            </a:r>
            <a:r>
              <a:rPr lang="en-US" sz="2200" dirty="0" smtClean="0"/>
              <a:t>( LN(2)  b</a:t>
            </a:r>
            <a:r>
              <a:rPr lang="en-US" sz="2200" baseline="-25000" dirty="0" smtClean="0"/>
              <a:t>1</a:t>
            </a:r>
            <a:r>
              <a:rPr lang="en-US" sz="2200" dirty="0"/>
              <a:t> </a:t>
            </a:r>
            <a:r>
              <a:rPr lang="en-US" sz="2200" dirty="0" smtClean="0"/>
              <a:t>) = 2</a:t>
            </a:r>
            <a:r>
              <a:rPr lang="en-US" sz="2200" baseline="30000" dirty="0" smtClean="0"/>
              <a:t>b1</a:t>
            </a:r>
            <a:r>
              <a:rPr lang="en-US" sz="2200" dirty="0" smtClean="0"/>
              <a:t>  when the quantity underlying  X</a:t>
            </a:r>
            <a:r>
              <a:rPr lang="en-US" sz="2200" baseline="-25000" dirty="0" smtClean="0"/>
              <a:t>1</a:t>
            </a:r>
            <a:r>
              <a:rPr lang="en-US" sz="2200" dirty="0" smtClean="0"/>
              <a:t>  is doubled,  with  X</a:t>
            </a:r>
            <a:r>
              <a:rPr lang="en-US" sz="2200" baseline="-25000" dirty="0" smtClean="0"/>
              <a:t>2</a:t>
            </a:r>
            <a:r>
              <a:rPr lang="en-US" sz="2200" dirty="0" smtClean="0"/>
              <a:t>  through  </a:t>
            </a:r>
            <a:r>
              <a:rPr lang="en-US" sz="2200" dirty="0" err="1" smtClean="0"/>
              <a:t>X</a:t>
            </a:r>
            <a:r>
              <a:rPr lang="en-US" sz="2200" baseline="-25000" dirty="0" err="1" smtClean="0"/>
              <a:t>k</a:t>
            </a:r>
            <a:r>
              <a:rPr lang="en-US" sz="2200" dirty="0" smtClean="0"/>
              <a:t>  fixed.</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solidFill>
                  <a:srgbClr val="04617B"/>
                </a:solidFill>
              </a:rPr>
              <a:t>Formulation</a:t>
            </a:r>
            <a:endParaRPr lang="en-US" dirty="0"/>
          </a:p>
        </p:txBody>
      </p:sp>
      <p:sp>
        <p:nvSpPr>
          <p:cNvPr id="3" name="Content Placeholder 2"/>
          <p:cNvSpPr>
            <a:spLocks noGrp="1"/>
          </p:cNvSpPr>
          <p:nvPr>
            <p:ph idx="1"/>
          </p:nvPr>
        </p:nvSpPr>
        <p:spPr>
          <a:xfrm>
            <a:off x="457200" y="1524000"/>
            <a:ext cx="8229600" cy="4800600"/>
          </a:xfrm>
        </p:spPr>
        <p:txBody>
          <a:bodyPr>
            <a:noAutofit/>
          </a:bodyPr>
          <a:lstStyle/>
          <a:p>
            <a:pPr>
              <a:buNone/>
            </a:pPr>
            <a:endParaRPr lang="en-US" sz="2200" dirty="0" smtClean="0"/>
          </a:p>
          <a:p>
            <a:pPr>
              <a:buNone/>
            </a:pPr>
            <a:r>
              <a:rPr lang="en-US" sz="2200" dirty="0" smtClean="0"/>
              <a:t>Although  b</a:t>
            </a:r>
            <a:r>
              <a:rPr lang="en-US" sz="2200" baseline="-25000" dirty="0" smtClean="0"/>
              <a:t>0</a:t>
            </a:r>
            <a:r>
              <a:rPr lang="en-US" sz="2200" dirty="0" smtClean="0"/>
              <a:t>, b</a:t>
            </a:r>
            <a:r>
              <a:rPr lang="en-US" sz="2200" baseline="-25000" dirty="0" smtClean="0"/>
              <a:t>1</a:t>
            </a:r>
            <a:r>
              <a:rPr lang="en-US" sz="2200" dirty="0" smtClean="0"/>
              <a:t>, …, </a:t>
            </a:r>
            <a:r>
              <a:rPr lang="en-US" sz="2200" dirty="0" err="1" smtClean="0"/>
              <a:t>b</a:t>
            </a:r>
            <a:r>
              <a:rPr lang="en-US" sz="2200" baseline="-25000" dirty="0" err="1" smtClean="0"/>
              <a:t>k</a:t>
            </a:r>
            <a:r>
              <a:rPr lang="en-US" sz="2200" dirty="0" smtClean="0"/>
              <a:t>  are unknown, we may estimate them using the principle of least squares.</a:t>
            </a:r>
            <a:r>
              <a:rPr lang="en-US" sz="2200" dirty="0"/>
              <a:t> </a:t>
            </a:r>
            <a:r>
              <a:rPr lang="en-US" sz="2200" dirty="0" smtClean="0"/>
              <a:t> The estimates, which we may call  b</a:t>
            </a:r>
            <a:r>
              <a:rPr lang="en-US" sz="2200" baseline="-25000" dirty="0" smtClean="0"/>
              <a:t>0</a:t>
            </a:r>
            <a:r>
              <a:rPr lang="en-US" sz="2200" baseline="30000" dirty="0" smtClean="0"/>
              <a:t>*</a:t>
            </a:r>
            <a:r>
              <a:rPr lang="en-US" sz="2200" dirty="0" smtClean="0"/>
              <a:t>, b</a:t>
            </a:r>
            <a:r>
              <a:rPr lang="en-US" sz="2200" baseline="-25000" dirty="0" smtClean="0"/>
              <a:t>1</a:t>
            </a:r>
            <a:r>
              <a:rPr lang="en-US" sz="2200" baseline="30000" dirty="0" smtClean="0"/>
              <a:t>*</a:t>
            </a:r>
            <a:r>
              <a:rPr lang="en-US" sz="2200" dirty="0" smtClean="0"/>
              <a:t>, …, </a:t>
            </a:r>
            <a:r>
              <a:rPr lang="en-US" sz="2200" dirty="0" err="1" smtClean="0"/>
              <a:t>b</a:t>
            </a:r>
            <a:r>
              <a:rPr lang="en-US" sz="2200" baseline="-25000" dirty="0" err="1" smtClean="0"/>
              <a:t>k</a:t>
            </a:r>
            <a:r>
              <a:rPr lang="en-US" sz="2200" baseline="30000" dirty="0" smtClean="0"/>
              <a:t>*</a:t>
            </a:r>
            <a:r>
              <a:rPr lang="en-US" sz="2200" dirty="0" smtClean="0"/>
              <a:t>,  satisfy the following inequality:</a:t>
            </a:r>
          </a:p>
          <a:p>
            <a:pPr>
              <a:buNone/>
            </a:pPr>
            <a:endParaRPr lang="en-US" sz="2200" dirty="0"/>
          </a:p>
          <a:p>
            <a:pPr>
              <a:buNone/>
            </a:pPr>
            <a:r>
              <a:rPr lang="en-US" sz="2200" dirty="0" smtClean="0"/>
              <a:t>∑</a:t>
            </a:r>
            <a:r>
              <a:rPr lang="en-US" sz="2200" dirty="0"/>
              <a:t> </a:t>
            </a:r>
            <a:r>
              <a:rPr lang="en-US" sz="2200" dirty="0" smtClean="0"/>
              <a:t>(Y – b</a:t>
            </a:r>
            <a:r>
              <a:rPr lang="en-US" sz="2200" baseline="-25000" dirty="0" smtClean="0"/>
              <a:t>0</a:t>
            </a:r>
            <a:r>
              <a:rPr lang="en-US" sz="2200" baseline="30000" dirty="0" smtClean="0"/>
              <a:t>*</a:t>
            </a:r>
            <a:r>
              <a:rPr lang="en-US" sz="2200" dirty="0" smtClean="0"/>
              <a:t> - b</a:t>
            </a:r>
            <a:r>
              <a:rPr lang="en-US" sz="2200" baseline="-25000" dirty="0" smtClean="0"/>
              <a:t>1</a:t>
            </a:r>
            <a:r>
              <a:rPr lang="en-US" sz="2200" baseline="30000" dirty="0" smtClean="0"/>
              <a:t>*</a:t>
            </a:r>
            <a:r>
              <a:rPr lang="en-US" sz="2200" dirty="0"/>
              <a:t> </a:t>
            </a:r>
            <a:r>
              <a:rPr lang="en-US" sz="2200" dirty="0" smtClean="0"/>
              <a:t>X</a:t>
            </a:r>
            <a:r>
              <a:rPr lang="en-US" sz="2200" baseline="-25000" dirty="0" smtClean="0"/>
              <a:t>1</a:t>
            </a:r>
            <a:r>
              <a:rPr lang="en-US" sz="2200" dirty="0" smtClean="0"/>
              <a:t> - … - </a:t>
            </a:r>
            <a:r>
              <a:rPr lang="en-US" sz="2200" dirty="0" err="1" smtClean="0"/>
              <a:t>b</a:t>
            </a:r>
            <a:r>
              <a:rPr lang="en-US" sz="2200" baseline="-25000" dirty="0" err="1" smtClean="0"/>
              <a:t>k</a:t>
            </a:r>
            <a:r>
              <a:rPr lang="en-US" sz="2200" baseline="30000" dirty="0" smtClean="0"/>
              <a:t>*</a:t>
            </a:r>
            <a:r>
              <a:rPr lang="en-US" sz="2200" dirty="0" smtClean="0"/>
              <a:t> </a:t>
            </a:r>
            <a:r>
              <a:rPr lang="en-US" sz="2200" dirty="0" err="1" smtClean="0"/>
              <a:t>X</a:t>
            </a:r>
            <a:r>
              <a:rPr lang="en-US" sz="2200" baseline="-25000" dirty="0" err="1" smtClean="0"/>
              <a:t>k</a:t>
            </a:r>
            <a:r>
              <a:rPr lang="en-US" sz="2200" dirty="0" smtClean="0"/>
              <a:t>)</a:t>
            </a:r>
            <a:r>
              <a:rPr lang="en-US" sz="2200" baseline="30000" dirty="0" smtClean="0"/>
              <a:t>2</a:t>
            </a:r>
            <a:r>
              <a:rPr lang="en-US" sz="2200" dirty="0" smtClean="0"/>
              <a:t>  </a:t>
            </a:r>
            <a:r>
              <a:rPr lang="en-US" sz="2200" u="sng" dirty="0" smtClean="0"/>
              <a:t>&lt;</a:t>
            </a:r>
            <a:r>
              <a:rPr lang="en-US" sz="2200" dirty="0" smtClean="0"/>
              <a:t>  ∑ (Y – a</a:t>
            </a:r>
            <a:r>
              <a:rPr lang="en-US" sz="2200" baseline="-25000" dirty="0" smtClean="0"/>
              <a:t>0</a:t>
            </a:r>
            <a:r>
              <a:rPr lang="en-US" sz="2200" dirty="0" smtClean="0"/>
              <a:t> – a</a:t>
            </a:r>
            <a:r>
              <a:rPr lang="en-US" sz="2200" baseline="-25000" dirty="0" smtClean="0"/>
              <a:t>1</a:t>
            </a:r>
            <a:r>
              <a:rPr lang="en-US" sz="2200" dirty="0" smtClean="0"/>
              <a:t> X</a:t>
            </a:r>
            <a:r>
              <a:rPr lang="en-US" sz="2200" baseline="-25000" dirty="0" smtClean="0"/>
              <a:t>1</a:t>
            </a:r>
            <a:r>
              <a:rPr lang="en-US" sz="2200" dirty="0" smtClean="0"/>
              <a:t> - … - </a:t>
            </a:r>
            <a:r>
              <a:rPr lang="en-US" sz="2200" dirty="0" err="1" smtClean="0"/>
              <a:t>a</a:t>
            </a:r>
            <a:r>
              <a:rPr lang="en-US" sz="2200" baseline="-25000" dirty="0" err="1" smtClean="0"/>
              <a:t>k</a:t>
            </a:r>
            <a:r>
              <a:rPr lang="en-US" sz="2200" dirty="0" smtClean="0"/>
              <a:t> </a:t>
            </a:r>
            <a:r>
              <a:rPr lang="en-US" sz="2200" dirty="0" err="1" smtClean="0"/>
              <a:t>X</a:t>
            </a:r>
            <a:r>
              <a:rPr lang="en-US" sz="2200" baseline="-25000" dirty="0" err="1" smtClean="0"/>
              <a:t>k</a:t>
            </a:r>
            <a:r>
              <a:rPr lang="en-US" sz="2200" dirty="0" smtClean="0"/>
              <a:t>)</a:t>
            </a:r>
            <a:r>
              <a:rPr lang="en-US" sz="2200" baseline="30000" dirty="0" smtClean="0"/>
              <a:t>2</a:t>
            </a:r>
            <a:r>
              <a:rPr lang="en-US" sz="2200" dirty="0" smtClean="0"/>
              <a:t>,</a:t>
            </a:r>
          </a:p>
          <a:p>
            <a:pPr>
              <a:buNone/>
            </a:pPr>
            <a:endParaRPr lang="en-US" sz="2200" dirty="0"/>
          </a:p>
          <a:p>
            <a:pPr>
              <a:buNone/>
            </a:pPr>
            <a:r>
              <a:rPr lang="en-US" sz="2200" dirty="0" smtClean="0"/>
              <a:t>where  a</a:t>
            </a:r>
            <a:r>
              <a:rPr lang="en-US" sz="2200" baseline="-25000" dirty="0" smtClean="0"/>
              <a:t>0</a:t>
            </a:r>
            <a:r>
              <a:rPr lang="en-US" sz="2200" dirty="0" smtClean="0"/>
              <a:t>, a</a:t>
            </a:r>
            <a:r>
              <a:rPr lang="en-US" sz="2200" baseline="-25000" dirty="0" smtClean="0"/>
              <a:t>1</a:t>
            </a:r>
            <a:r>
              <a:rPr lang="en-US" sz="2200" dirty="0" smtClean="0"/>
              <a:t>, …,  </a:t>
            </a:r>
            <a:r>
              <a:rPr lang="en-US" sz="2200" dirty="0" err="1" smtClean="0"/>
              <a:t>a</a:t>
            </a:r>
            <a:r>
              <a:rPr lang="en-US" sz="2200" baseline="-25000" dirty="0" err="1" smtClean="0"/>
              <a:t>k</a:t>
            </a:r>
            <a:r>
              <a:rPr lang="en-US" sz="2200" dirty="0" smtClean="0"/>
              <a:t>  are any numbers.  </a:t>
            </a:r>
          </a:p>
          <a:p>
            <a:pPr>
              <a:buNone/>
            </a:pPr>
            <a:endParaRPr lang="en-US" sz="2200" dirty="0" smtClean="0"/>
          </a:p>
          <a:p>
            <a:pPr>
              <a:buNone/>
            </a:pPr>
            <a:r>
              <a:rPr lang="en-US" sz="2200" dirty="0"/>
              <a:t>The least squares estimates are, in a very specific mathematical sense (on which I shall unfortunately not be able to elaborate here), </a:t>
            </a:r>
            <a:r>
              <a:rPr lang="en-US" sz="2200" dirty="0" smtClean="0"/>
              <a:t>values for  </a:t>
            </a:r>
            <a:r>
              <a:rPr lang="en-US" sz="2200" dirty="0"/>
              <a:t>b</a:t>
            </a:r>
            <a:r>
              <a:rPr lang="en-US" sz="2200" baseline="-25000" dirty="0"/>
              <a:t>0</a:t>
            </a:r>
            <a:r>
              <a:rPr lang="en-US" sz="2200" dirty="0"/>
              <a:t>, b</a:t>
            </a:r>
            <a:r>
              <a:rPr lang="en-US" sz="2200" baseline="-25000" dirty="0"/>
              <a:t>1</a:t>
            </a:r>
            <a:r>
              <a:rPr lang="en-US" sz="2200" dirty="0"/>
              <a:t>, …, </a:t>
            </a:r>
            <a:r>
              <a:rPr lang="en-US" sz="2200" dirty="0" err="1"/>
              <a:t>b</a:t>
            </a:r>
            <a:r>
              <a:rPr lang="en-US" sz="2200" baseline="-25000" dirty="0" err="1"/>
              <a:t>k</a:t>
            </a:r>
            <a:r>
              <a:rPr lang="en-US" sz="2200" dirty="0"/>
              <a:t>  which would have been most likely to generate data similar to what </a:t>
            </a:r>
            <a:r>
              <a:rPr lang="en-US" sz="2200" dirty="0" smtClean="0"/>
              <a:t>we </a:t>
            </a:r>
            <a:r>
              <a:rPr lang="en-US" sz="2200" dirty="0"/>
              <a:t>actually observed.</a:t>
            </a:r>
          </a:p>
          <a:p>
            <a:pPr>
              <a:buNone/>
            </a:pPr>
            <a:endParaRPr lang="en-US" sz="2200" dirty="0"/>
          </a:p>
          <a:p>
            <a:pPr>
              <a:buNone/>
            </a:pPr>
            <a:endParaRPr lang="en-US" sz="2200" dirty="0" smtClean="0"/>
          </a:p>
          <a:p>
            <a:pPr>
              <a:buNone/>
            </a:pPr>
            <a:endParaRPr lang="en-US" sz="2200" dirty="0" smtClean="0"/>
          </a:p>
          <a:p>
            <a:pPr>
              <a:buNone/>
            </a:pPr>
            <a:endParaRPr lang="en-US" sz="2200" dirty="0" smtClean="0"/>
          </a:p>
          <a:p>
            <a:pPr>
              <a:buNone/>
            </a:pPr>
            <a:r>
              <a:rPr lang="en-US" sz="2200" dirty="0" smtClean="0"/>
              <a:t> </a:t>
            </a:r>
            <a:endParaRPr lang="en-US" sz="2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dirty="0" smtClean="0">
                <a:solidFill>
                  <a:srgbClr val="04617B"/>
                </a:solidFill>
              </a:rPr>
              <a:t>Formulation</a:t>
            </a:r>
            <a:endParaRPr lang="en-US" dirty="0"/>
          </a:p>
        </p:txBody>
      </p:sp>
      <p:sp>
        <p:nvSpPr>
          <p:cNvPr id="3" name="Content Placeholder 2"/>
          <p:cNvSpPr>
            <a:spLocks noGrp="1"/>
          </p:cNvSpPr>
          <p:nvPr>
            <p:ph idx="1"/>
          </p:nvPr>
        </p:nvSpPr>
        <p:spPr>
          <a:xfrm>
            <a:off x="457200" y="1524000"/>
            <a:ext cx="8229600" cy="4800600"/>
          </a:xfrm>
        </p:spPr>
        <p:txBody>
          <a:bodyPr>
            <a:noAutofit/>
          </a:bodyPr>
          <a:lstStyle/>
          <a:p>
            <a:pPr>
              <a:buNone/>
            </a:pPr>
            <a:endParaRPr lang="en-US" sz="2200" dirty="0" smtClean="0"/>
          </a:p>
          <a:p>
            <a:pPr>
              <a:buNone/>
            </a:pPr>
            <a:r>
              <a:rPr lang="en-US" sz="2200" dirty="0" smtClean="0"/>
              <a:t>Alternatively </a:t>
            </a:r>
            <a:r>
              <a:rPr lang="en-US" sz="2200" dirty="0"/>
              <a:t>and perhaps more intuitively, we may regard  </a:t>
            </a:r>
            <a:r>
              <a:rPr lang="en-US" sz="2200" dirty="0" smtClean="0"/>
              <a:t>       </a:t>
            </a:r>
          </a:p>
          <a:p>
            <a:pPr>
              <a:buNone/>
            </a:pPr>
            <a:r>
              <a:rPr lang="en-US" sz="2200" dirty="0" smtClean="0"/>
              <a:t>    b</a:t>
            </a:r>
            <a:r>
              <a:rPr lang="en-US" sz="2200" baseline="-25000" dirty="0" smtClean="0"/>
              <a:t>0</a:t>
            </a:r>
            <a:r>
              <a:rPr lang="en-US" sz="2200" baseline="30000" dirty="0"/>
              <a:t>*</a:t>
            </a:r>
            <a:r>
              <a:rPr lang="en-US" sz="2200" dirty="0"/>
              <a:t> + b</a:t>
            </a:r>
            <a:r>
              <a:rPr lang="en-US" sz="2200" baseline="-25000" dirty="0"/>
              <a:t>1</a:t>
            </a:r>
            <a:r>
              <a:rPr lang="en-US" sz="2200" baseline="30000" dirty="0"/>
              <a:t>*</a:t>
            </a:r>
            <a:r>
              <a:rPr lang="en-US" sz="2200" dirty="0"/>
              <a:t> X</a:t>
            </a:r>
            <a:r>
              <a:rPr lang="en-US" sz="2200" baseline="-25000" dirty="0"/>
              <a:t>1</a:t>
            </a:r>
            <a:r>
              <a:rPr lang="en-US" sz="2200" dirty="0"/>
              <a:t> + …. + </a:t>
            </a:r>
            <a:r>
              <a:rPr lang="en-US" sz="2200" dirty="0" err="1"/>
              <a:t>b</a:t>
            </a:r>
            <a:r>
              <a:rPr lang="en-US" sz="2200" baseline="-25000" dirty="0" err="1"/>
              <a:t>k</a:t>
            </a:r>
            <a:r>
              <a:rPr lang="en-US" sz="2200" baseline="30000" dirty="0"/>
              <a:t>*</a:t>
            </a:r>
            <a:r>
              <a:rPr lang="en-US" sz="2200" dirty="0"/>
              <a:t> </a:t>
            </a:r>
            <a:r>
              <a:rPr lang="en-US" sz="2200" dirty="0" err="1"/>
              <a:t>X</a:t>
            </a:r>
            <a:r>
              <a:rPr lang="en-US" sz="2200" baseline="-25000" dirty="0" err="1"/>
              <a:t>k</a:t>
            </a:r>
            <a:r>
              <a:rPr lang="en-US" sz="2200" dirty="0"/>
              <a:t>  as the best available “prediction” for  Y</a:t>
            </a:r>
            <a:r>
              <a:rPr lang="en-US" sz="2200" dirty="0" smtClean="0"/>
              <a:t>.</a:t>
            </a:r>
          </a:p>
          <a:p>
            <a:pPr>
              <a:buNone/>
            </a:pPr>
            <a:endParaRPr lang="en-US" sz="2200" dirty="0"/>
          </a:p>
          <a:p>
            <a:pPr>
              <a:buNone/>
            </a:pPr>
            <a:r>
              <a:rPr lang="en-US" sz="2200" dirty="0" smtClean="0"/>
              <a:t>Thus,  ∑ </a:t>
            </a:r>
            <a:r>
              <a:rPr lang="en-US" sz="2200" dirty="0"/>
              <a:t>(Y – b</a:t>
            </a:r>
            <a:r>
              <a:rPr lang="en-US" sz="2200" baseline="-25000" dirty="0"/>
              <a:t>0</a:t>
            </a:r>
            <a:r>
              <a:rPr lang="en-US" sz="2200" baseline="30000" dirty="0"/>
              <a:t>*</a:t>
            </a:r>
            <a:r>
              <a:rPr lang="en-US" sz="2200" dirty="0"/>
              <a:t> - b</a:t>
            </a:r>
            <a:r>
              <a:rPr lang="en-US" sz="2200" baseline="-25000" dirty="0"/>
              <a:t>1</a:t>
            </a:r>
            <a:r>
              <a:rPr lang="en-US" sz="2200" baseline="30000" dirty="0"/>
              <a:t>*</a:t>
            </a:r>
            <a:r>
              <a:rPr lang="en-US" sz="2200" dirty="0"/>
              <a:t> X</a:t>
            </a:r>
            <a:r>
              <a:rPr lang="en-US" sz="2200" baseline="-25000" dirty="0"/>
              <a:t>1</a:t>
            </a:r>
            <a:r>
              <a:rPr lang="en-US" sz="2200" dirty="0"/>
              <a:t> - … - </a:t>
            </a:r>
            <a:r>
              <a:rPr lang="en-US" sz="2200" dirty="0" err="1"/>
              <a:t>b</a:t>
            </a:r>
            <a:r>
              <a:rPr lang="en-US" sz="2200" baseline="-25000" dirty="0" err="1"/>
              <a:t>k</a:t>
            </a:r>
            <a:r>
              <a:rPr lang="en-US" sz="2200" baseline="30000" dirty="0"/>
              <a:t>*</a:t>
            </a:r>
            <a:r>
              <a:rPr lang="en-US" sz="2200" dirty="0"/>
              <a:t> </a:t>
            </a:r>
            <a:r>
              <a:rPr lang="en-US" sz="2200" dirty="0" err="1"/>
              <a:t>X</a:t>
            </a:r>
            <a:r>
              <a:rPr lang="en-US" sz="2200" baseline="-25000" dirty="0" err="1"/>
              <a:t>k</a:t>
            </a:r>
            <a:r>
              <a:rPr lang="en-US" sz="2200" dirty="0"/>
              <a:t>)</a:t>
            </a:r>
            <a:r>
              <a:rPr lang="en-US" sz="2200" baseline="30000" dirty="0"/>
              <a:t>2</a:t>
            </a:r>
            <a:r>
              <a:rPr lang="en-US" sz="2200" dirty="0"/>
              <a:t>  </a:t>
            </a:r>
            <a:r>
              <a:rPr lang="en-US" sz="2200" dirty="0" smtClean="0"/>
              <a:t>is called a </a:t>
            </a:r>
            <a:r>
              <a:rPr lang="en-US" sz="2200" i="1" dirty="0" smtClean="0"/>
              <a:t>residual sum of squares</a:t>
            </a:r>
            <a:r>
              <a:rPr lang="en-US" sz="2200" dirty="0" smtClean="0"/>
              <a:t>.  I also note that   ∑ (b</a:t>
            </a:r>
            <a:r>
              <a:rPr lang="en-US" sz="2200" baseline="-25000" dirty="0" smtClean="0"/>
              <a:t>0</a:t>
            </a:r>
            <a:r>
              <a:rPr lang="en-US" sz="2200" baseline="30000" dirty="0"/>
              <a:t>*</a:t>
            </a:r>
            <a:r>
              <a:rPr lang="en-US" sz="2200" dirty="0"/>
              <a:t> </a:t>
            </a:r>
            <a:r>
              <a:rPr lang="en-US" sz="2200" dirty="0" smtClean="0"/>
              <a:t>+ </a:t>
            </a:r>
            <a:r>
              <a:rPr lang="en-US" sz="2200" dirty="0"/>
              <a:t>b</a:t>
            </a:r>
            <a:r>
              <a:rPr lang="en-US" sz="2200" baseline="-25000" dirty="0"/>
              <a:t>1</a:t>
            </a:r>
            <a:r>
              <a:rPr lang="en-US" sz="2200" baseline="30000" dirty="0"/>
              <a:t>*</a:t>
            </a:r>
            <a:r>
              <a:rPr lang="en-US" sz="2200" dirty="0"/>
              <a:t> X</a:t>
            </a:r>
            <a:r>
              <a:rPr lang="en-US" sz="2200" baseline="-25000" dirty="0"/>
              <a:t>1</a:t>
            </a:r>
            <a:r>
              <a:rPr lang="en-US" sz="2200" dirty="0"/>
              <a:t> - … </a:t>
            </a:r>
            <a:r>
              <a:rPr lang="en-US" sz="2200" dirty="0" smtClean="0"/>
              <a:t>+ </a:t>
            </a:r>
            <a:r>
              <a:rPr lang="en-US" sz="2200" dirty="0" err="1" smtClean="0"/>
              <a:t>b</a:t>
            </a:r>
            <a:r>
              <a:rPr lang="en-US" sz="2200" baseline="-25000" dirty="0" err="1" smtClean="0"/>
              <a:t>k</a:t>
            </a:r>
            <a:r>
              <a:rPr lang="en-US" sz="2200" baseline="30000" dirty="0" smtClean="0"/>
              <a:t>*</a:t>
            </a:r>
            <a:r>
              <a:rPr lang="en-US" sz="2200" dirty="0" smtClean="0"/>
              <a:t> </a:t>
            </a:r>
            <a:r>
              <a:rPr lang="en-US" sz="2200" dirty="0" err="1" smtClean="0"/>
              <a:t>X</a:t>
            </a:r>
            <a:r>
              <a:rPr lang="en-US" sz="2200" baseline="-25000" dirty="0" err="1" smtClean="0"/>
              <a:t>k</a:t>
            </a:r>
            <a:r>
              <a:rPr lang="en-US" sz="2200" dirty="0" smtClean="0"/>
              <a:t> – mean(Y))</a:t>
            </a:r>
            <a:r>
              <a:rPr lang="en-US" sz="2200" baseline="30000" dirty="0" smtClean="0"/>
              <a:t>2</a:t>
            </a:r>
            <a:r>
              <a:rPr lang="en-US" sz="2200" dirty="0" smtClean="0"/>
              <a:t>  is called a </a:t>
            </a:r>
            <a:r>
              <a:rPr lang="en-US" sz="2200" i="1" dirty="0" smtClean="0"/>
              <a:t>regression sum of squares </a:t>
            </a:r>
            <a:r>
              <a:rPr lang="en-US" sz="2200" dirty="0" smtClean="0"/>
              <a:t>and that  </a:t>
            </a:r>
            <a:r>
              <a:rPr lang="en-US" sz="2200" dirty="0"/>
              <a:t> ∑ </a:t>
            </a:r>
            <a:r>
              <a:rPr lang="en-US" sz="2200" dirty="0" smtClean="0"/>
              <a:t>(Y – mean(Y))</a:t>
            </a:r>
            <a:r>
              <a:rPr lang="en-US" sz="2200" baseline="30000" dirty="0" smtClean="0"/>
              <a:t>2</a:t>
            </a:r>
            <a:r>
              <a:rPr lang="en-US" sz="2200" dirty="0" smtClean="0"/>
              <a:t>  is called a </a:t>
            </a:r>
            <a:r>
              <a:rPr lang="en-US" sz="2200" i="1" dirty="0" smtClean="0"/>
              <a:t>total sum of squares</a:t>
            </a:r>
            <a:r>
              <a:rPr lang="en-US" sz="2200" dirty="0" smtClean="0"/>
              <a:t>.</a:t>
            </a:r>
            <a:endParaRPr lang="en-US" sz="2200" dirty="0"/>
          </a:p>
          <a:p>
            <a:pPr>
              <a:buNone/>
            </a:pPr>
            <a:endParaRPr lang="en-US" sz="2200" dirty="0" smtClean="0"/>
          </a:p>
          <a:p>
            <a:pPr>
              <a:buNone/>
            </a:pPr>
            <a:endParaRPr lang="en-US" sz="2200" dirty="0"/>
          </a:p>
          <a:p>
            <a:pPr>
              <a:buNone/>
            </a:pPr>
            <a:endParaRPr lang="en-US" sz="2200" dirty="0" smtClean="0"/>
          </a:p>
          <a:p>
            <a:pPr>
              <a:buNone/>
            </a:pPr>
            <a:endParaRPr lang="en-US" sz="2200" dirty="0"/>
          </a:p>
          <a:p>
            <a:pPr>
              <a:buNone/>
            </a:pPr>
            <a:endParaRPr lang="en-US" sz="2200" dirty="0"/>
          </a:p>
          <a:p>
            <a:pPr>
              <a:buNone/>
            </a:pPr>
            <a:endParaRPr lang="en-US" sz="2200" dirty="0" smtClean="0"/>
          </a:p>
          <a:p>
            <a:pPr>
              <a:buNone/>
            </a:pPr>
            <a:endParaRPr lang="en-US" sz="2200" dirty="0" smtClean="0"/>
          </a:p>
          <a:p>
            <a:pPr>
              <a:buNone/>
            </a:pPr>
            <a:r>
              <a:rPr lang="en-US" sz="2200" dirty="0" smtClean="0"/>
              <a:t>  </a:t>
            </a:r>
          </a:p>
          <a:p>
            <a:pPr>
              <a:buNone/>
            </a:pPr>
            <a:endParaRPr lang="en-US" sz="2200" dirty="0" smtClean="0"/>
          </a:p>
          <a:p>
            <a:pPr>
              <a:buNone/>
            </a:pPr>
            <a:endParaRPr lang="en-US" sz="2200" dirty="0" smtClean="0"/>
          </a:p>
          <a:p>
            <a:pPr>
              <a:buNone/>
            </a:pPr>
            <a:r>
              <a:rPr lang="en-US" sz="2200" dirty="0" smtClean="0"/>
              <a:t> </a:t>
            </a:r>
            <a:endParaRPr lang="en-US" sz="2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1469</TotalTime>
  <Words>2390</Words>
  <Application>Microsoft Office PowerPoint</Application>
  <PresentationFormat>On-screen Show (4:3)</PresentationFormat>
  <Paragraphs>247</Paragraphs>
  <Slides>24</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Calibri</vt:lpstr>
      <vt:lpstr>Constantia</vt:lpstr>
      <vt:lpstr>Wingdings 2</vt:lpstr>
      <vt:lpstr>Flow</vt:lpstr>
      <vt:lpstr>Multiple Linear Regression in Excel </vt:lpstr>
      <vt:lpstr>Motivation</vt:lpstr>
      <vt:lpstr>Motivation</vt:lpstr>
      <vt:lpstr>Motivation</vt:lpstr>
      <vt:lpstr>Motivation / Formulation</vt:lpstr>
      <vt:lpstr>Formulation</vt:lpstr>
      <vt:lpstr>Formulation</vt:lpstr>
      <vt:lpstr>Formulation</vt:lpstr>
      <vt:lpstr>Formulation</vt:lpstr>
      <vt:lpstr>Exploring the data</vt:lpstr>
      <vt:lpstr>Exploring the data</vt:lpstr>
      <vt:lpstr>A first attempt at modeling</vt:lpstr>
      <vt:lpstr>A second attempt at modeling</vt:lpstr>
      <vt:lpstr>A third attempt at modeling</vt:lpstr>
      <vt:lpstr>A third attempt at modeling</vt:lpstr>
      <vt:lpstr>A third attempt at modeling</vt:lpstr>
      <vt:lpstr>A third attempt at modeling</vt:lpstr>
      <vt:lpstr>A third attempt at modeling</vt:lpstr>
      <vt:lpstr>Potential pitfalls and limitations</vt:lpstr>
      <vt:lpstr>Potential pitfalls and limitations</vt:lpstr>
      <vt:lpstr>Potential pitfalls and limitations</vt:lpstr>
      <vt:lpstr>Potential pitfalls and limitations</vt:lpstr>
      <vt:lpstr>Practice exercises</vt:lpstr>
      <vt:lpstr>Practice exercises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Structural  Equation Modeling</dc:title>
  <dc:creator>Rich</dc:creator>
  <cp:lastModifiedBy>ukcphit</cp:lastModifiedBy>
  <cp:revision>142</cp:revision>
  <dcterms:created xsi:type="dcterms:W3CDTF">2012-03-31T23:43:14Z</dcterms:created>
  <dcterms:modified xsi:type="dcterms:W3CDTF">2015-12-30T02:40:03Z</dcterms:modified>
</cp:coreProperties>
</file>