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409" r:id="rId7"/>
    <p:sldId id="410" r:id="rId8"/>
    <p:sldId id="411" r:id="rId9"/>
    <p:sldId id="413" r:id="rId10"/>
    <p:sldId id="414" r:id="rId11"/>
    <p:sldId id="415" r:id="rId12"/>
    <p:sldId id="416" r:id="rId13"/>
    <p:sldId id="395" r:id="rId14"/>
    <p:sldId id="419" r:id="rId15"/>
    <p:sldId id="417" r:id="rId16"/>
    <p:sldId id="418" r:id="rId17"/>
    <p:sldId id="420" r:id="rId18"/>
    <p:sldId id="422" r:id="rId19"/>
    <p:sldId id="396" r:id="rId20"/>
    <p:sldId id="423" r:id="rId21"/>
    <p:sldId id="424" r:id="rId22"/>
    <p:sldId id="397" r:id="rId23"/>
    <p:sldId id="39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49C33E-FEC3-4ACB-A2FB-D329C9CD0577}" v="4" dt="2025-02-21T20:33:31.5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57" d="100"/>
          <a:sy n="57" d="100"/>
        </p:scale>
        <p:origin x="44" y="5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7049C33E-FEC3-4ACB-A2FB-D329C9CD0577}"/>
    <pc:docChg chg="undo custSel addSld delSld modSld sldOrd">
      <pc:chgData name="Charnigo, Richard J." userId="84bdb4cc-0536-40f9-8f82-a5cf0553bba1" providerId="ADAL" clId="{7049C33E-FEC3-4ACB-A2FB-D329C9CD0577}" dt="2025-02-21T21:48:20.888" v="8281" actId="20577"/>
      <pc:docMkLst>
        <pc:docMk/>
      </pc:docMkLst>
      <pc:sldChg chg="modSp mod">
        <pc:chgData name="Charnigo, Richard J." userId="84bdb4cc-0536-40f9-8f82-a5cf0553bba1" providerId="ADAL" clId="{7049C33E-FEC3-4ACB-A2FB-D329C9CD0577}" dt="2025-02-21T21:12:48.026" v="8006" actId="1076"/>
        <pc:sldMkLst>
          <pc:docMk/>
          <pc:sldMk cId="1207993657" sldId="256"/>
        </pc:sldMkLst>
        <pc:spChg chg="mod">
          <ac:chgData name="Charnigo, Richard J." userId="84bdb4cc-0536-40f9-8f82-a5cf0553bba1" providerId="ADAL" clId="{7049C33E-FEC3-4ACB-A2FB-D329C9CD0577}" dt="2025-02-21T17:16:33.392" v="11" actId="20577"/>
          <ac:spMkLst>
            <pc:docMk/>
            <pc:sldMk cId="1207993657" sldId="256"/>
            <ac:spMk id="2" creationId="{8B22E45F-A1B0-4239-986B-48B68A04A762}"/>
          </ac:spMkLst>
        </pc:spChg>
        <pc:spChg chg="mod">
          <ac:chgData name="Charnigo, Richard J." userId="84bdb4cc-0536-40f9-8f82-a5cf0553bba1" providerId="ADAL" clId="{7049C33E-FEC3-4ACB-A2FB-D329C9CD0577}" dt="2025-02-21T21:12:48.026" v="8006" actId="1076"/>
          <ac:spMkLst>
            <pc:docMk/>
            <pc:sldMk cId="1207993657" sldId="256"/>
            <ac:spMk id="3" creationId="{FB027E1D-8509-4045-A95A-6ED7FBE281C1}"/>
          </ac:spMkLst>
        </pc:spChg>
      </pc:sldChg>
      <pc:sldChg chg="addSp modSp mod">
        <pc:chgData name="Charnigo, Richard J." userId="84bdb4cc-0536-40f9-8f82-a5cf0553bba1" providerId="ADAL" clId="{7049C33E-FEC3-4ACB-A2FB-D329C9CD0577}" dt="2025-02-21T21:13:38.232" v="8026" actId="20577"/>
        <pc:sldMkLst>
          <pc:docMk/>
          <pc:sldMk cId="3885526582" sldId="266"/>
        </pc:sldMkLst>
        <pc:spChg chg="mod">
          <ac:chgData name="Charnigo, Richard J." userId="84bdb4cc-0536-40f9-8f82-a5cf0553bba1" providerId="ADAL" clId="{7049C33E-FEC3-4ACB-A2FB-D329C9CD0577}" dt="2025-02-21T17:19:36.260" v="115" actId="20577"/>
          <ac:spMkLst>
            <pc:docMk/>
            <pc:sldMk cId="3885526582" sldId="266"/>
            <ac:spMk id="2" creationId="{082B557F-F220-44AD-A777-F616FC57544D}"/>
          </ac:spMkLst>
        </pc:spChg>
        <pc:spChg chg="mod">
          <ac:chgData name="Charnigo, Richard J." userId="84bdb4cc-0536-40f9-8f82-a5cf0553bba1" providerId="ADAL" clId="{7049C33E-FEC3-4ACB-A2FB-D329C9CD0577}" dt="2025-02-21T21:13:38.232" v="8026" actId="20577"/>
          <ac:spMkLst>
            <pc:docMk/>
            <pc:sldMk cId="3885526582" sldId="266"/>
            <ac:spMk id="3" creationId="{62C8AD70-1FAA-41AB-BD78-D73A700DCAB2}"/>
          </ac:spMkLst>
        </pc:spChg>
        <pc:graphicFrameChg chg="add mod modGraphic">
          <ac:chgData name="Charnigo, Richard J." userId="84bdb4cc-0536-40f9-8f82-a5cf0553bba1" providerId="ADAL" clId="{7049C33E-FEC3-4ACB-A2FB-D329C9CD0577}" dt="2025-02-21T17:26:57.344" v="453" actId="20577"/>
          <ac:graphicFrameMkLst>
            <pc:docMk/>
            <pc:sldMk cId="3885526582" sldId="266"/>
            <ac:graphicFrameMk id="4" creationId="{DAD8872C-BD33-47D3-B33E-F38F2B9B82B8}"/>
          </ac:graphicFrameMkLst>
        </pc:graphicFrameChg>
      </pc:sldChg>
      <pc:sldChg chg="del">
        <pc:chgData name="Charnigo, Richard J." userId="84bdb4cc-0536-40f9-8f82-a5cf0553bba1" providerId="ADAL" clId="{7049C33E-FEC3-4ACB-A2FB-D329C9CD0577}" dt="2025-02-21T20:35:27.567" v="7248" actId="2696"/>
        <pc:sldMkLst>
          <pc:docMk/>
          <pc:sldMk cId="1136731665" sldId="373"/>
        </pc:sldMkLst>
      </pc:sldChg>
      <pc:sldChg chg="del">
        <pc:chgData name="Charnigo, Richard J." userId="84bdb4cc-0536-40f9-8f82-a5cf0553bba1" providerId="ADAL" clId="{7049C33E-FEC3-4ACB-A2FB-D329C9CD0577}" dt="2025-02-21T20:35:30.241" v="7254" actId="2696"/>
        <pc:sldMkLst>
          <pc:docMk/>
          <pc:sldMk cId="2801493781" sldId="374"/>
        </pc:sldMkLst>
      </pc:sldChg>
      <pc:sldChg chg="del">
        <pc:chgData name="Charnigo, Richard J." userId="84bdb4cc-0536-40f9-8f82-a5cf0553bba1" providerId="ADAL" clId="{7049C33E-FEC3-4ACB-A2FB-D329C9CD0577}" dt="2025-02-21T20:35:31.421" v="7257" actId="2696"/>
        <pc:sldMkLst>
          <pc:docMk/>
          <pc:sldMk cId="3929557746" sldId="375"/>
        </pc:sldMkLst>
      </pc:sldChg>
      <pc:sldChg chg="modSp mod">
        <pc:chgData name="Charnigo, Richard J." userId="84bdb4cc-0536-40f9-8f82-a5cf0553bba1" providerId="ADAL" clId="{7049C33E-FEC3-4ACB-A2FB-D329C9CD0577}" dt="2025-02-21T21:23:13.116" v="8062" actId="20577"/>
        <pc:sldMkLst>
          <pc:docMk/>
          <pc:sldMk cId="728017153" sldId="395"/>
        </pc:sldMkLst>
        <pc:spChg chg="mod">
          <ac:chgData name="Charnigo, Richard J." userId="84bdb4cc-0536-40f9-8f82-a5cf0553bba1" providerId="ADAL" clId="{7049C33E-FEC3-4ACB-A2FB-D329C9CD0577}" dt="2025-02-21T19:58:15.190" v="3482" actId="20577"/>
          <ac:spMkLst>
            <pc:docMk/>
            <pc:sldMk cId="728017153" sldId="395"/>
            <ac:spMk id="2" creationId="{082B557F-F220-44AD-A777-F616FC57544D}"/>
          </ac:spMkLst>
        </pc:spChg>
        <pc:spChg chg="mod">
          <ac:chgData name="Charnigo, Richard J." userId="84bdb4cc-0536-40f9-8f82-a5cf0553bba1" providerId="ADAL" clId="{7049C33E-FEC3-4ACB-A2FB-D329C9CD0577}" dt="2025-02-21T21:23:13.116" v="8062" actId="20577"/>
          <ac:spMkLst>
            <pc:docMk/>
            <pc:sldMk cId="728017153" sldId="395"/>
            <ac:spMk id="3" creationId="{62C8AD70-1FAA-41AB-BD78-D73A700DCAB2}"/>
          </ac:spMkLst>
        </pc:spChg>
      </pc:sldChg>
      <pc:sldChg chg="modSp mod">
        <pc:chgData name="Charnigo, Richard J." userId="84bdb4cc-0536-40f9-8f82-a5cf0553bba1" providerId="ADAL" clId="{7049C33E-FEC3-4ACB-A2FB-D329C9CD0577}" dt="2025-02-21T20:29:15.940" v="6874" actId="20577"/>
        <pc:sldMkLst>
          <pc:docMk/>
          <pc:sldMk cId="3090424949" sldId="396"/>
        </pc:sldMkLst>
        <pc:spChg chg="mod">
          <ac:chgData name="Charnigo, Richard J." userId="84bdb4cc-0536-40f9-8f82-a5cf0553bba1" providerId="ADAL" clId="{7049C33E-FEC3-4ACB-A2FB-D329C9CD0577}" dt="2025-02-21T20:29:15.940" v="6874" actId="20577"/>
          <ac:spMkLst>
            <pc:docMk/>
            <pc:sldMk cId="3090424949" sldId="396"/>
            <ac:spMk id="2" creationId="{082B557F-F220-44AD-A777-F616FC57544D}"/>
          </ac:spMkLst>
        </pc:spChg>
        <pc:spChg chg="mod">
          <ac:chgData name="Charnigo, Richard J." userId="84bdb4cc-0536-40f9-8f82-a5cf0553bba1" providerId="ADAL" clId="{7049C33E-FEC3-4ACB-A2FB-D329C9CD0577}" dt="2025-02-21T20:26:18.784" v="6204" actId="20577"/>
          <ac:spMkLst>
            <pc:docMk/>
            <pc:sldMk cId="3090424949" sldId="396"/>
            <ac:spMk id="3" creationId="{62C8AD70-1FAA-41AB-BD78-D73A700DCAB2}"/>
          </ac:spMkLst>
        </pc:spChg>
      </pc:sldChg>
      <pc:sldChg chg="modSp mod">
        <pc:chgData name="Charnigo, Richard J." userId="84bdb4cc-0536-40f9-8f82-a5cf0553bba1" providerId="ADAL" clId="{7049C33E-FEC3-4ACB-A2FB-D329C9CD0577}" dt="2025-02-21T21:48:20.888" v="8281" actId="20577"/>
        <pc:sldMkLst>
          <pc:docMk/>
          <pc:sldMk cId="1689188086" sldId="397"/>
        </pc:sldMkLst>
        <pc:spChg chg="mod">
          <ac:chgData name="Charnigo, Richard J." userId="84bdb4cc-0536-40f9-8f82-a5cf0553bba1" providerId="ADAL" clId="{7049C33E-FEC3-4ACB-A2FB-D329C9CD0577}" dt="2025-02-21T21:09:24.376" v="7744" actId="20577"/>
          <ac:spMkLst>
            <pc:docMk/>
            <pc:sldMk cId="1689188086" sldId="397"/>
            <ac:spMk id="2" creationId="{082B557F-F220-44AD-A777-F616FC57544D}"/>
          </ac:spMkLst>
        </pc:spChg>
        <pc:spChg chg="mod">
          <ac:chgData name="Charnigo, Richard J." userId="84bdb4cc-0536-40f9-8f82-a5cf0553bba1" providerId="ADAL" clId="{7049C33E-FEC3-4ACB-A2FB-D329C9CD0577}" dt="2025-02-21T21:48:20.888" v="8281" actId="20577"/>
          <ac:spMkLst>
            <pc:docMk/>
            <pc:sldMk cId="1689188086" sldId="397"/>
            <ac:spMk id="3" creationId="{62C8AD70-1FAA-41AB-BD78-D73A700DCAB2}"/>
          </ac:spMkLst>
        </pc:spChg>
      </pc:sldChg>
      <pc:sldChg chg="del">
        <pc:chgData name="Charnigo, Richard J." userId="84bdb4cc-0536-40f9-8f82-a5cf0553bba1" providerId="ADAL" clId="{7049C33E-FEC3-4ACB-A2FB-D329C9CD0577}" dt="2025-02-21T20:35:24.076" v="7246" actId="2696"/>
        <pc:sldMkLst>
          <pc:docMk/>
          <pc:sldMk cId="1265256125" sldId="398"/>
        </pc:sldMkLst>
      </pc:sldChg>
      <pc:sldChg chg="del">
        <pc:chgData name="Charnigo, Richard J." userId="84bdb4cc-0536-40f9-8f82-a5cf0553bba1" providerId="ADAL" clId="{7049C33E-FEC3-4ACB-A2FB-D329C9CD0577}" dt="2025-02-21T20:35:26.649" v="7247" actId="2696"/>
        <pc:sldMkLst>
          <pc:docMk/>
          <pc:sldMk cId="2999628164" sldId="399"/>
        </pc:sldMkLst>
      </pc:sldChg>
      <pc:sldChg chg="del">
        <pc:chgData name="Charnigo, Richard J." userId="84bdb4cc-0536-40f9-8f82-a5cf0553bba1" providerId="ADAL" clId="{7049C33E-FEC3-4ACB-A2FB-D329C9CD0577}" dt="2025-02-21T20:35:28.229" v="7249" actId="2696"/>
        <pc:sldMkLst>
          <pc:docMk/>
          <pc:sldMk cId="1662750935" sldId="400"/>
        </pc:sldMkLst>
      </pc:sldChg>
      <pc:sldChg chg="del">
        <pc:chgData name="Charnigo, Richard J." userId="84bdb4cc-0536-40f9-8f82-a5cf0553bba1" providerId="ADAL" clId="{7049C33E-FEC3-4ACB-A2FB-D329C9CD0577}" dt="2025-02-21T20:35:28.649" v="7250" actId="2696"/>
        <pc:sldMkLst>
          <pc:docMk/>
          <pc:sldMk cId="3628587118" sldId="401"/>
        </pc:sldMkLst>
      </pc:sldChg>
      <pc:sldChg chg="del">
        <pc:chgData name="Charnigo, Richard J." userId="84bdb4cc-0536-40f9-8f82-a5cf0553bba1" providerId="ADAL" clId="{7049C33E-FEC3-4ACB-A2FB-D329C9CD0577}" dt="2025-02-21T20:35:29.018" v="7251" actId="2696"/>
        <pc:sldMkLst>
          <pc:docMk/>
          <pc:sldMk cId="4227599040" sldId="402"/>
        </pc:sldMkLst>
      </pc:sldChg>
      <pc:sldChg chg="del">
        <pc:chgData name="Charnigo, Richard J." userId="84bdb4cc-0536-40f9-8f82-a5cf0553bba1" providerId="ADAL" clId="{7049C33E-FEC3-4ACB-A2FB-D329C9CD0577}" dt="2025-02-21T20:35:29.411" v="7252" actId="2696"/>
        <pc:sldMkLst>
          <pc:docMk/>
          <pc:sldMk cId="3300190914" sldId="403"/>
        </pc:sldMkLst>
      </pc:sldChg>
      <pc:sldChg chg="del">
        <pc:chgData name="Charnigo, Richard J." userId="84bdb4cc-0536-40f9-8f82-a5cf0553bba1" providerId="ADAL" clId="{7049C33E-FEC3-4ACB-A2FB-D329C9CD0577}" dt="2025-02-21T20:35:29.827" v="7253" actId="2696"/>
        <pc:sldMkLst>
          <pc:docMk/>
          <pc:sldMk cId="2310445444" sldId="404"/>
        </pc:sldMkLst>
      </pc:sldChg>
      <pc:sldChg chg="del">
        <pc:chgData name="Charnigo, Richard J." userId="84bdb4cc-0536-40f9-8f82-a5cf0553bba1" providerId="ADAL" clId="{7049C33E-FEC3-4ACB-A2FB-D329C9CD0577}" dt="2025-02-21T20:35:30.670" v="7255" actId="2696"/>
        <pc:sldMkLst>
          <pc:docMk/>
          <pc:sldMk cId="2057687418" sldId="405"/>
        </pc:sldMkLst>
      </pc:sldChg>
      <pc:sldChg chg="del">
        <pc:chgData name="Charnigo, Richard J." userId="84bdb4cc-0536-40f9-8f82-a5cf0553bba1" providerId="ADAL" clId="{7049C33E-FEC3-4ACB-A2FB-D329C9CD0577}" dt="2025-02-21T20:35:31.030" v="7256" actId="2696"/>
        <pc:sldMkLst>
          <pc:docMk/>
          <pc:sldMk cId="1644018985" sldId="406"/>
        </pc:sldMkLst>
      </pc:sldChg>
      <pc:sldChg chg="del">
        <pc:chgData name="Charnigo, Richard J." userId="84bdb4cc-0536-40f9-8f82-a5cf0553bba1" providerId="ADAL" clId="{7049C33E-FEC3-4ACB-A2FB-D329C9CD0577}" dt="2025-02-21T20:35:31.839" v="7258" actId="2696"/>
        <pc:sldMkLst>
          <pc:docMk/>
          <pc:sldMk cId="1925926229" sldId="407"/>
        </pc:sldMkLst>
      </pc:sldChg>
      <pc:sldChg chg="del">
        <pc:chgData name="Charnigo, Richard J." userId="84bdb4cc-0536-40f9-8f82-a5cf0553bba1" providerId="ADAL" clId="{7049C33E-FEC3-4ACB-A2FB-D329C9CD0577}" dt="2025-02-21T20:35:32.329" v="7259" actId="2696"/>
        <pc:sldMkLst>
          <pc:docMk/>
          <pc:sldMk cId="1046443476" sldId="408"/>
        </pc:sldMkLst>
      </pc:sldChg>
      <pc:sldChg chg="modSp add mod">
        <pc:chgData name="Charnigo, Richard J." userId="84bdb4cc-0536-40f9-8f82-a5cf0553bba1" providerId="ADAL" clId="{7049C33E-FEC3-4ACB-A2FB-D329C9CD0577}" dt="2025-02-21T17:31:37.943" v="938" actId="20577"/>
        <pc:sldMkLst>
          <pc:docMk/>
          <pc:sldMk cId="911616851" sldId="409"/>
        </pc:sldMkLst>
        <pc:spChg chg="mod">
          <ac:chgData name="Charnigo, Richard J." userId="84bdb4cc-0536-40f9-8f82-a5cf0553bba1" providerId="ADAL" clId="{7049C33E-FEC3-4ACB-A2FB-D329C9CD0577}" dt="2025-02-21T17:31:37.943" v="938" actId="20577"/>
          <ac:spMkLst>
            <pc:docMk/>
            <pc:sldMk cId="911616851" sldId="409"/>
            <ac:spMk id="2" creationId="{082B557F-F220-44AD-A777-F616FC57544D}"/>
          </ac:spMkLst>
        </pc:spChg>
        <pc:spChg chg="mod">
          <ac:chgData name="Charnigo, Richard J." userId="84bdb4cc-0536-40f9-8f82-a5cf0553bba1" providerId="ADAL" clId="{7049C33E-FEC3-4ACB-A2FB-D329C9CD0577}" dt="2025-02-21T17:30:24.230" v="837" actId="20577"/>
          <ac:spMkLst>
            <pc:docMk/>
            <pc:sldMk cId="911616851" sldId="409"/>
            <ac:spMk id="3" creationId="{62C8AD70-1FAA-41AB-BD78-D73A700DCAB2}"/>
          </ac:spMkLst>
        </pc:spChg>
        <pc:graphicFrameChg chg="modGraphic">
          <ac:chgData name="Charnigo, Richard J." userId="84bdb4cc-0536-40f9-8f82-a5cf0553bba1" providerId="ADAL" clId="{7049C33E-FEC3-4ACB-A2FB-D329C9CD0577}" dt="2025-02-21T17:31:09.842" v="926" actId="20577"/>
          <ac:graphicFrameMkLst>
            <pc:docMk/>
            <pc:sldMk cId="911616851" sldId="409"/>
            <ac:graphicFrameMk id="4" creationId="{DAD8872C-BD33-47D3-B33E-F38F2B9B82B8}"/>
          </ac:graphicFrameMkLst>
        </pc:graphicFrameChg>
      </pc:sldChg>
      <pc:sldChg chg="modSp add mod">
        <pc:chgData name="Charnigo, Richard J." userId="84bdb4cc-0536-40f9-8f82-a5cf0553bba1" providerId="ADAL" clId="{7049C33E-FEC3-4ACB-A2FB-D329C9CD0577}" dt="2025-02-21T21:20:40.619" v="8035" actId="20577"/>
        <pc:sldMkLst>
          <pc:docMk/>
          <pc:sldMk cId="1549097149" sldId="410"/>
        </pc:sldMkLst>
        <pc:spChg chg="mod">
          <ac:chgData name="Charnigo, Richard J." userId="84bdb4cc-0536-40f9-8f82-a5cf0553bba1" providerId="ADAL" clId="{7049C33E-FEC3-4ACB-A2FB-D329C9CD0577}" dt="2025-02-21T17:36:01.512" v="1320" actId="20577"/>
          <ac:spMkLst>
            <pc:docMk/>
            <pc:sldMk cId="1549097149" sldId="410"/>
            <ac:spMk id="3" creationId="{62C8AD70-1FAA-41AB-BD78-D73A700DCAB2}"/>
          </ac:spMkLst>
        </pc:spChg>
        <pc:graphicFrameChg chg="mod modGraphic">
          <ac:chgData name="Charnigo, Richard J." userId="84bdb4cc-0536-40f9-8f82-a5cf0553bba1" providerId="ADAL" clId="{7049C33E-FEC3-4ACB-A2FB-D329C9CD0577}" dt="2025-02-21T21:20:40.619" v="8035" actId="20577"/>
          <ac:graphicFrameMkLst>
            <pc:docMk/>
            <pc:sldMk cId="1549097149" sldId="410"/>
            <ac:graphicFrameMk id="4" creationId="{DAD8872C-BD33-47D3-B33E-F38F2B9B82B8}"/>
          </ac:graphicFrameMkLst>
        </pc:graphicFrameChg>
      </pc:sldChg>
      <pc:sldChg chg="delSp modSp add mod">
        <pc:chgData name="Charnigo, Richard J." userId="84bdb4cc-0536-40f9-8f82-a5cf0553bba1" providerId="ADAL" clId="{7049C33E-FEC3-4ACB-A2FB-D329C9CD0577}" dt="2025-02-21T21:37:38.103" v="8172" actId="20577"/>
        <pc:sldMkLst>
          <pc:docMk/>
          <pc:sldMk cId="3213336549" sldId="411"/>
        </pc:sldMkLst>
        <pc:spChg chg="mod">
          <ac:chgData name="Charnigo, Richard J." userId="84bdb4cc-0536-40f9-8f82-a5cf0553bba1" providerId="ADAL" clId="{7049C33E-FEC3-4ACB-A2FB-D329C9CD0577}" dt="2025-02-21T19:54:00.838" v="3167" actId="20577"/>
          <ac:spMkLst>
            <pc:docMk/>
            <pc:sldMk cId="3213336549" sldId="411"/>
            <ac:spMk id="2" creationId="{082B557F-F220-44AD-A777-F616FC57544D}"/>
          </ac:spMkLst>
        </pc:spChg>
        <pc:spChg chg="mod">
          <ac:chgData name="Charnigo, Richard J." userId="84bdb4cc-0536-40f9-8f82-a5cf0553bba1" providerId="ADAL" clId="{7049C33E-FEC3-4ACB-A2FB-D329C9CD0577}" dt="2025-02-21T21:37:38.103" v="8172" actId="20577"/>
          <ac:spMkLst>
            <pc:docMk/>
            <pc:sldMk cId="3213336549" sldId="411"/>
            <ac:spMk id="3" creationId="{62C8AD70-1FAA-41AB-BD78-D73A700DCAB2}"/>
          </ac:spMkLst>
        </pc:spChg>
        <pc:graphicFrameChg chg="del">
          <ac:chgData name="Charnigo, Richard J." userId="84bdb4cc-0536-40f9-8f82-a5cf0553bba1" providerId="ADAL" clId="{7049C33E-FEC3-4ACB-A2FB-D329C9CD0577}" dt="2025-02-21T19:38:46.362" v="1602" actId="478"/>
          <ac:graphicFrameMkLst>
            <pc:docMk/>
            <pc:sldMk cId="3213336549" sldId="411"/>
            <ac:graphicFrameMk id="4" creationId="{DAD8872C-BD33-47D3-B33E-F38F2B9B82B8}"/>
          </ac:graphicFrameMkLst>
        </pc:graphicFrameChg>
      </pc:sldChg>
      <pc:sldChg chg="modSp add del mod">
        <pc:chgData name="Charnigo, Richard J." userId="84bdb4cc-0536-40f9-8f82-a5cf0553bba1" providerId="ADAL" clId="{7049C33E-FEC3-4ACB-A2FB-D329C9CD0577}" dt="2025-02-21T19:47:17.029" v="2320" actId="2696"/>
        <pc:sldMkLst>
          <pc:docMk/>
          <pc:sldMk cId="774065442" sldId="412"/>
        </pc:sldMkLst>
        <pc:spChg chg="mod">
          <ac:chgData name="Charnigo, Richard J." userId="84bdb4cc-0536-40f9-8f82-a5cf0553bba1" providerId="ADAL" clId="{7049C33E-FEC3-4ACB-A2FB-D329C9CD0577}" dt="2025-02-21T19:43:35.202" v="2123" actId="20577"/>
          <ac:spMkLst>
            <pc:docMk/>
            <pc:sldMk cId="774065442" sldId="412"/>
            <ac:spMk id="3" creationId="{62C8AD70-1FAA-41AB-BD78-D73A700DCAB2}"/>
          </ac:spMkLst>
        </pc:spChg>
      </pc:sldChg>
      <pc:sldChg chg="modSp add mod">
        <pc:chgData name="Charnigo, Richard J." userId="84bdb4cc-0536-40f9-8f82-a5cf0553bba1" providerId="ADAL" clId="{7049C33E-FEC3-4ACB-A2FB-D329C9CD0577}" dt="2025-02-21T21:37:58.578" v="8186" actId="20577"/>
        <pc:sldMkLst>
          <pc:docMk/>
          <pc:sldMk cId="1344077760" sldId="413"/>
        </pc:sldMkLst>
        <pc:spChg chg="mod">
          <ac:chgData name="Charnigo, Richard J." userId="84bdb4cc-0536-40f9-8f82-a5cf0553bba1" providerId="ADAL" clId="{7049C33E-FEC3-4ACB-A2FB-D329C9CD0577}" dt="2025-02-21T19:54:12.181" v="3169" actId="20577"/>
          <ac:spMkLst>
            <pc:docMk/>
            <pc:sldMk cId="1344077760" sldId="413"/>
            <ac:spMk id="2" creationId="{082B557F-F220-44AD-A777-F616FC57544D}"/>
          </ac:spMkLst>
        </pc:spChg>
        <pc:spChg chg="mod">
          <ac:chgData name="Charnigo, Richard J." userId="84bdb4cc-0536-40f9-8f82-a5cf0553bba1" providerId="ADAL" clId="{7049C33E-FEC3-4ACB-A2FB-D329C9CD0577}" dt="2025-02-21T21:37:58.578" v="8186" actId="20577"/>
          <ac:spMkLst>
            <pc:docMk/>
            <pc:sldMk cId="1344077760" sldId="413"/>
            <ac:spMk id="3" creationId="{62C8AD70-1FAA-41AB-BD78-D73A700DCAB2}"/>
          </ac:spMkLst>
        </pc:spChg>
      </pc:sldChg>
      <pc:sldChg chg="modSp add mod">
        <pc:chgData name="Charnigo, Richard J." userId="84bdb4cc-0536-40f9-8f82-a5cf0553bba1" providerId="ADAL" clId="{7049C33E-FEC3-4ACB-A2FB-D329C9CD0577}" dt="2025-02-21T21:19:24.028" v="8034" actId="20577"/>
        <pc:sldMkLst>
          <pc:docMk/>
          <pc:sldMk cId="1758200642" sldId="414"/>
        </pc:sldMkLst>
        <pc:spChg chg="mod">
          <ac:chgData name="Charnigo, Richard J." userId="84bdb4cc-0536-40f9-8f82-a5cf0553bba1" providerId="ADAL" clId="{7049C33E-FEC3-4ACB-A2FB-D329C9CD0577}" dt="2025-02-21T19:54:18.693" v="3171" actId="20577"/>
          <ac:spMkLst>
            <pc:docMk/>
            <pc:sldMk cId="1758200642" sldId="414"/>
            <ac:spMk id="2" creationId="{082B557F-F220-44AD-A777-F616FC57544D}"/>
          </ac:spMkLst>
        </pc:spChg>
        <pc:spChg chg="mod">
          <ac:chgData name="Charnigo, Richard J." userId="84bdb4cc-0536-40f9-8f82-a5cf0553bba1" providerId="ADAL" clId="{7049C33E-FEC3-4ACB-A2FB-D329C9CD0577}" dt="2025-02-21T21:19:24.028" v="8034" actId="20577"/>
          <ac:spMkLst>
            <pc:docMk/>
            <pc:sldMk cId="1758200642" sldId="414"/>
            <ac:spMk id="3" creationId="{62C8AD70-1FAA-41AB-BD78-D73A700DCAB2}"/>
          </ac:spMkLst>
        </pc:spChg>
      </pc:sldChg>
      <pc:sldChg chg="modSp add mod">
        <pc:chgData name="Charnigo, Richard J." userId="84bdb4cc-0536-40f9-8f82-a5cf0553bba1" providerId="ADAL" clId="{7049C33E-FEC3-4ACB-A2FB-D329C9CD0577}" dt="2025-02-21T19:54:27.493" v="3173" actId="20577"/>
        <pc:sldMkLst>
          <pc:docMk/>
          <pc:sldMk cId="157934399" sldId="415"/>
        </pc:sldMkLst>
        <pc:spChg chg="mod">
          <ac:chgData name="Charnigo, Richard J." userId="84bdb4cc-0536-40f9-8f82-a5cf0553bba1" providerId="ADAL" clId="{7049C33E-FEC3-4ACB-A2FB-D329C9CD0577}" dt="2025-02-21T19:54:27.493" v="3173" actId="20577"/>
          <ac:spMkLst>
            <pc:docMk/>
            <pc:sldMk cId="157934399" sldId="415"/>
            <ac:spMk id="2" creationId="{082B557F-F220-44AD-A777-F616FC57544D}"/>
          </ac:spMkLst>
        </pc:spChg>
        <pc:spChg chg="mod">
          <ac:chgData name="Charnigo, Richard J." userId="84bdb4cc-0536-40f9-8f82-a5cf0553bba1" providerId="ADAL" clId="{7049C33E-FEC3-4ACB-A2FB-D329C9CD0577}" dt="2025-02-21T19:53:29.962" v="3119" actId="20577"/>
          <ac:spMkLst>
            <pc:docMk/>
            <pc:sldMk cId="157934399" sldId="415"/>
            <ac:spMk id="3" creationId="{62C8AD70-1FAA-41AB-BD78-D73A700DCAB2}"/>
          </ac:spMkLst>
        </pc:spChg>
      </pc:sldChg>
      <pc:sldChg chg="modSp add mod ord">
        <pc:chgData name="Charnigo, Richard J." userId="84bdb4cc-0536-40f9-8f82-a5cf0553bba1" providerId="ADAL" clId="{7049C33E-FEC3-4ACB-A2FB-D329C9CD0577}" dt="2025-02-21T21:39:28.257" v="8187" actId="1076"/>
        <pc:sldMkLst>
          <pc:docMk/>
          <pc:sldMk cId="1960877720" sldId="416"/>
        </pc:sldMkLst>
        <pc:spChg chg="mod">
          <ac:chgData name="Charnigo, Richard J." userId="84bdb4cc-0536-40f9-8f82-a5cf0553bba1" providerId="ADAL" clId="{7049C33E-FEC3-4ACB-A2FB-D329C9CD0577}" dt="2025-02-21T19:56:29.580" v="3223" actId="20577"/>
          <ac:spMkLst>
            <pc:docMk/>
            <pc:sldMk cId="1960877720" sldId="416"/>
            <ac:spMk id="2" creationId="{082B557F-F220-44AD-A777-F616FC57544D}"/>
          </ac:spMkLst>
        </pc:spChg>
        <pc:spChg chg="mod">
          <ac:chgData name="Charnigo, Richard J." userId="84bdb4cc-0536-40f9-8f82-a5cf0553bba1" providerId="ADAL" clId="{7049C33E-FEC3-4ACB-A2FB-D329C9CD0577}" dt="2025-02-21T19:57:29.987" v="3469" actId="20577"/>
          <ac:spMkLst>
            <pc:docMk/>
            <pc:sldMk cId="1960877720" sldId="416"/>
            <ac:spMk id="3" creationId="{62C8AD70-1FAA-41AB-BD78-D73A700DCAB2}"/>
          </ac:spMkLst>
        </pc:spChg>
        <pc:graphicFrameChg chg="mod modGraphic">
          <ac:chgData name="Charnigo, Richard J." userId="84bdb4cc-0536-40f9-8f82-a5cf0553bba1" providerId="ADAL" clId="{7049C33E-FEC3-4ACB-A2FB-D329C9CD0577}" dt="2025-02-21T21:39:28.257" v="8187" actId="1076"/>
          <ac:graphicFrameMkLst>
            <pc:docMk/>
            <pc:sldMk cId="1960877720" sldId="416"/>
            <ac:graphicFrameMk id="4" creationId="{DAD8872C-BD33-47D3-B33E-F38F2B9B82B8}"/>
          </ac:graphicFrameMkLst>
        </pc:graphicFrameChg>
      </pc:sldChg>
      <pc:sldChg chg="modSp add mod">
        <pc:chgData name="Charnigo, Richard J." userId="84bdb4cc-0536-40f9-8f82-a5cf0553bba1" providerId="ADAL" clId="{7049C33E-FEC3-4ACB-A2FB-D329C9CD0577}" dt="2025-02-21T20:06:28.432" v="4522" actId="20577"/>
        <pc:sldMkLst>
          <pc:docMk/>
          <pc:sldMk cId="660803514" sldId="417"/>
        </pc:sldMkLst>
        <pc:spChg chg="mod">
          <ac:chgData name="Charnigo, Richard J." userId="84bdb4cc-0536-40f9-8f82-a5cf0553bba1" providerId="ADAL" clId="{7049C33E-FEC3-4ACB-A2FB-D329C9CD0577}" dt="2025-02-21T20:06:28.432" v="4522" actId="20577"/>
          <ac:spMkLst>
            <pc:docMk/>
            <pc:sldMk cId="660803514" sldId="417"/>
            <ac:spMk id="3" creationId="{62C8AD70-1FAA-41AB-BD78-D73A700DCAB2}"/>
          </ac:spMkLst>
        </pc:spChg>
      </pc:sldChg>
      <pc:sldChg chg="modSp add mod">
        <pc:chgData name="Charnigo, Richard J." userId="84bdb4cc-0536-40f9-8f82-a5cf0553bba1" providerId="ADAL" clId="{7049C33E-FEC3-4ACB-A2FB-D329C9CD0577}" dt="2025-02-21T20:08:30.261" v="4619" actId="20577"/>
        <pc:sldMkLst>
          <pc:docMk/>
          <pc:sldMk cId="407535774" sldId="418"/>
        </pc:sldMkLst>
        <pc:spChg chg="mod">
          <ac:chgData name="Charnigo, Richard J." userId="84bdb4cc-0536-40f9-8f82-a5cf0553bba1" providerId="ADAL" clId="{7049C33E-FEC3-4ACB-A2FB-D329C9CD0577}" dt="2025-02-21T20:08:30.261" v="4619" actId="20577"/>
          <ac:spMkLst>
            <pc:docMk/>
            <pc:sldMk cId="407535774" sldId="418"/>
            <ac:spMk id="3" creationId="{62C8AD70-1FAA-41AB-BD78-D73A700DCAB2}"/>
          </ac:spMkLst>
        </pc:spChg>
      </pc:sldChg>
      <pc:sldChg chg="modSp add mod">
        <pc:chgData name="Charnigo, Richard J." userId="84bdb4cc-0536-40f9-8f82-a5cf0553bba1" providerId="ADAL" clId="{7049C33E-FEC3-4ACB-A2FB-D329C9CD0577}" dt="2025-02-21T20:08:37.476" v="4631" actId="6549"/>
        <pc:sldMkLst>
          <pc:docMk/>
          <pc:sldMk cId="3105837579" sldId="419"/>
        </pc:sldMkLst>
        <pc:spChg chg="mod">
          <ac:chgData name="Charnigo, Richard J." userId="84bdb4cc-0536-40f9-8f82-a5cf0553bba1" providerId="ADAL" clId="{7049C33E-FEC3-4ACB-A2FB-D329C9CD0577}" dt="2025-02-21T20:08:37.476" v="4631" actId="6549"/>
          <ac:spMkLst>
            <pc:docMk/>
            <pc:sldMk cId="3105837579" sldId="419"/>
            <ac:spMk id="3" creationId="{62C8AD70-1FAA-41AB-BD78-D73A700DCAB2}"/>
          </ac:spMkLst>
        </pc:spChg>
      </pc:sldChg>
      <pc:sldChg chg="modSp add mod">
        <pc:chgData name="Charnigo, Richard J." userId="84bdb4cc-0536-40f9-8f82-a5cf0553bba1" providerId="ADAL" clId="{7049C33E-FEC3-4ACB-A2FB-D329C9CD0577}" dt="2025-02-21T20:17:44.713" v="5140" actId="20577"/>
        <pc:sldMkLst>
          <pc:docMk/>
          <pc:sldMk cId="991853963" sldId="420"/>
        </pc:sldMkLst>
        <pc:spChg chg="mod">
          <ac:chgData name="Charnigo, Richard J." userId="84bdb4cc-0536-40f9-8f82-a5cf0553bba1" providerId="ADAL" clId="{7049C33E-FEC3-4ACB-A2FB-D329C9CD0577}" dt="2025-02-21T20:17:44.713" v="5140" actId="20577"/>
          <ac:spMkLst>
            <pc:docMk/>
            <pc:sldMk cId="991853963" sldId="420"/>
            <ac:spMk id="3" creationId="{62C8AD70-1FAA-41AB-BD78-D73A700DCAB2}"/>
          </ac:spMkLst>
        </pc:spChg>
      </pc:sldChg>
      <pc:sldChg chg="add del">
        <pc:chgData name="Charnigo, Richard J." userId="84bdb4cc-0536-40f9-8f82-a5cf0553bba1" providerId="ADAL" clId="{7049C33E-FEC3-4ACB-A2FB-D329C9CD0577}" dt="2025-02-21T21:07:55.119" v="7528" actId="2696"/>
        <pc:sldMkLst>
          <pc:docMk/>
          <pc:sldMk cId="2010116611" sldId="421"/>
        </pc:sldMkLst>
      </pc:sldChg>
      <pc:sldChg chg="modSp add mod">
        <pc:chgData name="Charnigo, Richard J." userId="84bdb4cc-0536-40f9-8f82-a5cf0553bba1" providerId="ADAL" clId="{7049C33E-FEC3-4ACB-A2FB-D329C9CD0577}" dt="2025-02-21T21:26:47.177" v="8069" actId="20577"/>
        <pc:sldMkLst>
          <pc:docMk/>
          <pc:sldMk cId="3913464073" sldId="422"/>
        </pc:sldMkLst>
        <pc:spChg chg="mod">
          <ac:chgData name="Charnigo, Richard J." userId="84bdb4cc-0536-40f9-8f82-a5cf0553bba1" providerId="ADAL" clId="{7049C33E-FEC3-4ACB-A2FB-D329C9CD0577}" dt="2025-02-21T21:26:47.177" v="8069" actId="20577"/>
          <ac:spMkLst>
            <pc:docMk/>
            <pc:sldMk cId="3913464073" sldId="422"/>
            <ac:spMk id="3" creationId="{62C8AD70-1FAA-41AB-BD78-D73A700DCAB2}"/>
          </ac:spMkLst>
        </pc:spChg>
      </pc:sldChg>
      <pc:sldChg chg="modSp add mod">
        <pc:chgData name="Charnigo, Richard J." userId="84bdb4cc-0536-40f9-8f82-a5cf0553bba1" providerId="ADAL" clId="{7049C33E-FEC3-4ACB-A2FB-D329C9CD0577}" dt="2025-02-21T21:46:05.734" v="8255" actId="20577"/>
        <pc:sldMkLst>
          <pc:docMk/>
          <pc:sldMk cId="3096380498" sldId="423"/>
        </pc:sldMkLst>
        <pc:spChg chg="mod">
          <ac:chgData name="Charnigo, Richard J." userId="84bdb4cc-0536-40f9-8f82-a5cf0553bba1" providerId="ADAL" clId="{7049C33E-FEC3-4ACB-A2FB-D329C9CD0577}" dt="2025-02-21T20:29:22.523" v="6875"/>
          <ac:spMkLst>
            <pc:docMk/>
            <pc:sldMk cId="3096380498" sldId="423"/>
            <ac:spMk id="2" creationId="{082B557F-F220-44AD-A777-F616FC57544D}"/>
          </ac:spMkLst>
        </pc:spChg>
        <pc:spChg chg="mod">
          <ac:chgData name="Charnigo, Richard J." userId="84bdb4cc-0536-40f9-8f82-a5cf0553bba1" providerId="ADAL" clId="{7049C33E-FEC3-4ACB-A2FB-D329C9CD0577}" dt="2025-02-21T21:46:05.734" v="8255" actId="20577"/>
          <ac:spMkLst>
            <pc:docMk/>
            <pc:sldMk cId="3096380498" sldId="423"/>
            <ac:spMk id="3" creationId="{62C8AD70-1FAA-41AB-BD78-D73A700DCAB2}"/>
          </ac:spMkLst>
        </pc:spChg>
      </pc:sldChg>
      <pc:sldChg chg="modSp add mod ord">
        <pc:chgData name="Charnigo, Richard J." userId="84bdb4cc-0536-40f9-8f82-a5cf0553bba1" providerId="ADAL" clId="{7049C33E-FEC3-4ACB-A2FB-D329C9CD0577}" dt="2025-02-21T21:47:22.156" v="8264" actId="20577"/>
        <pc:sldMkLst>
          <pc:docMk/>
          <pc:sldMk cId="2591447285" sldId="424"/>
        </pc:sldMkLst>
        <pc:spChg chg="mod">
          <ac:chgData name="Charnigo, Richard J." userId="84bdb4cc-0536-40f9-8f82-a5cf0553bba1" providerId="ADAL" clId="{7049C33E-FEC3-4ACB-A2FB-D329C9CD0577}" dt="2025-02-21T21:09:30.046" v="7746" actId="20577"/>
          <ac:spMkLst>
            <pc:docMk/>
            <pc:sldMk cId="2591447285" sldId="424"/>
            <ac:spMk id="2" creationId="{082B557F-F220-44AD-A777-F616FC57544D}"/>
          </ac:spMkLst>
        </pc:spChg>
        <pc:spChg chg="mod">
          <ac:chgData name="Charnigo, Richard J." userId="84bdb4cc-0536-40f9-8f82-a5cf0553bba1" providerId="ADAL" clId="{7049C33E-FEC3-4ACB-A2FB-D329C9CD0577}" dt="2025-02-21T21:47:22.156" v="8264" actId="20577"/>
          <ac:spMkLst>
            <pc:docMk/>
            <pc:sldMk cId="2591447285" sldId="424"/>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2/21/2025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2/21/2025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b="0" i="0" dirty="0">
                <a:solidFill>
                  <a:srgbClr val="000000"/>
                </a:solidFill>
                <a:effectLst/>
                <a:latin typeface="Calibri" panose="020F0502020204030204" pitchFamily="34" charset="0"/>
              </a:rPr>
              <a:t>Bayes’ Rule</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u="none" strike="noStrike" baseline="0" dirty="0"/>
              <a:t>Let us introduce some terminology.  We refer to  </a:t>
            </a:r>
            <a:r>
              <a:rPr lang="en-US" sz="2400" b="0" i="0" u="none" strike="noStrike" baseline="0" dirty="0" err="1"/>
              <a:t>p</a:t>
            </a:r>
            <a:r>
              <a:rPr lang="en-US" sz="2400" b="0" i="0" u="none" strike="noStrike" baseline="-25000" dirty="0" err="1"/>
              <a:t>Y</a:t>
            </a:r>
            <a:r>
              <a:rPr lang="en-US" sz="2400" b="0" i="0" u="none" strike="noStrike" dirty="0"/>
              <a:t>( 1 )  as the </a:t>
            </a:r>
            <a:r>
              <a:rPr lang="en-US" sz="2400" b="0" i="0" u="sng" strike="noStrike" dirty="0"/>
              <a:t>prevalence</a:t>
            </a:r>
            <a:r>
              <a:rPr lang="en-US" sz="2400" b="0" i="0" strike="noStrike" dirty="0"/>
              <a:t> of the disease.  </a:t>
            </a:r>
          </a:p>
          <a:p>
            <a:pPr marL="0" indent="0">
              <a:spcBef>
                <a:spcPts val="0"/>
              </a:spcBef>
              <a:spcAft>
                <a:spcPts val="600"/>
              </a:spcAft>
              <a:buNone/>
            </a:pPr>
            <a:endParaRPr lang="en-US" sz="2400" dirty="0"/>
          </a:p>
          <a:p>
            <a:pPr marL="0" indent="0">
              <a:spcBef>
                <a:spcPts val="0"/>
              </a:spcBef>
              <a:spcAft>
                <a:spcPts val="600"/>
              </a:spcAft>
              <a:buNone/>
            </a:pPr>
            <a:r>
              <a:rPr lang="en-US" sz="2400" b="0" i="0" strike="noStrike" dirty="0"/>
              <a:t>Your textbook author calls it the </a:t>
            </a:r>
            <a:r>
              <a:rPr lang="en-US" sz="2400" b="0" i="0" u="sng" strike="noStrike" dirty="0"/>
              <a:t>prior probability</a:t>
            </a:r>
            <a:r>
              <a:rPr lang="en-US" sz="2400" b="0" i="0" strike="noStrike" dirty="0"/>
              <a:t> of disease (p. 103).  The use of “prior” here signifies that a diagnostic test has not yet been performed on the person in question.</a:t>
            </a:r>
          </a:p>
        </p:txBody>
      </p:sp>
    </p:spTree>
    <p:extLst>
      <p:ext uri="{BB962C8B-B14F-4D97-AF65-F5344CB8AC3E}">
        <p14:creationId xmlns:p14="http://schemas.microsoft.com/office/powerpoint/2010/main" val="728017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strike="noStrike" dirty="0"/>
              <a:t>We refer to  </a:t>
            </a:r>
            <a:r>
              <a:rPr lang="en-US" sz="2400" b="0" i="0" strike="noStrike" dirty="0" err="1"/>
              <a:t>p</a:t>
            </a:r>
            <a:r>
              <a:rPr lang="en-US" sz="2400" b="0" i="0" strike="noStrike" baseline="-25000" dirty="0" err="1"/>
              <a:t>X</a:t>
            </a:r>
            <a:r>
              <a:rPr lang="en-US" sz="2400" b="0" i="0" strike="noStrike" baseline="-25000" dirty="0"/>
              <a:t> | Y</a:t>
            </a:r>
            <a:r>
              <a:rPr lang="en-US" sz="2400" b="0" i="0" strike="noStrike" dirty="0"/>
              <a:t> (1 | 1)  as the </a:t>
            </a:r>
            <a:r>
              <a:rPr lang="en-US" sz="2400" b="0" i="0" u="sng" strike="noStrike" dirty="0"/>
              <a:t>sensitivity</a:t>
            </a:r>
            <a:r>
              <a:rPr lang="en-US" sz="2400" b="0" i="0" strike="noStrike" dirty="0"/>
              <a:t> of the diagnostic test.  This is the probability that a person tests positive, given that he/she has the disease. </a:t>
            </a:r>
          </a:p>
          <a:p>
            <a:pPr marL="0" indent="0">
              <a:spcBef>
                <a:spcPts val="0"/>
              </a:spcBef>
              <a:spcAft>
                <a:spcPts val="600"/>
              </a:spcAft>
              <a:buNone/>
            </a:pPr>
            <a:endParaRPr lang="en-US" sz="2400" dirty="0"/>
          </a:p>
          <a:p>
            <a:pPr marL="0" indent="0">
              <a:spcBef>
                <a:spcPts val="0"/>
              </a:spcBef>
              <a:spcAft>
                <a:spcPts val="600"/>
              </a:spcAft>
              <a:buNone/>
            </a:pPr>
            <a:r>
              <a:rPr lang="en-US" sz="2400" b="0" i="0" strike="noStrike" dirty="0"/>
              <a:t>Your textbook author calls this the </a:t>
            </a:r>
            <a:r>
              <a:rPr lang="en-US" sz="2400" b="0" i="0" u="sng" strike="noStrike" dirty="0"/>
              <a:t>hit rate</a:t>
            </a:r>
            <a:r>
              <a:rPr lang="en-US" sz="2400" b="0" i="0" strike="noStrike" dirty="0"/>
              <a:t> (p. 103).  Some computer scientists (whose applications may be other than diagnostic testing) use the term </a:t>
            </a:r>
            <a:r>
              <a:rPr lang="en-US" sz="2400" b="0" i="0" u="sng" strike="noStrike" dirty="0"/>
              <a:t>recall</a:t>
            </a:r>
            <a:r>
              <a:rPr lang="en-US" sz="2400" b="0" i="0" strike="noStrike" dirty="0"/>
              <a:t>.</a:t>
            </a:r>
            <a:endParaRPr lang="en-US" sz="2400" b="0" i="0" u="none" strike="noStrike" baseline="0" dirty="0"/>
          </a:p>
        </p:txBody>
      </p:sp>
    </p:spTree>
    <p:extLst>
      <p:ext uri="{BB962C8B-B14F-4D97-AF65-F5344CB8AC3E}">
        <p14:creationId xmlns:p14="http://schemas.microsoft.com/office/powerpoint/2010/main" val="3105837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strike="noStrike" dirty="0"/>
              <a:t>We refer to  </a:t>
            </a:r>
            <a:r>
              <a:rPr lang="en-US" sz="2400" b="0" i="0" strike="noStrike" dirty="0" err="1"/>
              <a:t>p</a:t>
            </a:r>
            <a:r>
              <a:rPr lang="en-US" sz="2400" b="0" i="0" strike="noStrike" baseline="-25000" dirty="0" err="1"/>
              <a:t>X</a:t>
            </a:r>
            <a:r>
              <a:rPr lang="en-US" sz="2400" b="0" i="0" strike="noStrike" baseline="-25000" dirty="0"/>
              <a:t> | Y</a:t>
            </a:r>
            <a:r>
              <a:rPr lang="en-US" sz="2400" b="0" i="0" strike="noStrike" dirty="0"/>
              <a:t> (0 | 0)  as the </a:t>
            </a:r>
            <a:r>
              <a:rPr lang="en-US" sz="2400" b="0" i="0" u="sng" strike="noStrike" dirty="0"/>
              <a:t>specificity</a:t>
            </a:r>
            <a:r>
              <a:rPr lang="en-US" sz="2400" b="0" i="0" strike="noStrike" dirty="0"/>
              <a:t> of the diagnostic test.  This is the probability that a person tests </a:t>
            </a:r>
            <a:r>
              <a:rPr lang="en-US" sz="2400" dirty="0"/>
              <a:t>negative</a:t>
            </a:r>
            <a:r>
              <a:rPr lang="en-US" sz="2400" b="0" i="0" strike="noStrike" dirty="0"/>
              <a:t>, given that he/she does not have the disease.  </a:t>
            </a:r>
          </a:p>
          <a:p>
            <a:pPr marL="0" indent="0">
              <a:spcBef>
                <a:spcPts val="0"/>
              </a:spcBef>
              <a:spcAft>
                <a:spcPts val="600"/>
              </a:spcAft>
              <a:buNone/>
            </a:pPr>
            <a:endParaRPr lang="en-US" sz="2400" dirty="0"/>
          </a:p>
          <a:p>
            <a:pPr marL="0" indent="0">
              <a:spcBef>
                <a:spcPts val="0"/>
              </a:spcBef>
              <a:spcAft>
                <a:spcPts val="600"/>
              </a:spcAft>
              <a:buNone/>
            </a:pPr>
            <a:r>
              <a:rPr lang="en-US" sz="2400" b="0" i="0" strike="noStrike" dirty="0"/>
              <a:t>Your textbook author </a:t>
            </a:r>
            <a:r>
              <a:rPr lang="en-US" sz="2400" dirty="0"/>
              <a:t>refers to  </a:t>
            </a:r>
            <a:r>
              <a:rPr lang="en-US" sz="2400" dirty="0" err="1"/>
              <a:t>p</a:t>
            </a:r>
            <a:r>
              <a:rPr lang="en-US" sz="2400" baseline="-25000" dirty="0" err="1"/>
              <a:t>X</a:t>
            </a:r>
            <a:r>
              <a:rPr lang="en-US" sz="2400" baseline="-25000" dirty="0"/>
              <a:t> | Y</a:t>
            </a:r>
            <a:r>
              <a:rPr lang="en-US" sz="2400" dirty="0"/>
              <a:t> (1 | 0),  which equals  1 – </a:t>
            </a:r>
            <a:r>
              <a:rPr lang="en-US" sz="2400" dirty="0" err="1"/>
              <a:t>p</a:t>
            </a:r>
            <a:r>
              <a:rPr lang="en-US" sz="2400" baseline="-25000" dirty="0" err="1"/>
              <a:t>X</a:t>
            </a:r>
            <a:r>
              <a:rPr lang="en-US" sz="2400" baseline="-25000" dirty="0"/>
              <a:t> | Y</a:t>
            </a:r>
            <a:r>
              <a:rPr lang="en-US" sz="2400" dirty="0"/>
              <a:t> (0 | 0),  as the </a:t>
            </a:r>
            <a:r>
              <a:rPr lang="en-US" sz="2400" u="sng" dirty="0"/>
              <a:t>false alarm rate</a:t>
            </a:r>
            <a:r>
              <a:rPr lang="en-US" sz="2400" dirty="0"/>
              <a:t> (p. 103).</a:t>
            </a:r>
          </a:p>
        </p:txBody>
      </p:sp>
    </p:spTree>
    <p:extLst>
      <p:ext uri="{BB962C8B-B14F-4D97-AF65-F5344CB8AC3E}">
        <p14:creationId xmlns:p14="http://schemas.microsoft.com/office/powerpoint/2010/main" val="660803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b="0" i="0" strike="noStrike" dirty="0"/>
              <a:t>We refer to  </a:t>
            </a:r>
            <a:r>
              <a:rPr lang="en-US" sz="2400" b="0" i="0" strike="noStrike" dirty="0" err="1"/>
              <a:t>p</a:t>
            </a:r>
            <a:r>
              <a:rPr lang="en-US" sz="2400" baseline="-25000" dirty="0" err="1"/>
              <a:t>Y</a:t>
            </a:r>
            <a:r>
              <a:rPr lang="en-US" sz="2400" b="0" i="0" strike="noStrike" baseline="-25000" dirty="0"/>
              <a:t> | X</a:t>
            </a:r>
            <a:r>
              <a:rPr lang="en-US" sz="2400" b="0" i="0" strike="noStrike" dirty="0"/>
              <a:t> (1 | 1)  as the </a:t>
            </a:r>
            <a:r>
              <a:rPr lang="en-US" sz="2400" b="0" i="0" u="sng" strike="noStrike" dirty="0"/>
              <a:t>positive predictive value</a:t>
            </a:r>
            <a:r>
              <a:rPr lang="en-US" sz="2400" b="0" i="0" strike="noStrike" dirty="0"/>
              <a:t> of the diagnostic test.  This is the probability that a person has the disease, given that the person tests positive.</a:t>
            </a:r>
          </a:p>
          <a:p>
            <a:pPr marL="0" indent="0">
              <a:spcBef>
                <a:spcPts val="0"/>
              </a:spcBef>
              <a:spcAft>
                <a:spcPts val="600"/>
              </a:spcAft>
              <a:buNone/>
            </a:pPr>
            <a:endParaRPr lang="en-US" sz="2400" u="none" baseline="0" dirty="0"/>
          </a:p>
          <a:p>
            <a:pPr marL="0" indent="0">
              <a:spcBef>
                <a:spcPts val="0"/>
              </a:spcBef>
              <a:spcAft>
                <a:spcPts val="600"/>
              </a:spcAft>
              <a:buNone/>
            </a:pPr>
            <a:r>
              <a:rPr lang="en-US" sz="2400" b="0" i="0" strike="noStrike" dirty="0"/>
              <a:t>Your textbook author calls this the </a:t>
            </a:r>
            <a:r>
              <a:rPr lang="en-US" sz="2400" b="0" i="0" u="sng" strike="noStrike" dirty="0"/>
              <a:t>posterior probability</a:t>
            </a:r>
            <a:r>
              <a:rPr lang="en-US" sz="2400" b="0" i="0" strike="noStrike" dirty="0"/>
              <a:t> of disease, given a positive test (p. 103). Some computer scientists use the term </a:t>
            </a:r>
            <a:r>
              <a:rPr lang="en-US" sz="2400" u="sng" dirty="0"/>
              <a:t>precision</a:t>
            </a:r>
            <a:r>
              <a:rPr lang="en-US" sz="2400" b="0" i="0" strike="noStrike" dirty="0"/>
              <a:t>.</a:t>
            </a:r>
            <a:endParaRPr lang="en-US" sz="2400" b="0" i="0" u="none" strike="noStrike" baseline="0" dirty="0"/>
          </a:p>
        </p:txBody>
      </p:sp>
    </p:spTree>
    <p:extLst>
      <p:ext uri="{BB962C8B-B14F-4D97-AF65-F5344CB8AC3E}">
        <p14:creationId xmlns:p14="http://schemas.microsoft.com/office/powerpoint/2010/main" val="407535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a:t>
            </a:r>
            <a:r>
              <a:rPr lang="en-US" sz="2400" b="0" i="0" u="none" strike="noStrike" baseline="0" dirty="0"/>
              <a:t>pplying Bayes’ Rule with  y = x = 1  gives us </a:t>
            </a:r>
          </a:p>
          <a:p>
            <a:pPr marL="0" indent="0">
              <a:spcBef>
                <a:spcPts val="0"/>
              </a:spcBef>
              <a:spcAft>
                <a:spcPts val="600"/>
              </a:spcAft>
              <a:buNone/>
            </a:pPr>
            <a:endParaRPr lang="en-US" sz="2400" dirty="0"/>
          </a:p>
          <a:p>
            <a:pPr marL="0" indent="0">
              <a:spcBef>
                <a:spcPts val="0"/>
              </a:spcBef>
              <a:spcAft>
                <a:spcPts val="600"/>
              </a:spcAft>
              <a:buNone/>
            </a:pPr>
            <a:r>
              <a:rPr lang="en-US" sz="2400" dirty="0" err="1"/>
              <a:t>p</a:t>
            </a:r>
            <a:r>
              <a:rPr lang="en-US" sz="2400" baseline="-25000" dirty="0" err="1"/>
              <a:t>Y|X</a:t>
            </a:r>
            <a:r>
              <a:rPr lang="en-US" sz="2400" dirty="0"/>
              <a:t>(1 | 1) = </a:t>
            </a:r>
            <a:r>
              <a:rPr lang="en-US" sz="2400" dirty="0" err="1"/>
              <a:t>p</a:t>
            </a:r>
            <a:r>
              <a:rPr lang="en-US" sz="2400" baseline="-25000" dirty="0" err="1"/>
              <a:t>Y</a:t>
            </a:r>
            <a:r>
              <a:rPr lang="en-US" sz="2400" dirty="0"/>
              <a:t>( 1 ) </a:t>
            </a:r>
            <a:r>
              <a:rPr lang="en-US" sz="2400" dirty="0" err="1"/>
              <a:t>p</a:t>
            </a:r>
            <a:r>
              <a:rPr lang="en-US" sz="2400" baseline="-25000" dirty="0" err="1"/>
              <a:t>X|Y</a:t>
            </a:r>
            <a:r>
              <a:rPr lang="en-US" sz="2400" dirty="0"/>
              <a:t>( 1 | 1 ) /</a:t>
            </a:r>
          </a:p>
          <a:p>
            <a:pPr marL="0" indent="0">
              <a:spcBef>
                <a:spcPts val="0"/>
              </a:spcBef>
              <a:spcAft>
                <a:spcPts val="600"/>
              </a:spcAft>
              <a:buNone/>
            </a:pPr>
            <a:r>
              <a:rPr lang="en-US" sz="2400" dirty="0"/>
              <a:t>	      { </a:t>
            </a:r>
            <a:r>
              <a:rPr lang="en-US" sz="2400" dirty="0" err="1"/>
              <a:t>p</a:t>
            </a:r>
            <a:r>
              <a:rPr lang="en-US" sz="2400" baseline="-25000" dirty="0" err="1"/>
              <a:t>Y</a:t>
            </a:r>
            <a:r>
              <a:rPr lang="en-US" sz="2400" dirty="0"/>
              <a:t>( 0 ) </a:t>
            </a:r>
            <a:r>
              <a:rPr lang="en-US" sz="2400" dirty="0" err="1"/>
              <a:t>p</a:t>
            </a:r>
            <a:r>
              <a:rPr lang="en-US" sz="2400" baseline="-25000" dirty="0" err="1"/>
              <a:t>X|Y</a:t>
            </a:r>
            <a:r>
              <a:rPr lang="en-US" sz="2400" dirty="0"/>
              <a:t>( 1 | 0 ) + </a:t>
            </a:r>
            <a:r>
              <a:rPr lang="en-US" sz="2400" dirty="0" err="1"/>
              <a:t>p</a:t>
            </a:r>
            <a:r>
              <a:rPr lang="en-US" sz="2400" baseline="-25000" dirty="0" err="1"/>
              <a:t>Y</a:t>
            </a:r>
            <a:r>
              <a:rPr lang="en-US" sz="2400" dirty="0"/>
              <a:t>( 1 ) </a:t>
            </a:r>
            <a:r>
              <a:rPr lang="en-US" sz="2400" dirty="0" err="1"/>
              <a:t>p</a:t>
            </a:r>
            <a:r>
              <a:rPr lang="en-US" sz="2400" baseline="-25000" dirty="0" err="1"/>
              <a:t>X|Y</a:t>
            </a:r>
            <a:r>
              <a:rPr lang="en-US" sz="2400" dirty="0"/>
              <a:t>( 1 | 1 ) }.</a:t>
            </a:r>
          </a:p>
          <a:p>
            <a:pPr marL="0" indent="0">
              <a:spcBef>
                <a:spcPts val="0"/>
              </a:spcBef>
              <a:spcAft>
                <a:spcPts val="600"/>
              </a:spcAft>
              <a:buNone/>
            </a:pPr>
            <a:endParaRPr lang="en-US" sz="2400" dirty="0"/>
          </a:p>
          <a:p>
            <a:pPr marL="0" indent="0">
              <a:spcBef>
                <a:spcPts val="0"/>
              </a:spcBef>
              <a:spcAft>
                <a:spcPts val="600"/>
              </a:spcAft>
              <a:buNone/>
            </a:pPr>
            <a:r>
              <a:rPr lang="en-US" sz="2400" dirty="0"/>
              <a:t>In words, the posterior probability of disease given a positive test equals the prior probability of disease multiplied by the hit rate, divided by an appropriate denominator.</a:t>
            </a:r>
          </a:p>
        </p:txBody>
      </p:sp>
    </p:spTree>
    <p:extLst>
      <p:ext uri="{BB962C8B-B14F-4D97-AF65-F5344CB8AC3E}">
        <p14:creationId xmlns:p14="http://schemas.microsoft.com/office/powerpoint/2010/main" val="991853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we regard the hit rate as the “likelihood” of a certain datum (in this example, a positive test) given presence of the disease, then we may say that the posterior probability equals the prior probability multiplied by the likelihood, divided by an appropriate denominator.</a:t>
            </a:r>
          </a:p>
          <a:p>
            <a:pPr marL="0" indent="0">
              <a:spcBef>
                <a:spcPts val="0"/>
              </a:spcBef>
              <a:spcAft>
                <a:spcPts val="600"/>
              </a:spcAft>
              <a:buNone/>
            </a:pPr>
            <a:endParaRPr lang="en-US" sz="2400" dirty="0"/>
          </a:p>
          <a:p>
            <a:pPr marL="0" indent="0">
              <a:spcBef>
                <a:spcPts val="0"/>
              </a:spcBef>
              <a:spcAft>
                <a:spcPts val="600"/>
              </a:spcAft>
              <a:buNone/>
            </a:pPr>
            <a:r>
              <a:rPr lang="en-US" sz="2400" dirty="0"/>
              <a:t>Finally, we may also say that positive predictive value equals prevalence multiplied by sensitivity, divided by the same added to the product of            1 – prevalence  with  1 – specificity.</a:t>
            </a:r>
          </a:p>
        </p:txBody>
      </p:sp>
    </p:spTree>
    <p:extLst>
      <p:ext uri="{BB962C8B-B14F-4D97-AF65-F5344CB8AC3E}">
        <p14:creationId xmlns:p14="http://schemas.microsoft.com/office/powerpoint/2010/main" val="3913464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 of Bayes’ Rule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b="0" i="0" u="none" strike="noStrike" baseline="0" dirty="0"/>
              <a:t>Suppose that prevalence = 10%, sensitivity = 85%, and specificity </a:t>
            </a:r>
            <a:r>
              <a:rPr lang="en-US" sz="2400" dirty="0"/>
              <a:t>= 75%.</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a:t>Then positive predictive value </a:t>
            </a:r>
          </a:p>
          <a:p>
            <a:pPr marL="0" indent="0">
              <a:spcBef>
                <a:spcPts val="0"/>
              </a:spcBef>
              <a:spcAft>
                <a:spcPts val="600"/>
              </a:spcAft>
              <a:buNone/>
            </a:pPr>
            <a:r>
              <a:rPr lang="en-US" sz="2400" dirty="0"/>
              <a:t>= { 0.10 x 0.85 } / { 0.10 x 0.85 + 0.90 x 0.25 } </a:t>
            </a:r>
          </a:p>
          <a:p>
            <a:pPr marL="0" indent="0">
              <a:spcBef>
                <a:spcPts val="0"/>
              </a:spcBef>
              <a:spcAft>
                <a:spcPts val="600"/>
              </a:spcAft>
              <a:buNone/>
            </a:pPr>
            <a:r>
              <a:rPr lang="en-US" sz="2400" dirty="0"/>
              <a:t>= 0.085 / { 0.085 + 0.225 }</a:t>
            </a:r>
          </a:p>
          <a:p>
            <a:pPr marL="0" indent="0">
              <a:spcBef>
                <a:spcPts val="0"/>
              </a:spcBef>
              <a:spcAft>
                <a:spcPts val="600"/>
              </a:spcAft>
              <a:buNone/>
            </a:pPr>
            <a:r>
              <a:rPr lang="en-US" sz="2400" b="0" i="0" u="none" strike="noStrike" baseline="0" dirty="0"/>
              <a:t>= 0.085 / 0.310</a:t>
            </a:r>
          </a:p>
          <a:p>
            <a:pPr marL="0" indent="0">
              <a:spcBef>
                <a:spcPts val="0"/>
              </a:spcBef>
              <a:spcAft>
                <a:spcPts val="600"/>
              </a:spcAft>
              <a:buNone/>
            </a:pPr>
            <a:r>
              <a:rPr lang="en-US" sz="2400" dirty="0"/>
              <a:t>= 17 / 62</a:t>
            </a:r>
          </a:p>
          <a:p>
            <a:pPr marL="0" indent="0">
              <a:spcBef>
                <a:spcPts val="0"/>
              </a:spcBef>
              <a:spcAft>
                <a:spcPts val="600"/>
              </a:spcAft>
              <a:buNone/>
            </a:pPr>
            <a:r>
              <a:rPr lang="en-US" sz="2400" dirty="0"/>
              <a:t>≈ 27.4%.</a:t>
            </a:r>
          </a:p>
        </p:txBody>
      </p:sp>
    </p:spTree>
    <p:extLst>
      <p:ext uri="{BB962C8B-B14F-4D97-AF65-F5344CB8AC3E}">
        <p14:creationId xmlns:p14="http://schemas.microsoft.com/office/powerpoint/2010/main" val="3090424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Numerical illustration of Bayes’ Rule</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 positive test causes us to re-allocate credibility (compare pp. 99-100) to the possibility that a person has the disease.  Before the test, the prior probability of disease is  10%.  After the positive test, the posterior probability of disease is  27.4%.</a:t>
            </a:r>
          </a:p>
          <a:p>
            <a:pPr marL="0" indent="0">
              <a:spcBef>
                <a:spcPts val="0"/>
              </a:spcBef>
              <a:spcAft>
                <a:spcPts val="600"/>
              </a:spcAft>
              <a:buNone/>
            </a:pPr>
            <a:endParaRPr lang="en-US" sz="2400" dirty="0"/>
          </a:p>
          <a:p>
            <a:pPr marL="0" indent="0">
              <a:spcBef>
                <a:spcPts val="0"/>
              </a:spcBef>
              <a:spcAft>
                <a:spcPts val="600"/>
              </a:spcAft>
              <a:buNone/>
            </a:pPr>
            <a:r>
              <a:rPr lang="en-US" sz="2400" dirty="0"/>
              <a:t>The  27.4%  may be less than you would have guessed.  As your textbook author suggests with a different numerical example (pp. 103-104), positive predictive value may be considerably less than sensitivity, particularly when prevalence is low and specificity (even if fairly high) is imperfect.</a:t>
            </a:r>
          </a:p>
        </p:txBody>
      </p:sp>
    </p:spTree>
    <p:extLst>
      <p:ext uri="{BB962C8B-B14F-4D97-AF65-F5344CB8AC3E}">
        <p14:creationId xmlns:p14="http://schemas.microsoft.com/office/powerpoint/2010/main" val="3096380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Generalizations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In some cases,  Y  may have more than two possible values.  If  Y  is discrete, then Bayes’ Rule has the form shown below (p. 101).  There, the summation is over the support of  Y.  We shall consider an example (using different notation) in another class session.</a:t>
            </a:r>
          </a:p>
          <a:p>
            <a:pPr marL="0" indent="0">
              <a:spcBef>
                <a:spcPts val="0"/>
              </a:spcBef>
              <a:spcAft>
                <a:spcPts val="600"/>
              </a:spcAft>
              <a:buNone/>
            </a:pPr>
            <a:endParaRPr lang="en-US" sz="2400" dirty="0"/>
          </a:p>
          <a:p>
            <a:pPr marL="0" indent="0">
              <a:spcBef>
                <a:spcPts val="0"/>
              </a:spcBef>
              <a:spcAft>
                <a:spcPts val="600"/>
              </a:spcAft>
              <a:buNone/>
            </a:pPr>
            <a:r>
              <a:rPr lang="en-US" sz="2400" dirty="0" err="1"/>
              <a:t>p</a:t>
            </a:r>
            <a:r>
              <a:rPr lang="en-US" sz="2400" baseline="-25000" dirty="0" err="1"/>
              <a:t>Y|X</a:t>
            </a:r>
            <a:r>
              <a:rPr lang="en-US" sz="2400" dirty="0"/>
              <a:t>( y | x )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a:t>
            </a:r>
          </a:p>
          <a:p>
            <a:pPr marL="0" indent="0">
              <a:spcBef>
                <a:spcPts val="0"/>
              </a:spcBef>
              <a:spcAft>
                <a:spcPts val="600"/>
              </a:spcAft>
              <a:buNone/>
            </a:pPr>
            <a:r>
              <a:rPr lang="en-US" sz="2400" dirty="0"/>
              <a:t>	         ∑</a:t>
            </a:r>
            <a:r>
              <a:rPr lang="en-US" sz="2400" baseline="-25000" dirty="0"/>
              <a:t>y*</a:t>
            </a:r>
            <a:r>
              <a:rPr lang="en-US" sz="2400" dirty="0"/>
              <a:t>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(x | y*)</a:t>
            </a:r>
          </a:p>
        </p:txBody>
      </p:sp>
    </p:spTree>
    <p:extLst>
      <p:ext uri="{BB962C8B-B14F-4D97-AF65-F5344CB8AC3E}">
        <p14:creationId xmlns:p14="http://schemas.microsoft.com/office/powerpoint/2010/main" val="2591447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Generalizations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Y  is continuous, then Bayes’ Rule has the form shown below (compare p. </a:t>
            </a:r>
            <a:r>
              <a:rPr lang="en-US" sz="2400"/>
              <a:t>107).  </a:t>
            </a:r>
            <a:r>
              <a:rPr lang="en-US" sz="2400" dirty="0"/>
              <a:t>There, we interpret  </a:t>
            </a:r>
            <a:r>
              <a:rPr lang="en-US" sz="2400" dirty="0" err="1"/>
              <a:t>p</a:t>
            </a:r>
            <a:r>
              <a:rPr lang="en-US" sz="2400" baseline="-25000" dirty="0" err="1"/>
              <a:t>Y|X</a:t>
            </a:r>
            <a:r>
              <a:rPr lang="en-US" sz="2400" dirty="0"/>
              <a:t> (y | x)  and  </a:t>
            </a:r>
            <a:r>
              <a:rPr lang="en-US" sz="2400" dirty="0" err="1"/>
              <a:t>p</a:t>
            </a:r>
            <a:r>
              <a:rPr lang="en-US" sz="2400" baseline="-25000" dirty="0" err="1"/>
              <a:t>Y</a:t>
            </a:r>
            <a:r>
              <a:rPr lang="en-US" sz="2400" dirty="0"/>
              <a:t>( y )  as probability density functions rather than probability mass functions.  We shall consider an example (using different notation) in another class session.</a:t>
            </a:r>
          </a:p>
          <a:p>
            <a:pPr marL="0" indent="0">
              <a:spcBef>
                <a:spcPts val="0"/>
              </a:spcBef>
              <a:spcAft>
                <a:spcPts val="600"/>
              </a:spcAft>
              <a:buNone/>
            </a:pPr>
            <a:endParaRPr lang="en-US" sz="2400" b="0" i="0" u="none" strike="noStrike" baseline="0" dirty="0"/>
          </a:p>
          <a:p>
            <a:pPr marL="0" indent="0">
              <a:spcBef>
                <a:spcPts val="0"/>
              </a:spcBef>
              <a:spcAft>
                <a:spcPts val="600"/>
              </a:spcAft>
              <a:buNone/>
            </a:pPr>
            <a:r>
              <a:rPr lang="en-US" sz="2400" dirty="0" err="1"/>
              <a:t>p</a:t>
            </a:r>
            <a:r>
              <a:rPr lang="en-US" sz="2400" baseline="-25000" dirty="0" err="1"/>
              <a:t>Y|X</a:t>
            </a:r>
            <a:r>
              <a:rPr lang="en-US" sz="2400" dirty="0"/>
              <a:t>( y | x )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a:t>
            </a:r>
          </a:p>
          <a:p>
            <a:pPr marL="0" indent="0">
              <a:spcBef>
                <a:spcPts val="0"/>
              </a:spcBef>
              <a:spcAft>
                <a:spcPts val="600"/>
              </a:spcAft>
              <a:buNone/>
            </a:pPr>
            <a:r>
              <a:rPr lang="en-US" sz="2400" dirty="0"/>
              <a:t>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(x | y*) </a:t>
            </a:r>
            <a:r>
              <a:rPr lang="en-US" sz="2400" dirty="0" err="1"/>
              <a:t>dy</a:t>
            </a:r>
            <a:r>
              <a:rPr lang="en-US" sz="2400" dirty="0"/>
              <a:t>*</a:t>
            </a:r>
            <a:endParaRPr lang="en-US" sz="2400" b="0" i="0" u="none" strike="noStrike" baseline="0" dirty="0"/>
          </a:p>
        </p:txBody>
      </p:sp>
    </p:spTree>
    <p:extLst>
      <p:ext uri="{BB962C8B-B14F-4D97-AF65-F5344CB8AC3E}">
        <p14:creationId xmlns:p14="http://schemas.microsoft.com/office/powerpoint/2010/main" val="1689188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2 x 2 case</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To begin with, let us consider a case which may be described by a  2 x 2  table.  </a:t>
            </a:r>
          </a:p>
          <a:p>
            <a:pPr marL="0" indent="0">
              <a:spcBef>
                <a:spcPts val="0"/>
              </a:spcBef>
              <a:spcAft>
                <a:spcPts val="600"/>
              </a:spcAft>
              <a:buNone/>
            </a:pPr>
            <a:endParaRPr lang="en-US" sz="2400" dirty="0"/>
          </a:p>
          <a:p>
            <a:pPr marL="0" indent="0">
              <a:spcBef>
                <a:spcPts val="0"/>
              </a:spcBef>
              <a:spcAft>
                <a:spcPts val="600"/>
              </a:spcAft>
              <a:buNone/>
            </a:pPr>
            <a:r>
              <a:rPr lang="en-US" sz="2400" dirty="0"/>
              <a:t>Suppose that entries of the table correspond to evaluations of the joint probability mass function for two discrete variables  X  and  Y.</a:t>
            </a:r>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b="0" i="0" u="none" strike="noStrike" baseline="0" dirty="0"/>
          </a:p>
        </p:txBody>
      </p:sp>
      <p:graphicFrame>
        <p:nvGraphicFramePr>
          <p:cNvPr id="4" name="Table 4">
            <a:extLst>
              <a:ext uri="{FF2B5EF4-FFF2-40B4-BE49-F238E27FC236}">
                <a16:creationId xmlns:a16="http://schemas.microsoft.com/office/drawing/2014/main" id="{DAD8872C-BD33-47D3-B33E-F38F2B9B82B8}"/>
              </a:ext>
            </a:extLst>
          </p:cNvPr>
          <p:cNvGraphicFramePr>
            <a:graphicFrameLocks noGrp="1"/>
          </p:cNvGraphicFramePr>
          <p:nvPr>
            <p:extLst>
              <p:ext uri="{D42A27DB-BD31-4B8C-83A1-F6EECF244321}">
                <p14:modId xmlns:p14="http://schemas.microsoft.com/office/powerpoint/2010/main" val="391886028"/>
              </p:ext>
            </p:extLst>
          </p:nvPr>
        </p:nvGraphicFramePr>
        <p:xfrm>
          <a:off x="4685211" y="4067571"/>
          <a:ext cx="7110876" cy="2138097"/>
        </p:xfrm>
        <a:graphic>
          <a:graphicData uri="http://schemas.openxmlformats.org/drawingml/2006/table">
            <a:tbl>
              <a:tblPr firstRow="1" bandRow="1">
                <a:tableStyleId>{5C22544A-7EE6-4342-B048-85BDC9FD1C3A}</a:tableStyleId>
              </a:tblPr>
              <a:tblGrid>
                <a:gridCol w="2370292">
                  <a:extLst>
                    <a:ext uri="{9D8B030D-6E8A-4147-A177-3AD203B41FA5}">
                      <a16:colId xmlns:a16="http://schemas.microsoft.com/office/drawing/2014/main" val="60735546"/>
                    </a:ext>
                  </a:extLst>
                </a:gridCol>
                <a:gridCol w="2370292">
                  <a:extLst>
                    <a:ext uri="{9D8B030D-6E8A-4147-A177-3AD203B41FA5}">
                      <a16:colId xmlns:a16="http://schemas.microsoft.com/office/drawing/2014/main" val="1795903627"/>
                    </a:ext>
                  </a:extLst>
                </a:gridCol>
                <a:gridCol w="2370292">
                  <a:extLst>
                    <a:ext uri="{9D8B030D-6E8A-4147-A177-3AD203B41FA5}">
                      <a16:colId xmlns:a16="http://schemas.microsoft.com/office/drawing/2014/main" val="151029001"/>
                    </a:ext>
                  </a:extLst>
                </a:gridCol>
              </a:tblGrid>
              <a:tr h="712699">
                <a:tc>
                  <a:txBody>
                    <a:bodyPr/>
                    <a:lstStyle/>
                    <a:p>
                      <a:endParaRPr lang="en-US" sz="2400" dirty="0"/>
                    </a:p>
                  </a:txBody>
                  <a:tcPr/>
                </a:tc>
                <a:tc>
                  <a:txBody>
                    <a:bodyPr/>
                    <a:lstStyle/>
                    <a:p>
                      <a:r>
                        <a:rPr lang="en-US" sz="2400" dirty="0"/>
                        <a:t>Y = 0</a:t>
                      </a:r>
                    </a:p>
                  </a:txBody>
                  <a:tcPr/>
                </a:tc>
                <a:tc>
                  <a:txBody>
                    <a:bodyPr/>
                    <a:lstStyle/>
                    <a:p>
                      <a:r>
                        <a:rPr lang="en-US" sz="2400" dirty="0"/>
                        <a:t>Y = 1</a:t>
                      </a:r>
                    </a:p>
                  </a:txBody>
                  <a:tcPr/>
                </a:tc>
                <a:extLst>
                  <a:ext uri="{0D108BD9-81ED-4DB2-BD59-A6C34878D82A}">
                    <a16:rowId xmlns:a16="http://schemas.microsoft.com/office/drawing/2014/main" val="3873078911"/>
                  </a:ext>
                </a:extLst>
              </a:tr>
              <a:tr h="712699">
                <a:tc>
                  <a:txBody>
                    <a:bodyPr/>
                    <a:lstStyle/>
                    <a:p>
                      <a:r>
                        <a:rPr lang="en-US" sz="2400" b="1" dirty="0">
                          <a:solidFill>
                            <a:schemeClr val="bg1"/>
                          </a:solidFill>
                        </a:rPr>
                        <a:t>X = 0</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(0, 0)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(0, 1)</a:t>
                      </a:r>
                      <a:endParaRPr lang="en-US" sz="2400" dirty="0"/>
                    </a:p>
                  </a:txBody>
                  <a:tcPr/>
                </a:tc>
                <a:extLst>
                  <a:ext uri="{0D108BD9-81ED-4DB2-BD59-A6C34878D82A}">
                    <a16:rowId xmlns:a16="http://schemas.microsoft.com/office/drawing/2014/main" val="17694239"/>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X = 1</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(1, 0)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(1, 1)</a:t>
                      </a:r>
                      <a:endParaRPr lang="en-US" sz="2400" dirty="0"/>
                    </a:p>
                  </a:txBody>
                  <a:tcPr/>
                </a:tc>
                <a:extLst>
                  <a:ext uri="{0D108BD9-81ED-4DB2-BD59-A6C34878D82A}">
                    <a16:rowId xmlns:a16="http://schemas.microsoft.com/office/drawing/2014/main" val="3591319423"/>
                  </a:ext>
                </a:extLst>
              </a:tr>
            </a:tbl>
          </a:graphicData>
        </a:graphic>
      </p:graphicFrame>
    </p:spTree>
    <p:extLst>
      <p:ext uri="{BB962C8B-B14F-4D97-AF65-F5344CB8AC3E}">
        <p14:creationId xmlns:p14="http://schemas.microsoft.com/office/powerpoint/2010/main" val="3885526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2 x 2 case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your textbook</a:t>
            </a:r>
            <a:r>
              <a:rPr lang="en-US" sz="2400" baseline="30000" dirty="0"/>
              <a:t>1</a:t>
            </a:r>
            <a:r>
              <a:rPr lang="en-US" sz="2400" dirty="0"/>
              <a:t> author suggests (Table 5.4, p. 104, with different notation), one possible scenario is that  Y  represents presence or absence of a disease, while  X  represents whether a diagnostic test is positive or negative.</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b="0" i="0" u="none" strike="noStrike" baseline="0" dirty="0"/>
          </a:p>
        </p:txBody>
      </p:sp>
      <p:graphicFrame>
        <p:nvGraphicFramePr>
          <p:cNvPr id="4" name="Table 4">
            <a:extLst>
              <a:ext uri="{FF2B5EF4-FFF2-40B4-BE49-F238E27FC236}">
                <a16:creationId xmlns:a16="http://schemas.microsoft.com/office/drawing/2014/main" id="{DAD8872C-BD33-47D3-B33E-F38F2B9B82B8}"/>
              </a:ext>
            </a:extLst>
          </p:cNvPr>
          <p:cNvGraphicFramePr>
            <a:graphicFrameLocks noGrp="1"/>
          </p:cNvGraphicFramePr>
          <p:nvPr>
            <p:extLst>
              <p:ext uri="{D42A27DB-BD31-4B8C-83A1-F6EECF244321}">
                <p14:modId xmlns:p14="http://schemas.microsoft.com/office/powerpoint/2010/main" val="1467724953"/>
              </p:ext>
            </p:extLst>
          </p:nvPr>
        </p:nvGraphicFramePr>
        <p:xfrm>
          <a:off x="4685211" y="4067571"/>
          <a:ext cx="7110876" cy="2138097"/>
        </p:xfrm>
        <a:graphic>
          <a:graphicData uri="http://schemas.openxmlformats.org/drawingml/2006/table">
            <a:tbl>
              <a:tblPr firstRow="1" bandRow="1">
                <a:tableStyleId>{5C22544A-7EE6-4342-B048-85BDC9FD1C3A}</a:tableStyleId>
              </a:tblPr>
              <a:tblGrid>
                <a:gridCol w="2370292">
                  <a:extLst>
                    <a:ext uri="{9D8B030D-6E8A-4147-A177-3AD203B41FA5}">
                      <a16:colId xmlns:a16="http://schemas.microsoft.com/office/drawing/2014/main" val="60735546"/>
                    </a:ext>
                  </a:extLst>
                </a:gridCol>
                <a:gridCol w="2370292">
                  <a:extLst>
                    <a:ext uri="{9D8B030D-6E8A-4147-A177-3AD203B41FA5}">
                      <a16:colId xmlns:a16="http://schemas.microsoft.com/office/drawing/2014/main" val="1795903627"/>
                    </a:ext>
                  </a:extLst>
                </a:gridCol>
                <a:gridCol w="2370292">
                  <a:extLst>
                    <a:ext uri="{9D8B030D-6E8A-4147-A177-3AD203B41FA5}">
                      <a16:colId xmlns:a16="http://schemas.microsoft.com/office/drawing/2014/main" val="151029001"/>
                    </a:ext>
                  </a:extLst>
                </a:gridCol>
              </a:tblGrid>
              <a:tr h="712699">
                <a:tc>
                  <a:txBody>
                    <a:bodyPr/>
                    <a:lstStyle/>
                    <a:p>
                      <a:endParaRPr lang="en-US" sz="2400" dirty="0"/>
                    </a:p>
                  </a:txBody>
                  <a:tcPr/>
                </a:tc>
                <a:tc>
                  <a:txBody>
                    <a:bodyPr/>
                    <a:lstStyle/>
                    <a:p>
                      <a:r>
                        <a:rPr lang="en-US" sz="2400" dirty="0"/>
                        <a:t>Disease absent</a:t>
                      </a:r>
                    </a:p>
                  </a:txBody>
                  <a:tcPr/>
                </a:tc>
                <a:tc>
                  <a:txBody>
                    <a:bodyPr/>
                    <a:lstStyle/>
                    <a:p>
                      <a:r>
                        <a:rPr lang="en-US" sz="2400" dirty="0"/>
                        <a:t>Disease present</a:t>
                      </a:r>
                    </a:p>
                  </a:txBody>
                  <a:tcPr/>
                </a:tc>
                <a:extLst>
                  <a:ext uri="{0D108BD9-81ED-4DB2-BD59-A6C34878D82A}">
                    <a16:rowId xmlns:a16="http://schemas.microsoft.com/office/drawing/2014/main" val="3873078911"/>
                  </a:ext>
                </a:extLst>
              </a:tr>
              <a:tr h="712699">
                <a:tc>
                  <a:txBody>
                    <a:bodyPr/>
                    <a:lstStyle/>
                    <a:p>
                      <a:r>
                        <a:rPr lang="en-US" sz="2400" b="1" dirty="0">
                          <a:solidFill>
                            <a:schemeClr val="bg1"/>
                          </a:solidFill>
                        </a:rPr>
                        <a:t>Negative 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(0, 0)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(0, 1)</a:t>
                      </a:r>
                      <a:endParaRPr lang="en-US" sz="2400" dirty="0"/>
                    </a:p>
                  </a:txBody>
                  <a:tcPr/>
                </a:tc>
                <a:extLst>
                  <a:ext uri="{0D108BD9-81ED-4DB2-BD59-A6C34878D82A}">
                    <a16:rowId xmlns:a16="http://schemas.microsoft.com/office/drawing/2014/main" val="17694239"/>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Positive 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(1, 0)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(1, 1)</a:t>
                      </a:r>
                      <a:endParaRPr lang="en-US" sz="2400" dirty="0"/>
                    </a:p>
                  </a:txBody>
                  <a:tcPr/>
                </a:tc>
                <a:extLst>
                  <a:ext uri="{0D108BD9-81ED-4DB2-BD59-A6C34878D82A}">
                    <a16:rowId xmlns:a16="http://schemas.microsoft.com/office/drawing/2014/main" val="3591319423"/>
                  </a:ext>
                </a:extLst>
              </a:tr>
            </a:tbl>
          </a:graphicData>
        </a:graphic>
      </p:graphicFrame>
    </p:spTree>
    <p:extLst>
      <p:ext uri="{BB962C8B-B14F-4D97-AF65-F5344CB8AC3E}">
        <p14:creationId xmlns:p14="http://schemas.microsoft.com/office/powerpoint/2010/main" val="911616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2 x 2 case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We can expand this table to show the marginal probability mass function (</a:t>
            </a:r>
            <a:r>
              <a:rPr lang="en-US" sz="2400" dirty="0" err="1"/>
              <a:t>pmf</a:t>
            </a:r>
            <a:r>
              <a:rPr lang="en-US" sz="2400" dirty="0"/>
              <a:t>) of  X  and the marginal </a:t>
            </a:r>
            <a:r>
              <a:rPr lang="en-US" sz="2400" dirty="0" err="1"/>
              <a:t>pmf</a:t>
            </a:r>
            <a:r>
              <a:rPr lang="en-US" sz="2400" dirty="0"/>
              <a:t> of  Y.  These are obtained by summing across rows and across columns.  For example,  </a:t>
            </a:r>
            <a:r>
              <a:rPr lang="en-US" sz="2400" dirty="0" err="1"/>
              <a:t>p</a:t>
            </a:r>
            <a:r>
              <a:rPr lang="en-US" sz="2400" baseline="-25000" dirty="0" err="1"/>
              <a:t>X</a:t>
            </a:r>
            <a:r>
              <a:rPr lang="en-US" sz="2400" dirty="0"/>
              <a:t>( 0 ) = </a:t>
            </a:r>
            <a:r>
              <a:rPr lang="en-US" sz="2400" dirty="0" err="1"/>
              <a:t>p</a:t>
            </a:r>
            <a:r>
              <a:rPr lang="en-US" sz="2400" baseline="-25000" dirty="0" err="1"/>
              <a:t>X,Y</a:t>
            </a:r>
            <a:r>
              <a:rPr lang="en-US" sz="2400" dirty="0"/>
              <a:t>(0, 0) + </a:t>
            </a:r>
            <a:r>
              <a:rPr lang="en-US" sz="2400" dirty="0" err="1"/>
              <a:t>p</a:t>
            </a:r>
            <a:r>
              <a:rPr lang="en-US" sz="2400" baseline="-25000" dirty="0" err="1"/>
              <a:t>X</a:t>
            </a:r>
            <a:r>
              <a:rPr lang="en-US" sz="2400" baseline="-25000" dirty="0"/>
              <a:t>, Y</a:t>
            </a:r>
            <a:r>
              <a:rPr lang="en-US" sz="2400" dirty="0"/>
              <a:t>(0, 1).</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b="0" i="0" u="none" strike="noStrike" baseline="0" dirty="0"/>
          </a:p>
        </p:txBody>
      </p:sp>
      <p:graphicFrame>
        <p:nvGraphicFramePr>
          <p:cNvPr id="4" name="Table 4">
            <a:extLst>
              <a:ext uri="{FF2B5EF4-FFF2-40B4-BE49-F238E27FC236}">
                <a16:creationId xmlns:a16="http://schemas.microsoft.com/office/drawing/2014/main" id="{DAD8872C-BD33-47D3-B33E-F38F2B9B82B8}"/>
              </a:ext>
            </a:extLst>
          </p:cNvPr>
          <p:cNvGraphicFramePr>
            <a:graphicFrameLocks noGrp="1"/>
          </p:cNvGraphicFramePr>
          <p:nvPr>
            <p:extLst>
              <p:ext uri="{D42A27DB-BD31-4B8C-83A1-F6EECF244321}">
                <p14:modId xmlns:p14="http://schemas.microsoft.com/office/powerpoint/2010/main" val="1084978160"/>
              </p:ext>
            </p:extLst>
          </p:nvPr>
        </p:nvGraphicFramePr>
        <p:xfrm>
          <a:off x="4614402" y="3554615"/>
          <a:ext cx="7110876" cy="3291840"/>
        </p:xfrm>
        <a:graphic>
          <a:graphicData uri="http://schemas.openxmlformats.org/drawingml/2006/table">
            <a:tbl>
              <a:tblPr firstRow="1" bandRow="1">
                <a:tableStyleId>{5C22544A-7EE6-4342-B048-85BDC9FD1C3A}</a:tableStyleId>
              </a:tblPr>
              <a:tblGrid>
                <a:gridCol w="1777719">
                  <a:extLst>
                    <a:ext uri="{9D8B030D-6E8A-4147-A177-3AD203B41FA5}">
                      <a16:colId xmlns:a16="http://schemas.microsoft.com/office/drawing/2014/main" val="60735546"/>
                    </a:ext>
                  </a:extLst>
                </a:gridCol>
                <a:gridCol w="1777719">
                  <a:extLst>
                    <a:ext uri="{9D8B030D-6E8A-4147-A177-3AD203B41FA5}">
                      <a16:colId xmlns:a16="http://schemas.microsoft.com/office/drawing/2014/main" val="1795903627"/>
                    </a:ext>
                  </a:extLst>
                </a:gridCol>
                <a:gridCol w="1777719">
                  <a:extLst>
                    <a:ext uri="{9D8B030D-6E8A-4147-A177-3AD203B41FA5}">
                      <a16:colId xmlns:a16="http://schemas.microsoft.com/office/drawing/2014/main" val="151029001"/>
                    </a:ext>
                  </a:extLst>
                </a:gridCol>
                <a:gridCol w="1777719">
                  <a:extLst>
                    <a:ext uri="{9D8B030D-6E8A-4147-A177-3AD203B41FA5}">
                      <a16:colId xmlns:a16="http://schemas.microsoft.com/office/drawing/2014/main" val="2104710216"/>
                    </a:ext>
                  </a:extLst>
                </a:gridCol>
              </a:tblGrid>
              <a:tr h="712699">
                <a:tc>
                  <a:txBody>
                    <a:bodyPr/>
                    <a:lstStyle/>
                    <a:p>
                      <a:endParaRPr lang="en-US" sz="2400" dirty="0"/>
                    </a:p>
                  </a:txBody>
                  <a:tcPr/>
                </a:tc>
                <a:tc>
                  <a:txBody>
                    <a:bodyPr/>
                    <a:lstStyle/>
                    <a:p>
                      <a:r>
                        <a:rPr lang="en-US" sz="2400" dirty="0"/>
                        <a:t>Disease absent</a:t>
                      </a:r>
                    </a:p>
                  </a:txBody>
                  <a:tcPr/>
                </a:tc>
                <a:tc>
                  <a:txBody>
                    <a:bodyPr/>
                    <a:lstStyle/>
                    <a:p>
                      <a:r>
                        <a:rPr lang="en-US" sz="2400" dirty="0"/>
                        <a:t>Disease present</a:t>
                      </a:r>
                    </a:p>
                  </a:txBody>
                  <a:tcPr/>
                </a:tc>
                <a:tc>
                  <a:txBody>
                    <a:bodyPr/>
                    <a:lstStyle/>
                    <a:p>
                      <a:r>
                        <a:rPr lang="en-US" sz="2400" dirty="0"/>
                        <a:t>Marginal </a:t>
                      </a:r>
                      <a:r>
                        <a:rPr lang="en-US" sz="2400" dirty="0" err="1"/>
                        <a:t>pmf</a:t>
                      </a:r>
                      <a:r>
                        <a:rPr lang="en-US" sz="2400" dirty="0"/>
                        <a:t> of  X</a:t>
                      </a:r>
                    </a:p>
                  </a:txBody>
                  <a:tcPr/>
                </a:tc>
                <a:extLst>
                  <a:ext uri="{0D108BD9-81ED-4DB2-BD59-A6C34878D82A}">
                    <a16:rowId xmlns:a16="http://schemas.microsoft.com/office/drawing/2014/main" val="3873078911"/>
                  </a:ext>
                </a:extLst>
              </a:tr>
              <a:tr h="712699">
                <a:tc>
                  <a:txBody>
                    <a:bodyPr/>
                    <a:lstStyle/>
                    <a:p>
                      <a:r>
                        <a:rPr lang="en-US" sz="2400" b="1" dirty="0">
                          <a:solidFill>
                            <a:schemeClr val="bg1"/>
                          </a:solidFill>
                        </a:rPr>
                        <a:t>Negative 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(0, 0)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(0, 1)</a:t>
                      </a:r>
                      <a:endParaRPr lang="en-US" sz="2400" dirty="0"/>
                    </a:p>
                  </a:txBody>
                  <a:tcPr/>
                </a:tc>
                <a:tc>
                  <a:txBody>
                    <a:bodyPr/>
                    <a:lstStyle/>
                    <a:p>
                      <a:r>
                        <a:rPr lang="en-US" sz="2400" dirty="0" err="1"/>
                        <a:t>p</a:t>
                      </a:r>
                      <a:r>
                        <a:rPr lang="en-US" sz="2400" baseline="-25000" dirty="0" err="1"/>
                        <a:t>X</a:t>
                      </a:r>
                      <a:r>
                        <a:rPr lang="en-US" sz="2400" baseline="0" dirty="0"/>
                        <a:t>( 0 )</a:t>
                      </a:r>
                      <a:endParaRPr lang="en-US" sz="2400" dirty="0"/>
                    </a:p>
                  </a:txBody>
                  <a:tcPr/>
                </a:tc>
                <a:extLst>
                  <a:ext uri="{0D108BD9-81ED-4DB2-BD59-A6C34878D82A}">
                    <a16:rowId xmlns:a16="http://schemas.microsoft.com/office/drawing/2014/main" val="17694239"/>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Positive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(1, 0)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(1, 1)</a:t>
                      </a:r>
                      <a:endParaRPr lang="en-US" sz="2400" dirty="0"/>
                    </a:p>
                  </a:txBody>
                  <a:tcPr/>
                </a:tc>
                <a:tc>
                  <a:txBody>
                    <a:bodyPr/>
                    <a:lstStyle/>
                    <a:p>
                      <a:r>
                        <a:rPr lang="en-US" sz="2400" dirty="0" err="1"/>
                        <a:t>p</a:t>
                      </a:r>
                      <a:r>
                        <a:rPr lang="en-US" sz="2400" baseline="-25000" dirty="0" err="1"/>
                        <a:t>X</a:t>
                      </a:r>
                      <a:r>
                        <a:rPr lang="en-US" sz="2400" baseline="0" dirty="0"/>
                        <a:t>( 1 )</a:t>
                      </a:r>
                      <a:endParaRPr lang="en-US" sz="2400" dirty="0"/>
                    </a:p>
                  </a:txBody>
                  <a:tcPr/>
                </a:tc>
                <a:extLst>
                  <a:ext uri="{0D108BD9-81ED-4DB2-BD59-A6C34878D82A}">
                    <a16:rowId xmlns:a16="http://schemas.microsoft.com/office/drawing/2014/main" val="3591319423"/>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Marginal </a:t>
                      </a:r>
                      <a:r>
                        <a:rPr lang="en-US" sz="2400" b="1" dirty="0" err="1">
                          <a:solidFill>
                            <a:schemeClr val="bg1"/>
                          </a:solidFill>
                        </a:rPr>
                        <a:t>pmf</a:t>
                      </a:r>
                      <a:r>
                        <a:rPr lang="en-US" sz="2400" b="1" dirty="0">
                          <a:solidFill>
                            <a:schemeClr val="bg1"/>
                          </a:solidFill>
                        </a:rPr>
                        <a:t> of  Y</a:t>
                      </a:r>
                    </a:p>
                  </a:txBody>
                  <a:tcPr>
                    <a:solidFill>
                      <a:schemeClr val="accent1"/>
                    </a:solidFill>
                  </a:tcPr>
                </a:tc>
                <a:tc>
                  <a:txBody>
                    <a:bodyPr/>
                    <a:lstStyle/>
                    <a:p>
                      <a:r>
                        <a:rPr lang="en-US" sz="2400" dirty="0" err="1"/>
                        <a:t>p</a:t>
                      </a:r>
                      <a:r>
                        <a:rPr lang="en-US" sz="2400" baseline="-25000" dirty="0" err="1"/>
                        <a:t>Y</a:t>
                      </a:r>
                      <a:r>
                        <a:rPr lang="en-US" sz="2400" baseline="0" dirty="0"/>
                        <a:t>( 0  )</a:t>
                      </a:r>
                      <a:endParaRPr lang="en-US" sz="2400" dirty="0"/>
                    </a:p>
                  </a:txBody>
                  <a:tcPr/>
                </a:tc>
                <a:tc>
                  <a:txBody>
                    <a:bodyPr/>
                    <a:lstStyle/>
                    <a:p>
                      <a:r>
                        <a:rPr lang="en-US" sz="2400" dirty="0" err="1"/>
                        <a:t>p</a:t>
                      </a:r>
                      <a:r>
                        <a:rPr lang="en-US" sz="2400" baseline="-25000" dirty="0" err="1"/>
                        <a:t>Y</a:t>
                      </a:r>
                      <a:r>
                        <a:rPr lang="en-US" sz="2400" baseline="0" dirty="0"/>
                        <a:t>( 1 )</a:t>
                      </a:r>
                      <a:endParaRPr lang="en-US" sz="2400" dirty="0"/>
                    </a:p>
                  </a:txBody>
                  <a:tcPr/>
                </a:tc>
                <a:tc>
                  <a:txBody>
                    <a:bodyPr/>
                    <a:lstStyle/>
                    <a:p>
                      <a:endParaRPr lang="en-US" sz="2400" dirty="0"/>
                    </a:p>
                  </a:txBody>
                  <a:tcPr/>
                </a:tc>
                <a:extLst>
                  <a:ext uri="{0D108BD9-81ED-4DB2-BD59-A6C34878D82A}">
                    <a16:rowId xmlns:a16="http://schemas.microsoft.com/office/drawing/2014/main" val="2323435318"/>
                  </a:ext>
                </a:extLst>
              </a:tr>
            </a:tbl>
          </a:graphicData>
        </a:graphic>
      </p:graphicFrame>
    </p:spTree>
    <p:extLst>
      <p:ext uri="{BB962C8B-B14F-4D97-AF65-F5344CB8AC3E}">
        <p14:creationId xmlns:p14="http://schemas.microsoft.com/office/powerpoint/2010/main" val="1549097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Relating marginal and conditional probabilities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r>
              <a:rPr lang="en-US" sz="2400" dirty="0"/>
              <a:t>With lower case  x  and  y  as placeholders for any possible values of  X  and  Y  (here,  0’s  and  1’s), we have the following relationships connecting joint, marginal, and conditional </a:t>
            </a:r>
            <a:r>
              <a:rPr lang="en-US" sz="2400" dirty="0" err="1"/>
              <a:t>pmf’s</a:t>
            </a:r>
            <a:r>
              <a:rPr lang="en-US" sz="2400" dirty="0"/>
              <a:t> (see p. 101 of the textbook).</a:t>
            </a:r>
          </a:p>
          <a:p>
            <a:pPr marL="0" indent="0">
              <a:spcBef>
                <a:spcPts val="0"/>
              </a:spcBef>
              <a:spcAft>
                <a:spcPts val="600"/>
              </a:spcAft>
              <a:buNone/>
            </a:pPr>
            <a:endParaRPr lang="en-US" sz="2400" dirty="0"/>
          </a:p>
          <a:p>
            <a:pPr marL="0" indent="0">
              <a:spcBef>
                <a:spcPts val="0"/>
              </a:spcBef>
              <a:spcAft>
                <a:spcPts val="600"/>
              </a:spcAft>
              <a:buNone/>
            </a:pPr>
            <a:r>
              <a:rPr lang="en-US" sz="2400" dirty="0" err="1"/>
              <a:t>p</a:t>
            </a:r>
            <a:r>
              <a:rPr lang="en-US" sz="2400" baseline="-25000" dirty="0" err="1"/>
              <a:t>XY</a:t>
            </a:r>
            <a:r>
              <a:rPr lang="en-US" sz="2400" dirty="0"/>
              <a:t>(x, y) = </a:t>
            </a:r>
            <a:r>
              <a:rPr lang="en-US" sz="2400" dirty="0" err="1"/>
              <a:t>p</a:t>
            </a:r>
            <a:r>
              <a:rPr lang="en-US" sz="2400" baseline="-25000" dirty="0" err="1"/>
              <a:t>X</a:t>
            </a:r>
            <a:r>
              <a:rPr lang="en-US" sz="2400" dirty="0"/>
              <a:t>( x ) </a:t>
            </a:r>
            <a:r>
              <a:rPr lang="en-US" sz="2400" dirty="0" err="1"/>
              <a:t>p</a:t>
            </a:r>
            <a:r>
              <a:rPr lang="en-US" sz="2400" baseline="-25000" dirty="0" err="1"/>
              <a:t>Y|X</a:t>
            </a:r>
            <a:r>
              <a:rPr lang="en-US" sz="2400" dirty="0"/>
              <a:t>(y | x)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(x | y) </a:t>
            </a:r>
          </a:p>
          <a:p>
            <a:pPr marL="0" indent="0">
              <a:spcBef>
                <a:spcPts val="0"/>
              </a:spcBef>
              <a:spcAft>
                <a:spcPts val="600"/>
              </a:spcAft>
              <a:buNone/>
            </a:pPr>
            <a:endParaRPr lang="en-US" sz="2400" dirty="0"/>
          </a:p>
          <a:p>
            <a:pPr marL="0" indent="0">
              <a:spcBef>
                <a:spcPts val="0"/>
              </a:spcBef>
              <a:spcAft>
                <a:spcPts val="600"/>
              </a:spcAft>
              <a:buNone/>
            </a:pPr>
            <a:r>
              <a:rPr lang="en-US" sz="2400" dirty="0"/>
              <a:t>These relationships are essentially rearrangements of the definition of a conditional </a:t>
            </a:r>
            <a:r>
              <a:rPr lang="en-US" sz="2400" dirty="0" err="1"/>
              <a:t>pmf</a:t>
            </a:r>
            <a:r>
              <a:rPr lang="en-US" sz="2400" dirty="0"/>
              <a:t>.</a:t>
            </a:r>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b="0" i="0" u="none" strike="noStrike" baseline="0" dirty="0"/>
          </a:p>
        </p:txBody>
      </p:sp>
    </p:spTree>
    <p:extLst>
      <p:ext uri="{BB962C8B-B14F-4D97-AF65-F5344CB8AC3E}">
        <p14:creationId xmlns:p14="http://schemas.microsoft.com/office/powerpoint/2010/main" val="3213336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Relating marginal and conditional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r>
              <a:rPr lang="en-US" sz="2400" dirty="0"/>
              <a:t>Using these relationships (p. 101), we can obtain</a:t>
            </a:r>
          </a:p>
          <a:p>
            <a:pPr marL="0" indent="0">
              <a:spcBef>
                <a:spcPts val="0"/>
              </a:spcBef>
              <a:spcAft>
                <a:spcPts val="600"/>
              </a:spcAft>
              <a:buNone/>
            </a:pPr>
            <a:r>
              <a:rPr lang="en-US" sz="2400" dirty="0" err="1"/>
              <a:t>p</a:t>
            </a:r>
            <a:r>
              <a:rPr lang="en-US" sz="2400" baseline="-25000" dirty="0" err="1"/>
              <a:t>Y|X</a:t>
            </a:r>
            <a:r>
              <a:rPr lang="en-US" sz="2400" dirty="0"/>
              <a:t>(y | x)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 </a:t>
            </a:r>
            <a:r>
              <a:rPr lang="en-US" sz="2400" dirty="0" err="1"/>
              <a:t>p</a:t>
            </a:r>
            <a:r>
              <a:rPr lang="en-US" sz="2400" baseline="-25000" dirty="0" err="1"/>
              <a:t>X</a:t>
            </a:r>
            <a:r>
              <a:rPr lang="en-US" sz="2400" dirty="0"/>
              <a:t>( x ),</a:t>
            </a:r>
          </a:p>
          <a:p>
            <a:pPr marL="0" indent="0">
              <a:spcBef>
                <a:spcPts val="0"/>
              </a:spcBef>
              <a:spcAft>
                <a:spcPts val="600"/>
              </a:spcAft>
              <a:buNone/>
            </a:pPr>
            <a:endParaRPr lang="en-US" sz="2400" dirty="0"/>
          </a:p>
          <a:p>
            <a:pPr marL="0" indent="0">
              <a:spcBef>
                <a:spcPts val="0"/>
              </a:spcBef>
              <a:spcAft>
                <a:spcPts val="600"/>
              </a:spcAft>
              <a:buNone/>
            </a:pPr>
            <a:r>
              <a:rPr lang="en-US" sz="2400" dirty="0"/>
              <a:t>which can also be expressed as</a:t>
            </a:r>
          </a:p>
          <a:p>
            <a:pPr marL="0" indent="0">
              <a:spcBef>
                <a:spcPts val="0"/>
              </a:spcBef>
              <a:spcAft>
                <a:spcPts val="600"/>
              </a:spcAft>
              <a:buNone/>
            </a:pPr>
            <a:r>
              <a:rPr lang="en-US" sz="2400" dirty="0" err="1"/>
              <a:t>p</a:t>
            </a:r>
            <a:r>
              <a:rPr lang="en-US" sz="2400" baseline="-25000" dirty="0" err="1"/>
              <a:t>Y|X</a:t>
            </a:r>
            <a:r>
              <a:rPr lang="en-US" sz="2400" dirty="0"/>
              <a:t>(y | x)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a:t>
            </a:r>
          </a:p>
          <a:p>
            <a:pPr marL="0" indent="0">
              <a:spcBef>
                <a:spcPts val="0"/>
              </a:spcBef>
              <a:spcAft>
                <a:spcPts val="600"/>
              </a:spcAft>
              <a:buNone/>
            </a:pPr>
            <a:r>
              <a:rPr lang="en-US" sz="2400" dirty="0"/>
              <a:t>	       { </a:t>
            </a:r>
            <a:r>
              <a:rPr lang="en-US" sz="2400" dirty="0" err="1"/>
              <a:t>p</a:t>
            </a:r>
            <a:r>
              <a:rPr lang="en-US" sz="2400" baseline="-25000" dirty="0" err="1"/>
              <a:t>Y</a:t>
            </a:r>
            <a:r>
              <a:rPr lang="en-US" sz="2400" dirty="0"/>
              <a:t>( 0 ) </a:t>
            </a:r>
            <a:r>
              <a:rPr lang="en-US" sz="2400" dirty="0" err="1"/>
              <a:t>p</a:t>
            </a:r>
            <a:r>
              <a:rPr lang="en-US" sz="2400" baseline="-25000" dirty="0" err="1"/>
              <a:t>X|Y</a:t>
            </a:r>
            <a:r>
              <a:rPr lang="en-US" sz="2400" dirty="0"/>
              <a:t>( x | 0 ) + </a:t>
            </a:r>
            <a:r>
              <a:rPr lang="en-US" sz="2400" dirty="0" err="1"/>
              <a:t>p</a:t>
            </a:r>
            <a:r>
              <a:rPr lang="en-US" sz="2400" baseline="-25000" dirty="0" err="1"/>
              <a:t>Y</a:t>
            </a:r>
            <a:r>
              <a:rPr lang="en-US" sz="2400" dirty="0"/>
              <a:t>( 1 ) </a:t>
            </a:r>
            <a:r>
              <a:rPr lang="en-US" sz="2400" dirty="0" err="1"/>
              <a:t>p</a:t>
            </a:r>
            <a:r>
              <a:rPr lang="en-US" sz="2400" baseline="-25000" dirty="0" err="1"/>
              <a:t>X|Y</a:t>
            </a:r>
            <a:r>
              <a:rPr lang="en-US" sz="2400" dirty="0"/>
              <a:t>( x | 1 ) }.</a:t>
            </a:r>
          </a:p>
          <a:p>
            <a:pPr marL="0" indent="0">
              <a:spcBef>
                <a:spcPts val="0"/>
              </a:spcBef>
              <a:spcAft>
                <a:spcPts val="600"/>
              </a:spcAft>
              <a:buNone/>
            </a:pPr>
            <a:endParaRPr lang="en-US" sz="2400" dirty="0"/>
          </a:p>
          <a:p>
            <a:pPr marL="0" indent="0">
              <a:spcBef>
                <a:spcPts val="0"/>
              </a:spcBef>
              <a:spcAft>
                <a:spcPts val="600"/>
              </a:spcAft>
              <a:buNone/>
            </a:pPr>
            <a:r>
              <a:rPr lang="en-US" sz="2400" dirty="0"/>
              <a:t>This is called Bayes’ rule.</a:t>
            </a:r>
            <a:endParaRPr lang="en-US" sz="2400" b="0" i="0" u="none" strike="noStrike" baseline="0" dirty="0"/>
          </a:p>
        </p:txBody>
      </p:sp>
    </p:spTree>
    <p:extLst>
      <p:ext uri="{BB962C8B-B14F-4D97-AF65-F5344CB8AC3E}">
        <p14:creationId xmlns:p14="http://schemas.microsoft.com/office/powerpoint/2010/main" val="1344077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Relating marginal and conditional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r>
              <a:rPr lang="en-US" sz="2400" dirty="0"/>
              <a:t>Examination of Bayes’ rule (reprinted below) shows that, if we observe  X = x,  then the marginal probability of  Y = y  can be “updated” to the conditional probability of  Y = y  given  X = x.  </a:t>
            </a:r>
          </a:p>
          <a:p>
            <a:pPr marL="0" indent="0">
              <a:spcBef>
                <a:spcPts val="0"/>
              </a:spcBef>
              <a:spcAft>
                <a:spcPts val="600"/>
              </a:spcAft>
              <a:buNone/>
            </a:pPr>
            <a:endParaRPr lang="en-US" sz="2400" dirty="0"/>
          </a:p>
          <a:p>
            <a:pPr marL="0" indent="0">
              <a:spcBef>
                <a:spcPts val="0"/>
              </a:spcBef>
              <a:spcAft>
                <a:spcPts val="600"/>
              </a:spcAft>
              <a:buNone/>
            </a:pPr>
            <a:r>
              <a:rPr lang="en-US" sz="2400" dirty="0"/>
              <a:t>For this update, we need two more pieces of information, namely  </a:t>
            </a:r>
            <a:r>
              <a:rPr lang="en-US" sz="2400" dirty="0" err="1"/>
              <a:t>p</a:t>
            </a:r>
            <a:r>
              <a:rPr lang="en-US" sz="2400" baseline="-25000" dirty="0" err="1"/>
              <a:t>X|Y</a:t>
            </a:r>
            <a:r>
              <a:rPr lang="en-US" sz="2400" dirty="0"/>
              <a:t>( x | 0 )  and  </a:t>
            </a:r>
            <a:r>
              <a:rPr lang="en-US" sz="2400" dirty="0" err="1"/>
              <a:t>p</a:t>
            </a:r>
            <a:r>
              <a:rPr lang="en-US" sz="2400" baseline="-25000" dirty="0" err="1"/>
              <a:t>X|Y</a:t>
            </a:r>
            <a:r>
              <a:rPr lang="en-US" sz="2400" dirty="0"/>
              <a:t>( x | 1).</a:t>
            </a:r>
          </a:p>
          <a:p>
            <a:pPr marL="0" indent="0">
              <a:spcBef>
                <a:spcPts val="0"/>
              </a:spcBef>
              <a:spcAft>
                <a:spcPts val="600"/>
              </a:spcAft>
              <a:buNone/>
            </a:pPr>
            <a:endParaRPr lang="en-US" sz="2400" dirty="0"/>
          </a:p>
          <a:p>
            <a:pPr marL="0" indent="0">
              <a:spcBef>
                <a:spcPts val="0"/>
              </a:spcBef>
              <a:spcAft>
                <a:spcPts val="600"/>
              </a:spcAft>
              <a:buNone/>
            </a:pPr>
            <a:r>
              <a:rPr lang="en-US" sz="2400" dirty="0" err="1"/>
              <a:t>p</a:t>
            </a:r>
            <a:r>
              <a:rPr lang="en-US" sz="2400" baseline="-25000" dirty="0" err="1"/>
              <a:t>Y|X</a:t>
            </a:r>
            <a:r>
              <a:rPr lang="en-US" sz="2400" dirty="0"/>
              <a:t>(y | x)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a:t>
            </a:r>
          </a:p>
          <a:p>
            <a:pPr marL="0" indent="0">
              <a:spcBef>
                <a:spcPts val="0"/>
              </a:spcBef>
              <a:spcAft>
                <a:spcPts val="600"/>
              </a:spcAft>
              <a:buNone/>
            </a:pPr>
            <a:r>
              <a:rPr lang="en-US" sz="2400" dirty="0"/>
              <a:t>	       { </a:t>
            </a:r>
            <a:r>
              <a:rPr lang="en-US" sz="2400" dirty="0" err="1"/>
              <a:t>p</a:t>
            </a:r>
            <a:r>
              <a:rPr lang="en-US" sz="2400" baseline="-25000" dirty="0" err="1"/>
              <a:t>Y</a:t>
            </a:r>
            <a:r>
              <a:rPr lang="en-US" sz="2400" dirty="0"/>
              <a:t>( 0 ) </a:t>
            </a:r>
            <a:r>
              <a:rPr lang="en-US" sz="2400" dirty="0" err="1"/>
              <a:t>p</a:t>
            </a:r>
            <a:r>
              <a:rPr lang="en-US" sz="2400" baseline="-25000" dirty="0" err="1"/>
              <a:t>X|Y</a:t>
            </a:r>
            <a:r>
              <a:rPr lang="en-US" sz="2400" dirty="0"/>
              <a:t>( x | 0 ) + </a:t>
            </a:r>
            <a:r>
              <a:rPr lang="en-US" sz="2400" dirty="0" err="1"/>
              <a:t>p</a:t>
            </a:r>
            <a:r>
              <a:rPr lang="en-US" sz="2400" baseline="-25000" dirty="0" err="1"/>
              <a:t>Y</a:t>
            </a:r>
            <a:r>
              <a:rPr lang="en-US" sz="2400" dirty="0"/>
              <a:t>( 1 ) </a:t>
            </a:r>
            <a:r>
              <a:rPr lang="en-US" sz="2400" dirty="0" err="1"/>
              <a:t>p</a:t>
            </a:r>
            <a:r>
              <a:rPr lang="en-US" sz="2400" baseline="-25000" dirty="0" err="1"/>
              <a:t>X|Y</a:t>
            </a:r>
            <a:r>
              <a:rPr lang="en-US" sz="2400" dirty="0"/>
              <a:t>( x | 1 ) }.</a:t>
            </a:r>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p:txBody>
      </p:sp>
    </p:spTree>
    <p:extLst>
      <p:ext uri="{BB962C8B-B14F-4D97-AF65-F5344CB8AC3E}">
        <p14:creationId xmlns:p14="http://schemas.microsoft.com/office/powerpoint/2010/main" val="1758200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Relating marginal and conditional probabilities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endParaRPr lang="en-US" sz="2400" dirty="0"/>
          </a:p>
          <a:p>
            <a:pPr marL="0" indent="0">
              <a:spcBef>
                <a:spcPts val="0"/>
              </a:spcBef>
              <a:spcAft>
                <a:spcPts val="600"/>
              </a:spcAft>
              <a:buNone/>
            </a:pPr>
            <a:r>
              <a:rPr lang="en-US" sz="2400" dirty="0"/>
              <a:t>Another way of thinking about Bayes’ rule (again reprinted below) is that we can use it to “turn around” conditional probabilities.  </a:t>
            </a:r>
          </a:p>
          <a:p>
            <a:pPr marL="0" indent="0">
              <a:spcBef>
                <a:spcPts val="0"/>
              </a:spcBef>
              <a:spcAft>
                <a:spcPts val="600"/>
              </a:spcAft>
              <a:buNone/>
            </a:pPr>
            <a:endParaRPr lang="en-US" sz="2400" dirty="0"/>
          </a:p>
          <a:p>
            <a:pPr marL="0" indent="0">
              <a:spcBef>
                <a:spcPts val="0"/>
              </a:spcBef>
              <a:spcAft>
                <a:spcPts val="600"/>
              </a:spcAft>
              <a:buNone/>
            </a:pPr>
            <a:r>
              <a:rPr lang="en-US" sz="2400" dirty="0"/>
              <a:t>That is, if we know  </a:t>
            </a:r>
            <a:r>
              <a:rPr lang="en-US" sz="2400" dirty="0" err="1"/>
              <a:t>p</a:t>
            </a:r>
            <a:r>
              <a:rPr lang="en-US" sz="2400" baseline="-25000" dirty="0" err="1"/>
              <a:t>X|Y</a:t>
            </a:r>
            <a:r>
              <a:rPr lang="en-US" sz="2400" dirty="0"/>
              <a:t>(x | y),  then we can find  </a:t>
            </a:r>
            <a:r>
              <a:rPr lang="en-US" sz="2400" dirty="0" err="1"/>
              <a:t>p</a:t>
            </a:r>
            <a:r>
              <a:rPr lang="en-US" sz="2400" baseline="-25000" dirty="0" err="1"/>
              <a:t>Y|X</a:t>
            </a:r>
            <a:r>
              <a:rPr lang="en-US" sz="2400" dirty="0"/>
              <a:t>(y | x).  Of course, we also need  </a:t>
            </a:r>
            <a:r>
              <a:rPr lang="en-US" sz="2400" dirty="0" err="1"/>
              <a:t>p</a:t>
            </a:r>
            <a:r>
              <a:rPr lang="en-US" sz="2400" baseline="-25000" dirty="0" err="1"/>
              <a:t>Y</a:t>
            </a:r>
            <a:r>
              <a:rPr lang="en-US" sz="2400" dirty="0"/>
              <a:t>( y ).</a:t>
            </a:r>
          </a:p>
          <a:p>
            <a:pPr marL="0" indent="0">
              <a:spcBef>
                <a:spcPts val="0"/>
              </a:spcBef>
              <a:spcAft>
                <a:spcPts val="600"/>
              </a:spcAft>
              <a:buNone/>
            </a:pPr>
            <a:endParaRPr lang="en-US" sz="2400" dirty="0"/>
          </a:p>
          <a:p>
            <a:pPr marL="0" indent="0">
              <a:spcBef>
                <a:spcPts val="0"/>
              </a:spcBef>
              <a:spcAft>
                <a:spcPts val="600"/>
              </a:spcAft>
              <a:buNone/>
            </a:pPr>
            <a:r>
              <a:rPr lang="en-US" sz="2400" dirty="0" err="1"/>
              <a:t>p</a:t>
            </a:r>
            <a:r>
              <a:rPr lang="en-US" sz="2400" baseline="-25000" dirty="0" err="1"/>
              <a:t>Y|X</a:t>
            </a:r>
            <a:r>
              <a:rPr lang="en-US" sz="2400" dirty="0"/>
              <a:t>(y | x) = </a:t>
            </a:r>
            <a:r>
              <a:rPr lang="en-US" sz="2400" dirty="0" err="1"/>
              <a:t>p</a:t>
            </a:r>
            <a:r>
              <a:rPr lang="en-US" sz="2400" baseline="-25000" dirty="0" err="1"/>
              <a:t>Y</a:t>
            </a:r>
            <a:r>
              <a:rPr lang="en-US" sz="2400" dirty="0"/>
              <a:t>( y ) </a:t>
            </a:r>
            <a:r>
              <a:rPr lang="en-US" sz="2400" dirty="0" err="1"/>
              <a:t>p</a:t>
            </a:r>
            <a:r>
              <a:rPr lang="en-US" sz="2400" baseline="-25000" dirty="0" err="1"/>
              <a:t>X|Y</a:t>
            </a:r>
            <a:r>
              <a:rPr lang="en-US" sz="2400" dirty="0"/>
              <a:t>( x | y ) /</a:t>
            </a:r>
          </a:p>
          <a:p>
            <a:pPr marL="0" indent="0">
              <a:spcBef>
                <a:spcPts val="0"/>
              </a:spcBef>
              <a:spcAft>
                <a:spcPts val="600"/>
              </a:spcAft>
              <a:buNone/>
            </a:pPr>
            <a:r>
              <a:rPr lang="en-US" sz="2400" dirty="0"/>
              <a:t>	       { </a:t>
            </a:r>
            <a:r>
              <a:rPr lang="en-US" sz="2400" dirty="0" err="1"/>
              <a:t>p</a:t>
            </a:r>
            <a:r>
              <a:rPr lang="en-US" sz="2400" baseline="-25000" dirty="0" err="1"/>
              <a:t>Y</a:t>
            </a:r>
            <a:r>
              <a:rPr lang="en-US" sz="2400" dirty="0"/>
              <a:t>( 0 ) </a:t>
            </a:r>
            <a:r>
              <a:rPr lang="en-US" sz="2400" dirty="0" err="1"/>
              <a:t>p</a:t>
            </a:r>
            <a:r>
              <a:rPr lang="en-US" sz="2400" baseline="-25000" dirty="0" err="1"/>
              <a:t>X|Y</a:t>
            </a:r>
            <a:r>
              <a:rPr lang="en-US" sz="2400" dirty="0"/>
              <a:t>( x | 0 ) + </a:t>
            </a:r>
            <a:r>
              <a:rPr lang="en-US" sz="2400" dirty="0" err="1"/>
              <a:t>p</a:t>
            </a:r>
            <a:r>
              <a:rPr lang="en-US" sz="2400" baseline="-25000" dirty="0" err="1"/>
              <a:t>Y</a:t>
            </a:r>
            <a:r>
              <a:rPr lang="en-US" sz="2400" dirty="0"/>
              <a:t>( 1 ) </a:t>
            </a:r>
            <a:r>
              <a:rPr lang="en-US" sz="2400" dirty="0" err="1"/>
              <a:t>p</a:t>
            </a:r>
            <a:r>
              <a:rPr lang="en-US" sz="2400" baseline="-25000" dirty="0" err="1"/>
              <a:t>X|Y</a:t>
            </a:r>
            <a:r>
              <a:rPr lang="en-US" sz="2400" dirty="0"/>
              <a:t>( x | 1 ) }.</a:t>
            </a:r>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p:txBody>
      </p:sp>
    </p:spTree>
    <p:extLst>
      <p:ext uri="{BB962C8B-B14F-4D97-AF65-F5344CB8AC3E}">
        <p14:creationId xmlns:p14="http://schemas.microsoft.com/office/powerpoint/2010/main" val="157934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The example of diagnostic testing</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Recalling our expanded  2 x 2  table (reprinted below), we can use Bayes’ Rule to find the probability that the disease is present given a positive test.</a:t>
            </a:r>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dirty="0"/>
          </a:p>
          <a:p>
            <a:pPr marL="0" indent="0">
              <a:spcBef>
                <a:spcPts val="0"/>
              </a:spcBef>
              <a:spcAft>
                <a:spcPts val="600"/>
              </a:spcAft>
              <a:buNone/>
            </a:pPr>
            <a:endParaRPr lang="en-US" sz="2400" b="0" i="0" u="none" strike="noStrike" baseline="0" dirty="0"/>
          </a:p>
          <a:p>
            <a:pPr marL="0" indent="0">
              <a:spcBef>
                <a:spcPts val="0"/>
              </a:spcBef>
              <a:spcAft>
                <a:spcPts val="600"/>
              </a:spcAft>
              <a:buNone/>
            </a:pPr>
            <a:endParaRPr lang="en-US" sz="2400" b="0" i="0" u="none" strike="noStrike" baseline="0" dirty="0"/>
          </a:p>
        </p:txBody>
      </p:sp>
      <p:graphicFrame>
        <p:nvGraphicFramePr>
          <p:cNvPr id="4" name="Table 4">
            <a:extLst>
              <a:ext uri="{FF2B5EF4-FFF2-40B4-BE49-F238E27FC236}">
                <a16:creationId xmlns:a16="http://schemas.microsoft.com/office/drawing/2014/main" id="{DAD8872C-BD33-47D3-B33E-F38F2B9B82B8}"/>
              </a:ext>
            </a:extLst>
          </p:cNvPr>
          <p:cNvGraphicFramePr>
            <a:graphicFrameLocks noGrp="1"/>
          </p:cNvGraphicFramePr>
          <p:nvPr>
            <p:extLst>
              <p:ext uri="{D42A27DB-BD31-4B8C-83A1-F6EECF244321}">
                <p14:modId xmlns:p14="http://schemas.microsoft.com/office/powerpoint/2010/main" val="228700808"/>
              </p:ext>
            </p:extLst>
          </p:nvPr>
        </p:nvGraphicFramePr>
        <p:xfrm>
          <a:off x="4614402" y="3234924"/>
          <a:ext cx="7110876" cy="3291840"/>
        </p:xfrm>
        <a:graphic>
          <a:graphicData uri="http://schemas.openxmlformats.org/drawingml/2006/table">
            <a:tbl>
              <a:tblPr firstRow="1" bandRow="1">
                <a:tableStyleId>{5C22544A-7EE6-4342-B048-85BDC9FD1C3A}</a:tableStyleId>
              </a:tblPr>
              <a:tblGrid>
                <a:gridCol w="1777719">
                  <a:extLst>
                    <a:ext uri="{9D8B030D-6E8A-4147-A177-3AD203B41FA5}">
                      <a16:colId xmlns:a16="http://schemas.microsoft.com/office/drawing/2014/main" val="60735546"/>
                    </a:ext>
                  </a:extLst>
                </a:gridCol>
                <a:gridCol w="1777719">
                  <a:extLst>
                    <a:ext uri="{9D8B030D-6E8A-4147-A177-3AD203B41FA5}">
                      <a16:colId xmlns:a16="http://schemas.microsoft.com/office/drawing/2014/main" val="1795903627"/>
                    </a:ext>
                  </a:extLst>
                </a:gridCol>
                <a:gridCol w="1777719">
                  <a:extLst>
                    <a:ext uri="{9D8B030D-6E8A-4147-A177-3AD203B41FA5}">
                      <a16:colId xmlns:a16="http://schemas.microsoft.com/office/drawing/2014/main" val="151029001"/>
                    </a:ext>
                  </a:extLst>
                </a:gridCol>
                <a:gridCol w="1777719">
                  <a:extLst>
                    <a:ext uri="{9D8B030D-6E8A-4147-A177-3AD203B41FA5}">
                      <a16:colId xmlns:a16="http://schemas.microsoft.com/office/drawing/2014/main" val="2104710216"/>
                    </a:ext>
                  </a:extLst>
                </a:gridCol>
              </a:tblGrid>
              <a:tr h="712699">
                <a:tc>
                  <a:txBody>
                    <a:bodyPr/>
                    <a:lstStyle/>
                    <a:p>
                      <a:endParaRPr lang="en-US" sz="2400" dirty="0"/>
                    </a:p>
                  </a:txBody>
                  <a:tcPr/>
                </a:tc>
                <a:tc>
                  <a:txBody>
                    <a:bodyPr/>
                    <a:lstStyle/>
                    <a:p>
                      <a:r>
                        <a:rPr lang="en-US" sz="2400" dirty="0"/>
                        <a:t>Disease absent</a:t>
                      </a:r>
                    </a:p>
                  </a:txBody>
                  <a:tcPr/>
                </a:tc>
                <a:tc>
                  <a:txBody>
                    <a:bodyPr/>
                    <a:lstStyle/>
                    <a:p>
                      <a:r>
                        <a:rPr lang="en-US" sz="2400" dirty="0"/>
                        <a:t>Disease present</a:t>
                      </a:r>
                    </a:p>
                  </a:txBody>
                  <a:tcPr/>
                </a:tc>
                <a:tc>
                  <a:txBody>
                    <a:bodyPr/>
                    <a:lstStyle/>
                    <a:p>
                      <a:r>
                        <a:rPr lang="en-US" sz="2400" dirty="0"/>
                        <a:t>Marginal </a:t>
                      </a:r>
                      <a:r>
                        <a:rPr lang="en-US" sz="2400" dirty="0" err="1"/>
                        <a:t>pmf</a:t>
                      </a:r>
                      <a:r>
                        <a:rPr lang="en-US" sz="2400" dirty="0"/>
                        <a:t> of  X</a:t>
                      </a:r>
                    </a:p>
                  </a:txBody>
                  <a:tcPr/>
                </a:tc>
                <a:extLst>
                  <a:ext uri="{0D108BD9-81ED-4DB2-BD59-A6C34878D82A}">
                    <a16:rowId xmlns:a16="http://schemas.microsoft.com/office/drawing/2014/main" val="3873078911"/>
                  </a:ext>
                </a:extLst>
              </a:tr>
              <a:tr h="712699">
                <a:tc>
                  <a:txBody>
                    <a:bodyPr/>
                    <a:lstStyle/>
                    <a:p>
                      <a:r>
                        <a:rPr lang="en-US" sz="2400" b="1" dirty="0">
                          <a:solidFill>
                            <a:schemeClr val="bg1"/>
                          </a:solidFill>
                        </a:rPr>
                        <a:t>Negative 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(0, 0)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(0, 1)</a:t>
                      </a:r>
                      <a:endParaRPr lang="en-US" sz="2400" dirty="0"/>
                    </a:p>
                  </a:txBody>
                  <a:tcPr/>
                </a:tc>
                <a:tc>
                  <a:txBody>
                    <a:bodyPr/>
                    <a:lstStyle/>
                    <a:p>
                      <a:r>
                        <a:rPr lang="en-US" sz="2400" dirty="0" err="1"/>
                        <a:t>p</a:t>
                      </a:r>
                      <a:r>
                        <a:rPr lang="en-US" sz="2400" baseline="-25000" dirty="0" err="1"/>
                        <a:t>X</a:t>
                      </a:r>
                      <a:r>
                        <a:rPr lang="en-US" sz="2400" baseline="0" dirty="0"/>
                        <a:t>( 0 )</a:t>
                      </a:r>
                      <a:endParaRPr lang="en-US" sz="2400" dirty="0"/>
                    </a:p>
                  </a:txBody>
                  <a:tcPr/>
                </a:tc>
                <a:extLst>
                  <a:ext uri="{0D108BD9-81ED-4DB2-BD59-A6C34878D82A}">
                    <a16:rowId xmlns:a16="http://schemas.microsoft.com/office/drawing/2014/main" val="17694239"/>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Positive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test</a:t>
                      </a:r>
                    </a:p>
                  </a:txBody>
                  <a:tcPr>
                    <a:solidFill>
                      <a:schemeClr val="accent1"/>
                    </a:solidFill>
                  </a:tcPr>
                </a:tc>
                <a:tc>
                  <a:txBody>
                    <a:bodyPr/>
                    <a:lstStyle/>
                    <a:p>
                      <a:r>
                        <a:rPr lang="en-US" sz="2400" dirty="0" err="1"/>
                        <a:t>p</a:t>
                      </a:r>
                      <a:r>
                        <a:rPr lang="en-US" sz="2400" baseline="-25000" dirty="0" err="1"/>
                        <a:t>X</a:t>
                      </a:r>
                      <a:r>
                        <a:rPr lang="en-US" sz="2400" baseline="-25000" dirty="0"/>
                        <a:t>, Y</a:t>
                      </a:r>
                      <a:r>
                        <a:rPr lang="en-US" sz="2400" baseline="0" dirty="0"/>
                        <a:t> (1, 0)</a:t>
                      </a:r>
                      <a:endParaRPr lang="en-US" sz="2400" dirty="0"/>
                    </a:p>
                  </a:txBody>
                  <a:tcPr/>
                </a:tc>
                <a:tc>
                  <a:txBody>
                    <a:bodyPr/>
                    <a:lstStyle/>
                    <a:p>
                      <a:r>
                        <a:rPr lang="en-US" sz="2400" dirty="0" err="1"/>
                        <a:t>p</a:t>
                      </a:r>
                      <a:r>
                        <a:rPr lang="en-US" sz="2400" baseline="-25000" dirty="0" err="1"/>
                        <a:t>X</a:t>
                      </a:r>
                      <a:r>
                        <a:rPr lang="en-US" sz="2400" baseline="-25000" dirty="0"/>
                        <a:t>, Y</a:t>
                      </a:r>
                      <a:r>
                        <a:rPr lang="en-US" sz="2400" baseline="0" dirty="0"/>
                        <a:t> (1, 1)</a:t>
                      </a:r>
                      <a:endParaRPr lang="en-US" sz="2400" dirty="0"/>
                    </a:p>
                  </a:txBody>
                  <a:tcPr/>
                </a:tc>
                <a:tc>
                  <a:txBody>
                    <a:bodyPr/>
                    <a:lstStyle/>
                    <a:p>
                      <a:r>
                        <a:rPr lang="en-US" sz="2400" dirty="0" err="1"/>
                        <a:t>p</a:t>
                      </a:r>
                      <a:r>
                        <a:rPr lang="en-US" sz="2400" baseline="-25000" dirty="0" err="1"/>
                        <a:t>X</a:t>
                      </a:r>
                      <a:r>
                        <a:rPr lang="en-US" sz="2400" baseline="0" dirty="0"/>
                        <a:t>( 1 )</a:t>
                      </a:r>
                      <a:endParaRPr lang="en-US" sz="2400" dirty="0"/>
                    </a:p>
                  </a:txBody>
                  <a:tcPr/>
                </a:tc>
                <a:extLst>
                  <a:ext uri="{0D108BD9-81ED-4DB2-BD59-A6C34878D82A}">
                    <a16:rowId xmlns:a16="http://schemas.microsoft.com/office/drawing/2014/main" val="3591319423"/>
                  </a:ext>
                </a:extLst>
              </a:tr>
              <a:tr h="712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rPr>
                        <a:t>Marginal </a:t>
                      </a:r>
                      <a:r>
                        <a:rPr lang="en-US" sz="2400" b="1" dirty="0" err="1">
                          <a:solidFill>
                            <a:schemeClr val="bg1"/>
                          </a:solidFill>
                        </a:rPr>
                        <a:t>pmf</a:t>
                      </a:r>
                      <a:r>
                        <a:rPr lang="en-US" sz="2400" b="1" dirty="0">
                          <a:solidFill>
                            <a:schemeClr val="bg1"/>
                          </a:solidFill>
                        </a:rPr>
                        <a:t> of  Y</a:t>
                      </a:r>
                    </a:p>
                  </a:txBody>
                  <a:tcPr>
                    <a:solidFill>
                      <a:schemeClr val="accent1"/>
                    </a:solidFill>
                  </a:tcPr>
                </a:tc>
                <a:tc>
                  <a:txBody>
                    <a:bodyPr/>
                    <a:lstStyle/>
                    <a:p>
                      <a:r>
                        <a:rPr lang="en-US" sz="2400" dirty="0" err="1"/>
                        <a:t>p</a:t>
                      </a:r>
                      <a:r>
                        <a:rPr lang="en-US" sz="2400" baseline="-25000" dirty="0" err="1"/>
                        <a:t>Y</a:t>
                      </a:r>
                      <a:r>
                        <a:rPr lang="en-US" sz="2400" baseline="0" dirty="0"/>
                        <a:t>( 0  )</a:t>
                      </a:r>
                      <a:endParaRPr lang="en-US" sz="2400" dirty="0"/>
                    </a:p>
                  </a:txBody>
                  <a:tcPr/>
                </a:tc>
                <a:tc>
                  <a:txBody>
                    <a:bodyPr/>
                    <a:lstStyle/>
                    <a:p>
                      <a:r>
                        <a:rPr lang="en-US" sz="2400" dirty="0" err="1"/>
                        <a:t>p</a:t>
                      </a:r>
                      <a:r>
                        <a:rPr lang="en-US" sz="2400" baseline="-25000" dirty="0" err="1"/>
                        <a:t>Y</a:t>
                      </a:r>
                      <a:r>
                        <a:rPr lang="en-US" sz="2400" baseline="0" dirty="0"/>
                        <a:t>( 1 )</a:t>
                      </a:r>
                      <a:endParaRPr lang="en-US" sz="2400" dirty="0"/>
                    </a:p>
                  </a:txBody>
                  <a:tcPr/>
                </a:tc>
                <a:tc>
                  <a:txBody>
                    <a:bodyPr/>
                    <a:lstStyle/>
                    <a:p>
                      <a:endParaRPr lang="en-US" sz="2400" dirty="0"/>
                    </a:p>
                  </a:txBody>
                  <a:tcPr/>
                </a:tc>
                <a:extLst>
                  <a:ext uri="{0D108BD9-81ED-4DB2-BD59-A6C34878D82A}">
                    <a16:rowId xmlns:a16="http://schemas.microsoft.com/office/drawing/2014/main" val="2323435318"/>
                  </a:ext>
                </a:extLst>
              </a:tr>
            </a:tbl>
          </a:graphicData>
        </a:graphic>
      </p:graphicFrame>
    </p:spTree>
    <p:extLst>
      <p:ext uri="{BB962C8B-B14F-4D97-AF65-F5344CB8AC3E}">
        <p14:creationId xmlns:p14="http://schemas.microsoft.com/office/powerpoint/2010/main" val="1960877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3.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2045</TotalTime>
  <Words>1795</Words>
  <Application>Microsoft Office PowerPoint</Application>
  <PresentationFormat>Widescreen</PresentationFormat>
  <Paragraphs>166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Bayes’ Rule</vt:lpstr>
      <vt:lpstr>The 2 x 2 case</vt:lpstr>
      <vt:lpstr>The 2 x 2 case (continued)</vt:lpstr>
      <vt:lpstr>The 2 x 2 case (continued)</vt:lpstr>
      <vt:lpstr>Relating marginal and conditional probabilities</vt:lpstr>
      <vt:lpstr>Relating marginal and conditional probabilities (continued)</vt:lpstr>
      <vt:lpstr>Relating marginal and conditional probabilities (continued)</vt:lpstr>
      <vt:lpstr>Relating marginal and conditional probabilities (continued)</vt:lpstr>
      <vt:lpstr>The example of diagnostic testing</vt:lpstr>
      <vt:lpstr>The example of diagnostic testing (continued)</vt:lpstr>
      <vt:lpstr>The example of diagnostic testing (continued)</vt:lpstr>
      <vt:lpstr>The example of diagnostic testing (continued)</vt:lpstr>
      <vt:lpstr>The example of diagnostic testing (continued)</vt:lpstr>
      <vt:lpstr>The example of diagnostic testing (continued)</vt:lpstr>
      <vt:lpstr>The example of diagnostic testing (continued)</vt:lpstr>
      <vt:lpstr>Numerical illustration of Bayes’ Rule</vt:lpstr>
      <vt:lpstr>Numerical illustration of Bayes’ Rule (continued)</vt:lpstr>
      <vt:lpstr>Generalizations</vt:lpstr>
      <vt:lpstr>Generalizations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5</cp:revision>
  <dcterms:created xsi:type="dcterms:W3CDTF">2023-02-27T22:39:30Z</dcterms:created>
  <dcterms:modified xsi:type="dcterms:W3CDTF">2025-02-21T21:48:29Z</dcterms:modified>
</cp:coreProperties>
</file>