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97" r:id="rId6"/>
    <p:sldId id="440" r:id="rId7"/>
    <p:sldId id="442" r:id="rId8"/>
    <p:sldId id="441" r:id="rId9"/>
    <p:sldId id="443" r:id="rId10"/>
    <p:sldId id="444" r:id="rId11"/>
    <p:sldId id="429" r:id="rId12"/>
    <p:sldId id="430" r:id="rId13"/>
    <p:sldId id="446" r:id="rId14"/>
    <p:sldId id="447" r:id="rId15"/>
    <p:sldId id="450" r:id="rId16"/>
    <p:sldId id="451" r:id="rId17"/>
    <p:sldId id="448" r:id="rId18"/>
    <p:sldId id="452" r:id="rId19"/>
    <p:sldId id="394" r:id="rId20"/>
    <p:sldId id="44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E39DD2B-BBAD-4C31-B1FA-B82E7850B9A3}">
          <p14:sldIdLst>
            <p14:sldId id="256"/>
            <p14:sldId id="397"/>
            <p14:sldId id="440"/>
            <p14:sldId id="442"/>
            <p14:sldId id="441"/>
            <p14:sldId id="443"/>
            <p14:sldId id="444"/>
            <p14:sldId id="429"/>
            <p14:sldId id="430"/>
            <p14:sldId id="446"/>
            <p14:sldId id="447"/>
            <p14:sldId id="450"/>
            <p14:sldId id="451"/>
            <p14:sldId id="448"/>
            <p14:sldId id="452"/>
            <p14:sldId id="394"/>
            <p14:sldId id="44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F054C8-A872-4DC4-A8C0-662E9E8C20EA}" v="71" dt="2025-03-17T02:55:03.2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5FF054C8-A872-4DC4-A8C0-662E9E8C20EA}"/>
    <pc:docChg chg="undo custSel addSld delSld modSld sldOrd modSection">
      <pc:chgData name="Charnigo, Richard J." userId="84bdb4cc-0536-40f9-8f82-a5cf0553bba1" providerId="ADAL" clId="{5FF054C8-A872-4DC4-A8C0-662E9E8C20EA}" dt="2025-03-18T21:07:23.477" v="12542" actId="20577"/>
      <pc:docMkLst>
        <pc:docMk/>
      </pc:docMkLst>
      <pc:sldChg chg="modSp mod">
        <pc:chgData name="Charnigo, Richard J." userId="84bdb4cc-0536-40f9-8f82-a5cf0553bba1" providerId="ADAL" clId="{5FF054C8-A872-4DC4-A8C0-662E9E8C20EA}" dt="2025-03-17T01:39:00.601" v="148" actId="20577"/>
        <pc:sldMkLst>
          <pc:docMk/>
          <pc:sldMk cId="1207993657" sldId="256"/>
        </pc:sldMkLst>
        <pc:spChg chg="mod">
          <ac:chgData name="Charnigo, Richard J." userId="84bdb4cc-0536-40f9-8f82-a5cf0553bba1" providerId="ADAL" clId="{5FF054C8-A872-4DC4-A8C0-662E9E8C20EA}" dt="2025-03-17T01:39:00.601" v="148" actId="20577"/>
          <ac:spMkLst>
            <pc:docMk/>
            <pc:sldMk cId="1207993657" sldId="256"/>
            <ac:spMk id="2" creationId="{8B22E45F-A1B0-4239-986B-48B68A04A762}"/>
          </ac:spMkLst>
        </pc:spChg>
      </pc:sldChg>
      <pc:sldChg chg="modSp mod">
        <pc:chgData name="Charnigo, Richard J." userId="84bdb4cc-0536-40f9-8f82-a5cf0553bba1" providerId="ADAL" clId="{5FF054C8-A872-4DC4-A8C0-662E9E8C20EA}" dt="2025-03-17T04:15:53.766" v="7152" actId="20577"/>
        <pc:sldMkLst>
          <pc:docMk/>
          <pc:sldMk cId="3796810032" sldId="394"/>
        </pc:sldMkLst>
        <pc:spChg chg="mod">
          <ac:chgData name="Charnigo, Richard J." userId="84bdb4cc-0536-40f9-8f82-a5cf0553bba1" providerId="ADAL" clId="{5FF054C8-A872-4DC4-A8C0-662E9E8C20EA}" dt="2025-03-17T04:15:53.766" v="7152" actId="20577"/>
          <ac:spMkLst>
            <pc:docMk/>
            <pc:sldMk cId="3796810032" sldId="394"/>
            <ac:spMk id="4" creationId="{BB933A6A-6809-4A67-B43D-CB085A1FC730}"/>
          </ac:spMkLst>
        </pc:spChg>
      </pc:sldChg>
      <pc:sldChg chg="modSp mod">
        <pc:chgData name="Charnigo, Richard J." userId="84bdb4cc-0536-40f9-8f82-a5cf0553bba1" providerId="ADAL" clId="{5FF054C8-A872-4DC4-A8C0-662E9E8C20EA}" dt="2025-03-17T01:55:03.900" v="1898" actId="20577"/>
        <pc:sldMkLst>
          <pc:docMk/>
          <pc:sldMk cId="1689188086" sldId="397"/>
        </pc:sldMkLst>
        <pc:spChg chg="mod">
          <ac:chgData name="Charnigo, Richard J." userId="84bdb4cc-0536-40f9-8f82-a5cf0553bba1" providerId="ADAL" clId="{5FF054C8-A872-4DC4-A8C0-662E9E8C20EA}" dt="2025-03-17T01:41:55.535" v="465" actId="20577"/>
          <ac:spMkLst>
            <pc:docMk/>
            <pc:sldMk cId="1689188086" sldId="397"/>
            <ac:spMk id="2" creationId="{082B557F-F220-44AD-A777-F616FC57544D}"/>
          </ac:spMkLst>
        </pc:spChg>
        <pc:spChg chg="mod">
          <ac:chgData name="Charnigo, Richard J." userId="84bdb4cc-0536-40f9-8f82-a5cf0553bba1" providerId="ADAL" clId="{5FF054C8-A872-4DC4-A8C0-662E9E8C20EA}" dt="2025-03-17T01:55:03.900" v="1898" actId="20577"/>
          <ac:spMkLst>
            <pc:docMk/>
            <pc:sldMk cId="1689188086" sldId="397"/>
            <ac:spMk id="3" creationId="{62C8AD70-1FAA-41AB-BD78-D73A700DCAB2}"/>
          </ac:spMkLst>
        </pc:spChg>
      </pc:sldChg>
      <pc:sldChg chg="del">
        <pc:chgData name="Charnigo, Richard J." userId="84bdb4cc-0536-40f9-8f82-a5cf0553bba1" providerId="ADAL" clId="{5FF054C8-A872-4DC4-A8C0-662E9E8C20EA}" dt="2025-03-17T03:01:46.611" v="6072" actId="2696"/>
        <pc:sldMkLst>
          <pc:docMk/>
          <pc:sldMk cId="953015234" sldId="416"/>
        </pc:sldMkLst>
      </pc:sldChg>
      <pc:sldChg chg="del">
        <pc:chgData name="Charnigo, Richard J." userId="84bdb4cc-0536-40f9-8f82-a5cf0553bba1" providerId="ADAL" clId="{5FF054C8-A872-4DC4-A8C0-662E9E8C20EA}" dt="2025-03-17T03:01:47.762" v="6074" actId="2696"/>
        <pc:sldMkLst>
          <pc:docMk/>
          <pc:sldMk cId="3186450202" sldId="417"/>
        </pc:sldMkLst>
      </pc:sldChg>
      <pc:sldChg chg="del">
        <pc:chgData name="Charnigo, Richard J." userId="84bdb4cc-0536-40f9-8f82-a5cf0553bba1" providerId="ADAL" clId="{5FF054C8-A872-4DC4-A8C0-662E9E8C20EA}" dt="2025-03-17T03:01:42.901" v="6066" actId="2696"/>
        <pc:sldMkLst>
          <pc:docMk/>
          <pc:sldMk cId="1824093663" sldId="418"/>
        </pc:sldMkLst>
      </pc:sldChg>
      <pc:sldChg chg="modSp mod">
        <pc:chgData name="Charnigo, Richard J." userId="84bdb4cc-0536-40f9-8f82-a5cf0553bba1" providerId="ADAL" clId="{5FF054C8-A872-4DC4-A8C0-662E9E8C20EA}" dt="2025-03-17T03:05:06.463" v="6089" actId="20577"/>
        <pc:sldMkLst>
          <pc:docMk/>
          <pc:sldMk cId="2037477995" sldId="429"/>
        </pc:sldMkLst>
        <pc:spChg chg="mod">
          <ac:chgData name="Charnigo, Richard J." userId="84bdb4cc-0536-40f9-8f82-a5cf0553bba1" providerId="ADAL" clId="{5FF054C8-A872-4DC4-A8C0-662E9E8C20EA}" dt="2025-03-17T02:43:32.726" v="4129" actId="20577"/>
          <ac:spMkLst>
            <pc:docMk/>
            <pc:sldMk cId="2037477995" sldId="429"/>
            <ac:spMk id="2" creationId="{082B557F-F220-44AD-A777-F616FC57544D}"/>
          </ac:spMkLst>
        </pc:spChg>
        <pc:spChg chg="mod">
          <ac:chgData name="Charnigo, Richard J." userId="84bdb4cc-0536-40f9-8f82-a5cf0553bba1" providerId="ADAL" clId="{5FF054C8-A872-4DC4-A8C0-662E9E8C20EA}" dt="2025-03-17T03:05:06.463" v="6089" actId="20577"/>
          <ac:spMkLst>
            <pc:docMk/>
            <pc:sldMk cId="2037477995" sldId="429"/>
            <ac:spMk id="3" creationId="{62C8AD70-1FAA-41AB-BD78-D73A700DCAB2}"/>
          </ac:spMkLst>
        </pc:spChg>
      </pc:sldChg>
      <pc:sldChg chg="modSp mod">
        <pc:chgData name="Charnigo, Richard J." userId="84bdb4cc-0536-40f9-8f82-a5cf0553bba1" providerId="ADAL" clId="{5FF054C8-A872-4DC4-A8C0-662E9E8C20EA}" dt="2025-03-17T03:06:14.254" v="6093" actId="20577"/>
        <pc:sldMkLst>
          <pc:docMk/>
          <pc:sldMk cId="1600532174" sldId="430"/>
        </pc:sldMkLst>
        <pc:spChg chg="mod">
          <ac:chgData name="Charnigo, Richard J." userId="84bdb4cc-0536-40f9-8f82-a5cf0553bba1" providerId="ADAL" clId="{5FF054C8-A872-4DC4-A8C0-662E9E8C20EA}" dt="2025-03-17T02:54:58.882" v="5340" actId="20577"/>
          <ac:spMkLst>
            <pc:docMk/>
            <pc:sldMk cId="1600532174" sldId="430"/>
            <ac:spMk id="2" creationId="{082B557F-F220-44AD-A777-F616FC57544D}"/>
          </ac:spMkLst>
        </pc:spChg>
        <pc:spChg chg="mod">
          <ac:chgData name="Charnigo, Richard J." userId="84bdb4cc-0536-40f9-8f82-a5cf0553bba1" providerId="ADAL" clId="{5FF054C8-A872-4DC4-A8C0-662E9E8C20EA}" dt="2025-03-17T03:06:14.254" v="6093" actId="20577"/>
          <ac:spMkLst>
            <pc:docMk/>
            <pc:sldMk cId="1600532174" sldId="430"/>
            <ac:spMk id="3" creationId="{62C8AD70-1FAA-41AB-BD78-D73A700DCAB2}"/>
          </ac:spMkLst>
        </pc:spChg>
      </pc:sldChg>
      <pc:sldChg chg="del">
        <pc:chgData name="Charnigo, Richard J." userId="84bdb4cc-0536-40f9-8f82-a5cf0553bba1" providerId="ADAL" clId="{5FF054C8-A872-4DC4-A8C0-662E9E8C20EA}" dt="2025-03-17T03:01:42.125" v="6065" actId="2696"/>
        <pc:sldMkLst>
          <pc:docMk/>
          <pc:sldMk cId="3544714965" sldId="431"/>
        </pc:sldMkLst>
      </pc:sldChg>
      <pc:sldChg chg="del">
        <pc:chgData name="Charnigo, Richard J." userId="84bdb4cc-0536-40f9-8f82-a5cf0553bba1" providerId="ADAL" clId="{5FF054C8-A872-4DC4-A8C0-662E9E8C20EA}" dt="2025-03-17T03:01:43.338" v="6067" actId="2696"/>
        <pc:sldMkLst>
          <pc:docMk/>
          <pc:sldMk cId="3196803275" sldId="432"/>
        </pc:sldMkLst>
      </pc:sldChg>
      <pc:sldChg chg="del">
        <pc:chgData name="Charnigo, Richard J." userId="84bdb4cc-0536-40f9-8f82-a5cf0553bba1" providerId="ADAL" clId="{5FF054C8-A872-4DC4-A8C0-662E9E8C20EA}" dt="2025-03-17T03:01:43.632" v="6068" actId="2696"/>
        <pc:sldMkLst>
          <pc:docMk/>
          <pc:sldMk cId="1337835754" sldId="433"/>
        </pc:sldMkLst>
      </pc:sldChg>
      <pc:sldChg chg="del">
        <pc:chgData name="Charnigo, Richard J." userId="84bdb4cc-0536-40f9-8f82-a5cf0553bba1" providerId="ADAL" clId="{5FF054C8-A872-4DC4-A8C0-662E9E8C20EA}" dt="2025-03-17T03:01:44.116" v="6069" actId="2696"/>
        <pc:sldMkLst>
          <pc:docMk/>
          <pc:sldMk cId="2289107233" sldId="434"/>
        </pc:sldMkLst>
      </pc:sldChg>
      <pc:sldChg chg="del">
        <pc:chgData name="Charnigo, Richard J." userId="84bdb4cc-0536-40f9-8f82-a5cf0553bba1" providerId="ADAL" clId="{5FF054C8-A872-4DC4-A8C0-662E9E8C20EA}" dt="2025-03-17T03:01:44.482" v="6070" actId="2696"/>
        <pc:sldMkLst>
          <pc:docMk/>
          <pc:sldMk cId="1516891936" sldId="435"/>
        </pc:sldMkLst>
      </pc:sldChg>
      <pc:sldChg chg="del">
        <pc:chgData name="Charnigo, Richard J." userId="84bdb4cc-0536-40f9-8f82-a5cf0553bba1" providerId="ADAL" clId="{5FF054C8-A872-4DC4-A8C0-662E9E8C20EA}" dt="2025-03-17T03:01:44.895" v="6071" actId="2696"/>
        <pc:sldMkLst>
          <pc:docMk/>
          <pc:sldMk cId="2661793006" sldId="436"/>
        </pc:sldMkLst>
      </pc:sldChg>
      <pc:sldChg chg="del">
        <pc:chgData name="Charnigo, Richard J." userId="84bdb4cc-0536-40f9-8f82-a5cf0553bba1" providerId="ADAL" clId="{5FF054C8-A872-4DC4-A8C0-662E9E8C20EA}" dt="2025-03-17T03:01:47.141" v="6073" actId="2696"/>
        <pc:sldMkLst>
          <pc:docMk/>
          <pc:sldMk cId="2598684274" sldId="437"/>
        </pc:sldMkLst>
      </pc:sldChg>
      <pc:sldChg chg="del">
        <pc:chgData name="Charnigo, Richard J." userId="84bdb4cc-0536-40f9-8f82-a5cf0553bba1" providerId="ADAL" clId="{5FF054C8-A872-4DC4-A8C0-662E9E8C20EA}" dt="2025-03-17T03:01:48.306" v="6075" actId="2696"/>
        <pc:sldMkLst>
          <pc:docMk/>
          <pc:sldMk cId="3669273457" sldId="438"/>
        </pc:sldMkLst>
      </pc:sldChg>
      <pc:sldChg chg="del">
        <pc:chgData name="Charnigo, Richard J." userId="84bdb4cc-0536-40f9-8f82-a5cf0553bba1" providerId="ADAL" clId="{5FF054C8-A872-4DC4-A8C0-662E9E8C20EA}" dt="2025-03-17T03:01:48.914" v="6076" actId="2696"/>
        <pc:sldMkLst>
          <pc:docMk/>
          <pc:sldMk cId="2214395880" sldId="439"/>
        </pc:sldMkLst>
      </pc:sldChg>
      <pc:sldChg chg="modSp add mod">
        <pc:chgData name="Charnigo, Richard J." userId="84bdb4cc-0536-40f9-8f82-a5cf0553bba1" providerId="ADAL" clId="{5FF054C8-A872-4DC4-A8C0-662E9E8C20EA}" dt="2025-03-17T03:02:52.136" v="6082" actId="20577"/>
        <pc:sldMkLst>
          <pc:docMk/>
          <pc:sldMk cId="115585412" sldId="440"/>
        </pc:sldMkLst>
        <pc:spChg chg="mod">
          <ac:chgData name="Charnigo, Richard J." userId="84bdb4cc-0536-40f9-8f82-a5cf0553bba1" providerId="ADAL" clId="{5FF054C8-A872-4DC4-A8C0-662E9E8C20EA}" dt="2025-03-17T01:42:09.921" v="478" actId="20577"/>
          <ac:spMkLst>
            <pc:docMk/>
            <pc:sldMk cId="115585412" sldId="440"/>
            <ac:spMk id="2" creationId="{082B557F-F220-44AD-A777-F616FC57544D}"/>
          </ac:spMkLst>
        </pc:spChg>
        <pc:spChg chg="mod">
          <ac:chgData name="Charnigo, Richard J." userId="84bdb4cc-0536-40f9-8f82-a5cf0553bba1" providerId="ADAL" clId="{5FF054C8-A872-4DC4-A8C0-662E9E8C20EA}" dt="2025-03-17T03:02:52.136" v="6082" actId="20577"/>
          <ac:spMkLst>
            <pc:docMk/>
            <pc:sldMk cId="115585412" sldId="440"/>
            <ac:spMk id="3" creationId="{62C8AD70-1FAA-41AB-BD78-D73A700DCAB2}"/>
          </ac:spMkLst>
        </pc:spChg>
      </pc:sldChg>
      <pc:sldChg chg="modSp add mod ord">
        <pc:chgData name="Charnigo, Richard J." userId="84bdb4cc-0536-40f9-8f82-a5cf0553bba1" providerId="ADAL" clId="{5FF054C8-A872-4DC4-A8C0-662E9E8C20EA}" dt="2025-03-17T02:42:20.382" v="4047" actId="6549"/>
        <pc:sldMkLst>
          <pc:docMk/>
          <pc:sldMk cId="582563194" sldId="441"/>
        </pc:sldMkLst>
        <pc:spChg chg="mod">
          <ac:chgData name="Charnigo, Richard J." userId="84bdb4cc-0536-40f9-8f82-a5cf0553bba1" providerId="ADAL" clId="{5FF054C8-A872-4DC4-A8C0-662E9E8C20EA}" dt="2025-03-17T02:42:20.382" v="4047" actId="6549"/>
          <ac:spMkLst>
            <pc:docMk/>
            <pc:sldMk cId="582563194" sldId="441"/>
            <ac:spMk id="3" creationId="{62C8AD70-1FAA-41AB-BD78-D73A700DCAB2}"/>
          </ac:spMkLst>
        </pc:spChg>
      </pc:sldChg>
      <pc:sldChg chg="modSp add mod ord">
        <pc:chgData name="Charnigo, Richard J." userId="84bdb4cc-0536-40f9-8f82-a5cf0553bba1" providerId="ADAL" clId="{5FF054C8-A872-4DC4-A8C0-662E9E8C20EA}" dt="2025-03-17T04:04:32.998" v="6907" actId="20577"/>
        <pc:sldMkLst>
          <pc:docMk/>
          <pc:sldMk cId="4089330912" sldId="442"/>
        </pc:sldMkLst>
        <pc:spChg chg="mod">
          <ac:chgData name="Charnigo, Richard J." userId="84bdb4cc-0536-40f9-8f82-a5cf0553bba1" providerId="ADAL" clId="{5FF054C8-A872-4DC4-A8C0-662E9E8C20EA}" dt="2025-03-17T04:04:32.998" v="6907" actId="20577"/>
          <ac:spMkLst>
            <pc:docMk/>
            <pc:sldMk cId="4089330912" sldId="442"/>
            <ac:spMk id="3" creationId="{62C8AD70-1FAA-41AB-BD78-D73A700DCAB2}"/>
          </ac:spMkLst>
        </pc:spChg>
      </pc:sldChg>
      <pc:sldChg chg="modSp add mod">
        <pc:chgData name="Charnigo, Richard J." userId="84bdb4cc-0536-40f9-8f82-a5cf0553bba1" providerId="ADAL" clId="{5FF054C8-A872-4DC4-A8C0-662E9E8C20EA}" dt="2025-03-17T02:42:32.027" v="4053" actId="20577"/>
        <pc:sldMkLst>
          <pc:docMk/>
          <pc:sldMk cId="3309372951" sldId="443"/>
        </pc:sldMkLst>
        <pc:spChg chg="mod">
          <ac:chgData name="Charnigo, Richard J." userId="84bdb4cc-0536-40f9-8f82-a5cf0553bba1" providerId="ADAL" clId="{5FF054C8-A872-4DC4-A8C0-662E9E8C20EA}" dt="2025-03-17T02:35:09.680" v="3021" actId="20577"/>
          <ac:spMkLst>
            <pc:docMk/>
            <pc:sldMk cId="3309372951" sldId="443"/>
            <ac:spMk id="2" creationId="{082B557F-F220-44AD-A777-F616FC57544D}"/>
          </ac:spMkLst>
        </pc:spChg>
        <pc:spChg chg="mod">
          <ac:chgData name="Charnigo, Richard J." userId="84bdb4cc-0536-40f9-8f82-a5cf0553bba1" providerId="ADAL" clId="{5FF054C8-A872-4DC4-A8C0-662E9E8C20EA}" dt="2025-03-17T02:42:32.027" v="4053" actId="20577"/>
          <ac:spMkLst>
            <pc:docMk/>
            <pc:sldMk cId="3309372951" sldId="443"/>
            <ac:spMk id="3" creationId="{62C8AD70-1FAA-41AB-BD78-D73A700DCAB2}"/>
          </ac:spMkLst>
        </pc:spChg>
      </pc:sldChg>
      <pc:sldChg chg="modSp add mod">
        <pc:chgData name="Charnigo, Richard J." userId="84bdb4cc-0536-40f9-8f82-a5cf0553bba1" providerId="ADAL" clId="{5FF054C8-A872-4DC4-A8C0-662E9E8C20EA}" dt="2025-03-17T02:43:12.694" v="4098" actId="20577"/>
        <pc:sldMkLst>
          <pc:docMk/>
          <pc:sldMk cId="2614916351" sldId="444"/>
        </pc:sldMkLst>
        <pc:spChg chg="mod">
          <ac:chgData name="Charnigo, Richard J." userId="84bdb4cc-0536-40f9-8f82-a5cf0553bba1" providerId="ADAL" clId="{5FF054C8-A872-4DC4-A8C0-662E9E8C20EA}" dt="2025-03-17T02:36:38.846" v="3155" actId="20577"/>
          <ac:spMkLst>
            <pc:docMk/>
            <pc:sldMk cId="2614916351" sldId="444"/>
            <ac:spMk id="2" creationId="{082B557F-F220-44AD-A777-F616FC57544D}"/>
          </ac:spMkLst>
        </pc:spChg>
        <pc:spChg chg="mod">
          <ac:chgData name="Charnigo, Richard J." userId="84bdb4cc-0536-40f9-8f82-a5cf0553bba1" providerId="ADAL" clId="{5FF054C8-A872-4DC4-A8C0-662E9E8C20EA}" dt="2025-03-17T02:43:12.694" v="4098" actId="20577"/>
          <ac:spMkLst>
            <pc:docMk/>
            <pc:sldMk cId="2614916351" sldId="444"/>
            <ac:spMk id="3" creationId="{62C8AD70-1FAA-41AB-BD78-D73A700DCAB2}"/>
          </ac:spMkLst>
        </pc:spChg>
      </pc:sldChg>
      <pc:sldChg chg="modSp add mod">
        <pc:chgData name="Charnigo, Richard J." userId="84bdb4cc-0536-40f9-8f82-a5cf0553bba1" providerId="ADAL" clId="{5FF054C8-A872-4DC4-A8C0-662E9E8C20EA}" dt="2025-03-18T19:28:37.038" v="12122" actId="20577"/>
        <pc:sldMkLst>
          <pc:docMk/>
          <pc:sldMk cId="4252118697" sldId="445"/>
        </pc:sldMkLst>
        <pc:spChg chg="mod">
          <ac:chgData name="Charnigo, Richard J." userId="84bdb4cc-0536-40f9-8f82-a5cf0553bba1" providerId="ADAL" clId="{5FF054C8-A872-4DC4-A8C0-662E9E8C20EA}" dt="2025-03-17T03:54:11.661" v="6486" actId="20577"/>
          <ac:spMkLst>
            <pc:docMk/>
            <pc:sldMk cId="4252118697" sldId="445"/>
            <ac:spMk id="2" creationId="{082B557F-F220-44AD-A777-F616FC57544D}"/>
          </ac:spMkLst>
        </pc:spChg>
        <pc:spChg chg="mod">
          <ac:chgData name="Charnigo, Richard J." userId="84bdb4cc-0536-40f9-8f82-a5cf0553bba1" providerId="ADAL" clId="{5FF054C8-A872-4DC4-A8C0-662E9E8C20EA}" dt="2025-03-18T19:28:37.038" v="12122" actId="20577"/>
          <ac:spMkLst>
            <pc:docMk/>
            <pc:sldMk cId="4252118697" sldId="445"/>
            <ac:spMk id="4" creationId="{BB933A6A-6809-4A67-B43D-CB085A1FC730}"/>
          </ac:spMkLst>
        </pc:spChg>
      </pc:sldChg>
      <pc:sldChg chg="modSp add mod">
        <pc:chgData name="Charnigo, Richard J." userId="84bdb4cc-0536-40f9-8f82-a5cf0553bba1" providerId="ADAL" clId="{5FF054C8-A872-4DC4-A8C0-662E9E8C20EA}" dt="2025-03-18T19:37:03.149" v="12123" actId="115"/>
        <pc:sldMkLst>
          <pc:docMk/>
          <pc:sldMk cId="116882826" sldId="446"/>
        </pc:sldMkLst>
        <pc:spChg chg="mod">
          <ac:chgData name="Charnigo, Richard J." userId="84bdb4cc-0536-40f9-8f82-a5cf0553bba1" providerId="ADAL" clId="{5FF054C8-A872-4DC4-A8C0-662E9E8C20EA}" dt="2025-03-18T17:29:48.921" v="7169" actId="20577"/>
          <ac:spMkLst>
            <pc:docMk/>
            <pc:sldMk cId="116882826" sldId="446"/>
            <ac:spMk id="2" creationId="{082B557F-F220-44AD-A777-F616FC57544D}"/>
          </ac:spMkLst>
        </pc:spChg>
        <pc:spChg chg="mod">
          <ac:chgData name="Charnigo, Richard J." userId="84bdb4cc-0536-40f9-8f82-a5cf0553bba1" providerId="ADAL" clId="{5FF054C8-A872-4DC4-A8C0-662E9E8C20EA}" dt="2025-03-18T19:37:03.149" v="12123" actId="115"/>
          <ac:spMkLst>
            <pc:docMk/>
            <pc:sldMk cId="116882826" sldId="446"/>
            <ac:spMk id="3" creationId="{62C8AD70-1FAA-41AB-BD78-D73A700DCAB2}"/>
          </ac:spMkLst>
        </pc:spChg>
      </pc:sldChg>
      <pc:sldChg chg="modSp add mod">
        <pc:chgData name="Charnigo, Richard J." userId="84bdb4cc-0536-40f9-8f82-a5cf0553bba1" providerId="ADAL" clId="{5FF054C8-A872-4DC4-A8C0-662E9E8C20EA}" dt="2025-03-18T19:58:27.809" v="12240" actId="20577"/>
        <pc:sldMkLst>
          <pc:docMk/>
          <pc:sldMk cId="1329389703" sldId="447"/>
        </pc:sldMkLst>
        <pc:spChg chg="mod">
          <ac:chgData name="Charnigo, Richard J." userId="84bdb4cc-0536-40f9-8f82-a5cf0553bba1" providerId="ADAL" clId="{5FF054C8-A872-4DC4-A8C0-662E9E8C20EA}" dt="2025-03-18T18:38:42.026" v="7842" actId="20577"/>
          <ac:spMkLst>
            <pc:docMk/>
            <pc:sldMk cId="1329389703" sldId="447"/>
            <ac:spMk id="2" creationId="{082B557F-F220-44AD-A777-F616FC57544D}"/>
          </ac:spMkLst>
        </pc:spChg>
        <pc:spChg chg="mod">
          <ac:chgData name="Charnigo, Richard J." userId="84bdb4cc-0536-40f9-8f82-a5cf0553bba1" providerId="ADAL" clId="{5FF054C8-A872-4DC4-A8C0-662E9E8C20EA}" dt="2025-03-18T19:58:27.809" v="12240" actId="20577"/>
          <ac:spMkLst>
            <pc:docMk/>
            <pc:sldMk cId="1329389703" sldId="447"/>
            <ac:spMk id="3" creationId="{62C8AD70-1FAA-41AB-BD78-D73A700DCAB2}"/>
          </ac:spMkLst>
        </pc:spChg>
      </pc:sldChg>
      <pc:sldChg chg="modSp add mod">
        <pc:chgData name="Charnigo, Richard J." userId="84bdb4cc-0536-40f9-8f82-a5cf0553bba1" providerId="ADAL" clId="{5FF054C8-A872-4DC4-A8C0-662E9E8C20EA}" dt="2025-03-18T21:07:20.204" v="12534" actId="20577"/>
        <pc:sldMkLst>
          <pc:docMk/>
          <pc:sldMk cId="2934969009" sldId="448"/>
        </pc:sldMkLst>
        <pc:spChg chg="mod">
          <ac:chgData name="Charnigo, Richard J." userId="84bdb4cc-0536-40f9-8f82-a5cf0553bba1" providerId="ADAL" clId="{5FF054C8-A872-4DC4-A8C0-662E9E8C20EA}" dt="2025-03-18T19:21:13.135" v="11563" actId="20577"/>
          <ac:spMkLst>
            <pc:docMk/>
            <pc:sldMk cId="2934969009" sldId="448"/>
            <ac:spMk id="2" creationId="{082B557F-F220-44AD-A777-F616FC57544D}"/>
          </ac:spMkLst>
        </pc:spChg>
        <pc:spChg chg="mod">
          <ac:chgData name="Charnigo, Richard J." userId="84bdb4cc-0536-40f9-8f82-a5cf0553bba1" providerId="ADAL" clId="{5FF054C8-A872-4DC4-A8C0-662E9E8C20EA}" dt="2025-03-18T21:07:20.204" v="12534" actId="20577"/>
          <ac:spMkLst>
            <pc:docMk/>
            <pc:sldMk cId="2934969009" sldId="448"/>
            <ac:spMk id="3" creationId="{62C8AD70-1FAA-41AB-BD78-D73A700DCAB2}"/>
          </ac:spMkLst>
        </pc:spChg>
      </pc:sldChg>
      <pc:sldChg chg="modSp add del mod ord">
        <pc:chgData name="Charnigo, Richard J." userId="84bdb4cc-0536-40f9-8f82-a5cf0553bba1" providerId="ADAL" clId="{5FF054C8-A872-4DC4-A8C0-662E9E8C20EA}" dt="2025-03-18T19:15:13.654" v="11105" actId="2696"/>
        <pc:sldMkLst>
          <pc:docMk/>
          <pc:sldMk cId="604543894" sldId="449"/>
        </pc:sldMkLst>
        <pc:spChg chg="mod">
          <ac:chgData name="Charnigo, Richard J." userId="84bdb4cc-0536-40f9-8f82-a5cf0553bba1" providerId="ADAL" clId="{5FF054C8-A872-4DC4-A8C0-662E9E8C20EA}" dt="2025-03-18T18:59:13.679" v="9956" actId="20577"/>
          <ac:spMkLst>
            <pc:docMk/>
            <pc:sldMk cId="604543894" sldId="449"/>
            <ac:spMk id="2" creationId="{082B557F-F220-44AD-A777-F616FC57544D}"/>
          </ac:spMkLst>
        </pc:spChg>
        <pc:spChg chg="mod">
          <ac:chgData name="Charnigo, Richard J." userId="84bdb4cc-0536-40f9-8f82-a5cf0553bba1" providerId="ADAL" clId="{5FF054C8-A872-4DC4-A8C0-662E9E8C20EA}" dt="2025-03-18T19:03:46.851" v="10089" actId="20577"/>
          <ac:spMkLst>
            <pc:docMk/>
            <pc:sldMk cId="604543894" sldId="449"/>
            <ac:spMk id="3" creationId="{62C8AD70-1FAA-41AB-BD78-D73A700DCAB2}"/>
          </ac:spMkLst>
        </pc:spChg>
      </pc:sldChg>
      <pc:sldChg chg="modSp add mod">
        <pc:chgData name="Charnigo, Richard J." userId="84bdb4cc-0536-40f9-8f82-a5cf0553bba1" providerId="ADAL" clId="{5FF054C8-A872-4DC4-A8C0-662E9E8C20EA}" dt="2025-03-18T19:38:06.813" v="12192" actId="20577"/>
        <pc:sldMkLst>
          <pc:docMk/>
          <pc:sldMk cId="1991499245" sldId="450"/>
        </pc:sldMkLst>
        <pc:spChg chg="mod">
          <ac:chgData name="Charnigo, Richard J." userId="84bdb4cc-0536-40f9-8f82-a5cf0553bba1" providerId="ADAL" clId="{5FF054C8-A872-4DC4-A8C0-662E9E8C20EA}" dt="2025-03-18T19:15:18.135" v="11107" actId="20577"/>
          <ac:spMkLst>
            <pc:docMk/>
            <pc:sldMk cId="1991499245" sldId="450"/>
            <ac:spMk id="2" creationId="{082B557F-F220-44AD-A777-F616FC57544D}"/>
          </ac:spMkLst>
        </pc:spChg>
        <pc:spChg chg="mod">
          <ac:chgData name="Charnigo, Richard J." userId="84bdb4cc-0536-40f9-8f82-a5cf0553bba1" providerId="ADAL" clId="{5FF054C8-A872-4DC4-A8C0-662E9E8C20EA}" dt="2025-03-18T19:38:06.813" v="12192" actId="20577"/>
          <ac:spMkLst>
            <pc:docMk/>
            <pc:sldMk cId="1991499245" sldId="450"/>
            <ac:spMk id="3" creationId="{62C8AD70-1FAA-41AB-BD78-D73A700DCAB2}"/>
          </ac:spMkLst>
        </pc:spChg>
      </pc:sldChg>
      <pc:sldChg chg="modSp add mod">
        <pc:chgData name="Charnigo, Richard J." userId="84bdb4cc-0536-40f9-8f82-a5cf0553bba1" providerId="ADAL" clId="{5FF054C8-A872-4DC4-A8C0-662E9E8C20EA}" dt="2025-03-18T21:07:23.477" v="12542" actId="20577"/>
        <pc:sldMkLst>
          <pc:docMk/>
          <pc:sldMk cId="2554596676" sldId="451"/>
        </pc:sldMkLst>
        <pc:spChg chg="mod">
          <ac:chgData name="Charnigo, Richard J." userId="84bdb4cc-0536-40f9-8f82-a5cf0553bba1" providerId="ADAL" clId="{5FF054C8-A872-4DC4-A8C0-662E9E8C20EA}" dt="2025-03-18T21:07:23.477" v="12542" actId="20577"/>
          <ac:spMkLst>
            <pc:docMk/>
            <pc:sldMk cId="2554596676" sldId="451"/>
            <ac:spMk id="3" creationId="{62C8AD70-1FAA-41AB-BD78-D73A700DCAB2}"/>
          </ac:spMkLst>
        </pc:spChg>
      </pc:sldChg>
      <pc:sldChg chg="modSp add mod">
        <pc:chgData name="Charnigo, Richard J." userId="84bdb4cc-0536-40f9-8f82-a5cf0553bba1" providerId="ADAL" clId="{5FF054C8-A872-4DC4-A8C0-662E9E8C20EA}" dt="2025-03-18T21:05:35.188" v="12516" actId="20577"/>
        <pc:sldMkLst>
          <pc:docMk/>
          <pc:sldMk cId="1089997187" sldId="452"/>
        </pc:sldMkLst>
        <pc:spChg chg="mod">
          <ac:chgData name="Charnigo, Richard J." userId="84bdb4cc-0536-40f9-8f82-a5cf0553bba1" providerId="ADAL" clId="{5FF054C8-A872-4DC4-A8C0-662E9E8C20EA}" dt="2025-03-18T21:05:35.188" v="12516" actId="20577"/>
          <ac:spMkLst>
            <pc:docMk/>
            <pc:sldMk cId="1089997187" sldId="452"/>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3/18/2025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3/18/2025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Fine Points on Beta Priors          and Empirical Bayes</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66826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Empirical Bayes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Although  </a:t>
            </a:r>
            <a:r>
              <a:rPr lang="en-US" sz="2400" i="1" dirty="0"/>
              <a:t>a</a:t>
            </a:r>
            <a:r>
              <a:rPr lang="en-US" sz="2400" dirty="0"/>
              <a:t>  and  </a:t>
            </a:r>
            <a:r>
              <a:rPr lang="en-US" sz="2400" i="1" dirty="0"/>
              <a:t>b</a:t>
            </a:r>
            <a:r>
              <a:rPr lang="en-US" sz="2400" dirty="0"/>
              <a:t>  may be chosen to achieve a desired prior mean and variance, one may wonder what are an appropriate prior mean and variance ?</a:t>
            </a:r>
          </a:p>
          <a:p>
            <a:pPr marL="0" indent="0">
              <a:spcBef>
                <a:spcPts val="0"/>
              </a:spcBef>
              <a:spcAft>
                <a:spcPts val="600"/>
              </a:spcAft>
              <a:buNone/>
            </a:pPr>
            <a:endParaRPr lang="en-US" sz="2400" dirty="0"/>
          </a:p>
          <a:p>
            <a:pPr marL="0" indent="0">
              <a:spcBef>
                <a:spcPts val="0"/>
              </a:spcBef>
              <a:spcAft>
                <a:spcPts val="600"/>
              </a:spcAft>
              <a:buNone/>
            </a:pPr>
            <a:r>
              <a:rPr lang="en-US" sz="2400" dirty="0"/>
              <a:t>One way to make this determination is referred to as “Empirical Bayes”.  Here we allow the prior distribution to depend on the data.  That may seem counter-intuitive, in that a prior distribution perhaps ideally reflects what we believe </a:t>
            </a:r>
            <a:r>
              <a:rPr lang="en-US" sz="2400" u="sng" dirty="0"/>
              <a:t>before</a:t>
            </a:r>
            <a:r>
              <a:rPr lang="en-US" sz="2400" dirty="0"/>
              <a:t> we see the data.</a:t>
            </a:r>
          </a:p>
        </p:txBody>
      </p:sp>
    </p:spTree>
    <p:extLst>
      <p:ext uri="{BB962C8B-B14F-4D97-AF65-F5344CB8AC3E}">
        <p14:creationId xmlns:p14="http://schemas.microsoft.com/office/powerpoint/2010/main" val="116882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Empirical Bayes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However, as Gelman and colleagues</a:t>
            </a:r>
            <a:r>
              <a:rPr lang="en-US" sz="2400" baseline="30000" dirty="0"/>
              <a:t>4</a:t>
            </a:r>
            <a:r>
              <a:rPr lang="en-US" sz="2400" dirty="0"/>
              <a:t> note, Empirical Bayes may approximate a more elaborate hierarchical model.  Your textbook author speaks of hierarchical models in Chapter 9.  (Unfortunately, we shall not reach Chapter 9 this semester for want of time.)</a:t>
            </a:r>
          </a:p>
          <a:p>
            <a:pPr marL="0" indent="0">
              <a:spcBef>
                <a:spcPts val="0"/>
              </a:spcBef>
              <a:spcAft>
                <a:spcPts val="600"/>
              </a:spcAft>
              <a:buNone/>
            </a:pPr>
            <a:endParaRPr lang="en-US" sz="2400" dirty="0"/>
          </a:p>
          <a:p>
            <a:pPr marL="0" indent="0">
              <a:spcBef>
                <a:spcPts val="0"/>
              </a:spcBef>
              <a:spcAft>
                <a:spcPts val="600"/>
              </a:spcAft>
              <a:buNone/>
            </a:pPr>
            <a:r>
              <a:rPr lang="en-US" sz="2400" dirty="0"/>
              <a:t>As an aside, Gelman and colleagues express misgivings about the term “Empirical Bayes”, in that Bayesian data analysis is always empirical.</a:t>
            </a:r>
          </a:p>
        </p:txBody>
      </p:sp>
    </p:spTree>
    <p:extLst>
      <p:ext uri="{BB962C8B-B14F-4D97-AF65-F5344CB8AC3E}">
        <p14:creationId xmlns:p14="http://schemas.microsoft.com/office/powerpoint/2010/main" val="1329389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Numerical illustration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To illustrate, suppose that we have observed sample proportions  1/3,  3/5,  4/7,  and  6/9.  These can describe free throw shooting for four players on a basketball team or, in a more interesting public health application, how many corvids there are among birds confirmed positive for West Nile Virus in four counties within a state.</a:t>
            </a:r>
            <a:r>
              <a:rPr lang="en-US" sz="2400" baseline="30000" dirty="0"/>
              <a:t>5</a:t>
            </a:r>
            <a:endParaRPr lang="en-US" sz="2400" baseline="-25000" dirty="0"/>
          </a:p>
          <a:p>
            <a:pPr marL="0" indent="0">
              <a:spcBef>
                <a:spcPts val="0"/>
              </a:spcBef>
              <a:spcAft>
                <a:spcPts val="600"/>
              </a:spcAft>
              <a:buNone/>
            </a:pPr>
            <a:endParaRPr lang="en-US" sz="2400" baseline="-25000" dirty="0"/>
          </a:p>
          <a:p>
            <a:pPr marL="0" indent="0">
              <a:spcBef>
                <a:spcPts val="0"/>
              </a:spcBef>
              <a:spcAft>
                <a:spcPts val="600"/>
              </a:spcAft>
              <a:buNone/>
            </a:pPr>
            <a:r>
              <a:rPr lang="en-US" sz="2400" dirty="0"/>
              <a:t>Because the denominators are small, we may be reluctant to adopt these sample proportions as estimated probabilities of making free throws or estimated fractions of corvids among infected birds (many of which are </a:t>
            </a:r>
            <a:r>
              <a:rPr lang="en-US" sz="2400" u="sng" dirty="0"/>
              <a:t>not</a:t>
            </a:r>
            <a:r>
              <a:rPr lang="en-US" sz="2400" dirty="0"/>
              <a:t> captured and tested).</a:t>
            </a:r>
          </a:p>
        </p:txBody>
      </p:sp>
    </p:spTree>
    <p:extLst>
      <p:ext uri="{BB962C8B-B14F-4D97-AF65-F5344CB8AC3E}">
        <p14:creationId xmlns:p14="http://schemas.microsoft.com/office/powerpoint/2010/main" val="1991499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Numerical illustration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However, because we are speaking about four players on the same team or four counties within the same state, we may be willing to postulate that they share a common underlying prior for probabilities of interest, namely beta with parameters  </a:t>
            </a:r>
            <a:r>
              <a:rPr lang="en-US" sz="2400" i="1" dirty="0"/>
              <a:t>a</a:t>
            </a:r>
            <a:r>
              <a:rPr lang="en-US" sz="2400" dirty="0"/>
              <a:t>  and  </a:t>
            </a:r>
            <a:r>
              <a:rPr lang="en-US" sz="2400" i="1" dirty="0"/>
              <a:t>b</a:t>
            </a:r>
            <a:r>
              <a:rPr lang="en-US" sz="2400" dirty="0"/>
              <a:t>.</a:t>
            </a:r>
          </a:p>
          <a:p>
            <a:pPr marL="0" indent="0">
              <a:spcBef>
                <a:spcPts val="0"/>
              </a:spcBef>
              <a:spcAft>
                <a:spcPts val="600"/>
              </a:spcAft>
              <a:buNone/>
            </a:pPr>
            <a:endParaRPr lang="en-US" sz="2400" baseline="-25000" dirty="0"/>
          </a:p>
          <a:p>
            <a:pPr marL="0" indent="0">
              <a:spcBef>
                <a:spcPts val="0"/>
              </a:spcBef>
              <a:buNone/>
            </a:pPr>
            <a:r>
              <a:rPr lang="en-US" sz="2400" dirty="0"/>
              <a:t>If we calculate the mean of  1/3,  3/5,  4/7,  and  6/9,  we obtain  0.5429.  The variance is  0.0211,  which is considerably less than  1/12  (compare page 130).</a:t>
            </a:r>
          </a:p>
        </p:txBody>
      </p:sp>
    </p:spTree>
    <p:extLst>
      <p:ext uri="{BB962C8B-B14F-4D97-AF65-F5344CB8AC3E}">
        <p14:creationId xmlns:p14="http://schemas.microsoft.com/office/powerpoint/2010/main" val="2554596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Numerical illustration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buNone/>
            </a:pPr>
            <a:r>
              <a:rPr lang="en-US" sz="2400" dirty="0"/>
              <a:t>The corresponding  </a:t>
            </a:r>
            <a:r>
              <a:rPr lang="en-US" sz="2400" i="1" dirty="0"/>
              <a:t>a</a:t>
            </a:r>
            <a:r>
              <a:rPr lang="en-US" sz="2400" dirty="0"/>
              <a:t>  and  </a:t>
            </a:r>
            <a:r>
              <a:rPr lang="en-US" sz="2400" i="1" dirty="0"/>
              <a:t>b</a:t>
            </a:r>
            <a:r>
              <a:rPr lang="en-US" sz="2400" dirty="0"/>
              <a:t>  are (using formulas on page 131)  5.84  and  4.92.  </a:t>
            </a:r>
          </a:p>
          <a:p>
            <a:pPr marL="0" indent="0">
              <a:spcBef>
                <a:spcPts val="0"/>
              </a:spcBef>
              <a:buNone/>
            </a:pPr>
            <a:endParaRPr lang="en-US" sz="2400" dirty="0"/>
          </a:p>
          <a:p>
            <a:pPr marL="0" indent="0">
              <a:spcBef>
                <a:spcPts val="0"/>
              </a:spcBef>
              <a:buNone/>
            </a:pPr>
            <a:r>
              <a:rPr lang="en-US" sz="2400" dirty="0"/>
              <a:t>Thus, the posterior means corresponding to  1/3,  3/5,  4/7,  and  6/9  are  (1+5.84)/(3+5.84+4.92) = 0.497,  0.561,  0.554,  and  0.599.  The posterior modes are  (1+5.84 –1)/(3+5.84+4.92 – 2) = 0.497,  0.570,  0.561,  and  0.610.</a:t>
            </a:r>
          </a:p>
        </p:txBody>
      </p:sp>
    </p:spTree>
    <p:extLst>
      <p:ext uri="{BB962C8B-B14F-4D97-AF65-F5344CB8AC3E}">
        <p14:creationId xmlns:p14="http://schemas.microsoft.com/office/powerpoint/2010/main" val="2934969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Numerical illustration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buNone/>
            </a:pPr>
            <a:r>
              <a:rPr lang="en-US" sz="2400" dirty="0"/>
              <a:t>The posterior means are closer to each other than the sample proportions are to each other (and likewise for the posterior modes versus the sample proportions).  This is because there is a common underlying prior.  In effect, we are pooling the data.</a:t>
            </a:r>
          </a:p>
          <a:p>
            <a:pPr marL="0" indent="0">
              <a:spcBef>
                <a:spcPts val="0"/>
              </a:spcBef>
              <a:buNone/>
            </a:pPr>
            <a:endParaRPr lang="en-US" sz="2400" dirty="0"/>
          </a:p>
          <a:p>
            <a:pPr marL="0" indent="0">
              <a:spcBef>
                <a:spcPts val="0"/>
              </a:spcBef>
              <a:buNone/>
            </a:pPr>
            <a:r>
              <a:rPr lang="en-US" sz="2400" dirty="0"/>
              <a:t>Notice also that the posterior means are very slightly closer to  1/2  than the posterior modes, as mentioned earlier in this presentation.</a:t>
            </a:r>
          </a:p>
        </p:txBody>
      </p:sp>
    </p:spTree>
    <p:extLst>
      <p:ext uri="{BB962C8B-B14F-4D97-AF65-F5344CB8AC3E}">
        <p14:creationId xmlns:p14="http://schemas.microsoft.com/office/powerpoint/2010/main" val="1089997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a:p>
            <a:pPr marL="457200" indent="-457200">
              <a:buAutoNum type="arabicPeriod"/>
            </a:pPr>
            <a:endParaRPr lang="en-US" sz="2400" dirty="0"/>
          </a:p>
          <a:p>
            <a:pPr marL="0" indent="0">
              <a:buNone/>
            </a:pPr>
            <a:r>
              <a:rPr lang="en-US" sz="2400" dirty="0"/>
              <a:t>2. Casella and Berger (2002).  </a:t>
            </a:r>
            <a:r>
              <a:rPr lang="en-US" sz="2400" i="1" dirty="0"/>
              <a:t>Statistical Inference (Second Edition)</a:t>
            </a:r>
            <a:r>
              <a:rPr lang="en-US" sz="2400" dirty="0"/>
              <a:t>.  Duxbury, Pacific Grove CA.  [Section 6.2 addresses sufficient statistics.]</a:t>
            </a:r>
          </a:p>
          <a:p>
            <a:pPr marL="457200" indent="-457200">
              <a:buAutoNum type="arabicPeriod"/>
            </a:pPr>
            <a:endParaRPr lang="en-US" sz="2400" dirty="0"/>
          </a:p>
          <a:p>
            <a:pPr marL="0" indent="0">
              <a:buNone/>
            </a:pPr>
            <a:r>
              <a:rPr lang="en-US" sz="2400" dirty="0"/>
              <a:t>3. Walpole, Myers, Myers, and Ye (2002).  </a:t>
            </a:r>
            <a:r>
              <a:rPr lang="en-US" sz="2400" i="1" dirty="0"/>
              <a:t>Probability &amp; Statistics for Engineers &amp; Scientists</a:t>
            </a:r>
            <a:r>
              <a:rPr lang="en-US" sz="2400" dirty="0"/>
              <a:t>.  Prentice Hall, Upper Saddle River NJ.  [Section 16.6 addresses runs.]</a:t>
            </a:r>
          </a:p>
        </p:txBody>
      </p:sp>
    </p:spTree>
    <p:extLst>
      <p:ext uri="{BB962C8B-B14F-4D97-AF65-F5344CB8AC3E}">
        <p14:creationId xmlns:p14="http://schemas.microsoft.com/office/powerpoint/2010/main" val="37968100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br>
              <a:rPr lang="en-US" sz="3100" dirty="0"/>
            </a:br>
            <a:r>
              <a:rPr lang="en-US" sz="3100" dirty="0"/>
              <a:t>(continued)</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r>
              <a:rPr lang="en-US" sz="2400" dirty="0"/>
              <a:t>4. Gelman, Carlin, Stern, Dunson, </a:t>
            </a:r>
            <a:r>
              <a:rPr lang="en-US" sz="2400" dirty="0" err="1"/>
              <a:t>Vehtari</a:t>
            </a:r>
            <a:r>
              <a:rPr lang="en-US" sz="2400" dirty="0"/>
              <a:t>, and Rubin (2013).  </a:t>
            </a:r>
            <a:r>
              <a:rPr lang="en-US" sz="2400" i="1" dirty="0"/>
              <a:t>Bayesian Data Analysis (Third Edition).</a:t>
            </a:r>
            <a:r>
              <a:rPr lang="en-US" sz="2400" dirty="0"/>
              <a:t>  Chapman &amp; Hall/CRC, New York NY.  [Section 5.1 alludes to empirical Bayes.]</a:t>
            </a:r>
          </a:p>
          <a:p>
            <a:pPr marL="0" indent="0">
              <a:buNone/>
            </a:pPr>
            <a:endParaRPr lang="en-US" sz="2400" dirty="0"/>
          </a:p>
          <a:p>
            <a:pPr marL="0" indent="0">
              <a:buNone/>
            </a:pPr>
            <a:r>
              <a:rPr lang="en-US" sz="2400" dirty="0"/>
              <a:t>5. Tackett, Charnigo, and Caldwell (2006).  Relating West Nile Virus Case Fatality Rates to Demographic and Surveillance Variables.  </a:t>
            </a:r>
            <a:r>
              <a:rPr lang="en-US" sz="2400" i="1" dirty="0"/>
              <a:t>Public Health Reports</a:t>
            </a:r>
            <a:r>
              <a:rPr lang="en-US" sz="2400" dirty="0"/>
              <a:t>, Volume 121, pp. 666-673.  [The data in this presentation are </a:t>
            </a:r>
            <a:r>
              <a:rPr lang="en-US" sz="2400" u="sng" dirty="0"/>
              <a:t>not</a:t>
            </a:r>
            <a:r>
              <a:rPr lang="en-US" sz="2400" dirty="0"/>
              <a:t> from this reference, but a similar idea underlies construction of Table 1 in this reference.]</a:t>
            </a:r>
          </a:p>
        </p:txBody>
      </p:sp>
    </p:spTree>
    <p:extLst>
      <p:ext uri="{BB962C8B-B14F-4D97-AF65-F5344CB8AC3E}">
        <p14:creationId xmlns:p14="http://schemas.microsoft.com/office/powerpoint/2010/main" val="4252118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Recollection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Continuing from Chapter 6a, suppose that</a:t>
            </a:r>
          </a:p>
          <a:p>
            <a:pPr marL="0" indent="0">
              <a:spcBef>
                <a:spcPts val="0"/>
              </a:spcBef>
              <a:spcAft>
                <a:spcPts val="600"/>
              </a:spcAft>
              <a:buNone/>
            </a:pPr>
            <a:endParaRPr lang="en-US" sz="2400" dirty="0"/>
          </a:p>
          <a:p>
            <a:pPr marL="0" indent="0">
              <a:spcBef>
                <a:spcPts val="0"/>
              </a:spcBef>
              <a:spcAft>
                <a:spcPts val="600"/>
              </a:spcAft>
              <a:buNone/>
            </a:pPr>
            <a:r>
              <a:rPr lang="el-GR" sz="2400" dirty="0"/>
              <a:t>θ</a:t>
            </a:r>
            <a:r>
              <a:rPr lang="en-US" sz="2400" dirty="0"/>
              <a:t> ~ Beta(</a:t>
            </a:r>
            <a:r>
              <a:rPr lang="en-US" sz="2400" i="1" dirty="0"/>
              <a:t>a</a:t>
            </a:r>
            <a:r>
              <a:rPr lang="en-US" sz="2400" dirty="0"/>
              <a:t>, </a:t>
            </a:r>
            <a:r>
              <a:rPr lang="en-US" sz="2400" i="1" dirty="0"/>
              <a:t>b</a:t>
            </a:r>
            <a:r>
              <a:rPr lang="en-US" sz="2400" dirty="0"/>
              <a:t>)  and  X</a:t>
            </a:r>
            <a:r>
              <a:rPr lang="en-US" sz="2400" baseline="-25000" dirty="0"/>
              <a:t>1</a:t>
            </a:r>
            <a:r>
              <a:rPr lang="en-US" sz="2400" dirty="0"/>
              <a:t>, X</a:t>
            </a:r>
            <a:r>
              <a:rPr lang="en-US" sz="2400" baseline="-25000" dirty="0"/>
              <a:t>2</a:t>
            </a:r>
            <a:r>
              <a:rPr lang="en-US" sz="2400" dirty="0"/>
              <a:t>, ..., </a:t>
            </a:r>
            <a:r>
              <a:rPr lang="en-US" sz="2400" dirty="0" err="1"/>
              <a:t>X</a:t>
            </a:r>
            <a:r>
              <a:rPr lang="en-US" sz="2400" baseline="-25000" dirty="0" err="1"/>
              <a:t>n</a:t>
            </a:r>
            <a:r>
              <a:rPr lang="en-US" sz="2400" dirty="0"/>
              <a:t> | </a:t>
            </a:r>
            <a:r>
              <a:rPr lang="el-GR" sz="2400" dirty="0"/>
              <a:t>θ</a:t>
            </a:r>
            <a:r>
              <a:rPr lang="en-US" sz="2400" dirty="0"/>
              <a:t> ~ Bernoulli(</a:t>
            </a:r>
            <a:r>
              <a:rPr lang="el-GR" sz="2400" dirty="0"/>
              <a:t>θ</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so that</a:t>
            </a:r>
          </a:p>
          <a:p>
            <a:pPr marL="0" indent="0">
              <a:spcBef>
                <a:spcPts val="0"/>
              </a:spcBef>
              <a:spcAft>
                <a:spcPts val="600"/>
              </a:spcAft>
              <a:buNone/>
            </a:pPr>
            <a:endParaRPr lang="en-US" sz="2400" dirty="0"/>
          </a:p>
          <a:p>
            <a:pPr marL="0" indent="0">
              <a:spcBef>
                <a:spcPts val="0"/>
              </a:spcBef>
              <a:spcAft>
                <a:spcPts val="600"/>
              </a:spcAft>
              <a:buNone/>
            </a:pPr>
            <a:r>
              <a:rPr lang="el-GR" sz="2400" dirty="0"/>
              <a:t>θ</a:t>
            </a:r>
            <a:r>
              <a:rPr lang="en-US" sz="2400" dirty="0"/>
              <a:t> | x</a:t>
            </a:r>
            <a:r>
              <a:rPr lang="en-US" sz="2400" baseline="-25000" dirty="0"/>
              <a:t>1</a:t>
            </a:r>
            <a:r>
              <a:rPr lang="en-US" sz="2400" dirty="0"/>
              <a:t>, x</a:t>
            </a:r>
            <a:r>
              <a:rPr lang="en-US" sz="2400" baseline="-25000" dirty="0"/>
              <a:t>2</a:t>
            </a:r>
            <a:r>
              <a:rPr lang="en-US" sz="2400" dirty="0"/>
              <a:t>, ..., </a:t>
            </a:r>
            <a:r>
              <a:rPr lang="en-US" sz="2400" dirty="0" err="1"/>
              <a:t>x</a:t>
            </a:r>
            <a:r>
              <a:rPr lang="en-US" sz="2400" baseline="-25000" dirty="0" err="1"/>
              <a:t>n</a:t>
            </a:r>
            <a:r>
              <a:rPr lang="en-US" sz="2400" dirty="0"/>
              <a:t> ~ Beta(</a:t>
            </a:r>
            <a:r>
              <a:rPr lang="en-US" sz="2400" i="1" dirty="0"/>
              <a:t>a</a:t>
            </a:r>
            <a:r>
              <a:rPr lang="en-US" sz="2400" dirty="0"/>
              <a:t> + </a:t>
            </a:r>
            <a:r>
              <a:rPr lang="en-US" sz="2400" i="1" dirty="0"/>
              <a:t>z</a:t>
            </a:r>
            <a:r>
              <a:rPr lang="en-US" sz="2400" dirty="0"/>
              <a:t>, </a:t>
            </a:r>
            <a:r>
              <a:rPr lang="en-US" sz="2400" i="1" dirty="0"/>
              <a:t>b</a:t>
            </a:r>
            <a:r>
              <a:rPr lang="en-US" sz="2400" dirty="0"/>
              <a:t> + </a:t>
            </a:r>
            <a:r>
              <a:rPr lang="en-US" sz="2400" i="1" dirty="0"/>
              <a:t>n</a:t>
            </a:r>
            <a:r>
              <a:rPr lang="en-US" sz="2400" dirty="0"/>
              <a:t> – </a:t>
            </a:r>
            <a:r>
              <a:rPr lang="en-US" sz="2400" i="1" dirty="0"/>
              <a:t>z</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where  z := x</a:t>
            </a:r>
            <a:r>
              <a:rPr lang="en-US" sz="2400" baseline="-25000" dirty="0"/>
              <a:t>1</a:t>
            </a:r>
            <a:r>
              <a:rPr lang="en-US" sz="2400" dirty="0"/>
              <a:t> + x</a:t>
            </a:r>
            <a:r>
              <a:rPr lang="en-US" sz="2400" baseline="-25000" dirty="0"/>
              <a:t>2</a:t>
            </a:r>
            <a:r>
              <a:rPr lang="en-US" sz="2400" dirty="0"/>
              <a:t> + ... + </a:t>
            </a:r>
            <a:r>
              <a:rPr lang="en-US" sz="2400" dirty="0" err="1"/>
              <a:t>x</a:t>
            </a:r>
            <a:r>
              <a:rPr lang="en-US" sz="2400" baseline="-25000" dirty="0" err="1"/>
              <a:t>n</a:t>
            </a:r>
            <a:r>
              <a:rPr lang="en-US" sz="2400" dirty="0"/>
              <a:t>  is the count of  1’s  among  x</a:t>
            </a:r>
            <a:r>
              <a:rPr lang="en-US" sz="2400" baseline="-25000" dirty="0"/>
              <a:t>1</a:t>
            </a:r>
            <a:r>
              <a:rPr lang="en-US" sz="2400" dirty="0"/>
              <a:t>, x</a:t>
            </a:r>
            <a:r>
              <a:rPr lang="en-US" sz="2400" baseline="-25000" dirty="0"/>
              <a:t>2</a:t>
            </a:r>
            <a:r>
              <a:rPr lang="en-US" sz="2400" dirty="0"/>
              <a:t>, ..., </a:t>
            </a:r>
            <a:r>
              <a:rPr lang="en-US" sz="2400" dirty="0" err="1"/>
              <a:t>x</a:t>
            </a:r>
            <a:r>
              <a:rPr lang="en-US" sz="2400" baseline="-25000" dirty="0" err="1"/>
              <a:t>n</a:t>
            </a:r>
            <a:r>
              <a:rPr lang="en-US" sz="2400" dirty="0"/>
              <a:t>.  (Here we use some but not all of the notation of your textbook</a:t>
            </a:r>
            <a:r>
              <a:rPr lang="en-US" sz="2400" baseline="30000" dirty="0"/>
              <a:t>1</a:t>
            </a:r>
            <a:r>
              <a:rPr lang="en-US" sz="2400" dirty="0"/>
              <a:t> author.)</a:t>
            </a:r>
          </a:p>
        </p:txBody>
      </p:sp>
    </p:spTree>
    <p:extLst>
      <p:ext uri="{BB962C8B-B14F-4D97-AF65-F5344CB8AC3E}">
        <p14:creationId xmlns:p14="http://schemas.microsoft.com/office/powerpoint/2010/main" val="1689188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Recollection</a:t>
            </a:r>
            <a:br>
              <a:rPr lang="en-US" sz="3100" dirty="0">
                <a:solidFill>
                  <a:srgbClr val="FFFFFF"/>
                </a:solidFill>
              </a:rPr>
            </a:br>
            <a:r>
              <a:rPr lang="en-US" sz="3100" dirty="0">
                <a:solidFill>
                  <a:srgbClr val="FFFFFF"/>
                </a:solidFill>
              </a:rPr>
              <a:t>(continued)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Equivalently,</a:t>
                </a:r>
              </a:p>
              <a:p>
                <a:pPr marL="0" indent="0">
                  <a:spcBef>
                    <a:spcPts val="0"/>
                  </a:spcBef>
                  <a:spcAft>
                    <a:spcPts val="600"/>
                  </a:spcAft>
                  <a:buNone/>
                </a:pPr>
                <a:endParaRPr lang="en-US" sz="2400" dirty="0"/>
              </a:p>
              <a:p>
                <a:pPr marL="0" indent="0">
                  <a:spcBef>
                    <a:spcPts val="0"/>
                  </a:spcBef>
                  <a:spcAft>
                    <a:spcPts val="600"/>
                  </a:spcAft>
                  <a:buNone/>
                </a:pPr>
                <a:r>
                  <a:rPr lang="en-US" sz="2400" dirty="0"/>
                  <a:t>p(</a:t>
                </a:r>
                <a:r>
                  <a:rPr lang="el-GR" sz="2400" dirty="0"/>
                  <a:t>θ</a:t>
                </a:r>
                <a:r>
                  <a:rPr lang="en-US" sz="2400" dirty="0"/>
                  <a:t>) </a:t>
                </a:r>
                <a14:m>
                  <m:oMath xmlns:m="http://schemas.openxmlformats.org/officeDocument/2006/math">
                    <m:r>
                      <a:rPr lang="en-US" sz="2400" b="0" i="1" smtClean="0">
                        <a:latin typeface="Cambria Math" panose="02040503050406030204" pitchFamily="18" charset="0"/>
                      </a:rPr>
                      <m:t>∝</m:t>
                    </m:r>
                  </m:oMath>
                </a14:m>
                <a:r>
                  <a:rPr lang="en-US" sz="2400" dirty="0"/>
                  <a:t> </a:t>
                </a:r>
                <a:r>
                  <a:rPr lang="el-GR" sz="2400" dirty="0"/>
                  <a:t>θ</a:t>
                </a:r>
                <a:r>
                  <a:rPr lang="en-US" sz="2400" i="1" baseline="30000" dirty="0"/>
                  <a:t>a – 1</a:t>
                </a:r>
                <a:r>
                  <a:rPr lang="en-US" sz="2400" i="1" baseline="-25000" dirty="0"/>
                  <a:t> </a:t>
                </a:r>
                <a:r>
                  <a:rPr lang="en-US" sz="2400" dirty="0"/>
                  <a:t>(1 – </a:t>
                </a:r>
                <a:r>
                  <a:rPr lang="el-GR" sz="2400" dirty="0"/>
                  <a:t>θ</a:t>
                </a:r>
                <a:r>
                  <a:rPr lang="en-US" sz="2400" dirty="0"/>
                  <a:t>)</a:t>
                </a:r>
                <a:r>
                  <a:rPr lang="en-US" sz="2400" i="1" baseline="30000" dirty="0"/>
                  <a:t>b</a:t>
                </a:r>
                <a:r>
                  <a:rPr lang="en-US" sz="2400" baseline="30000" dirty="0"/>
                  <a:t> – 1</a:t>
                </a:r>
                <a:r>
                  <a:rPr lang="en-US" sz="2400" dirty="0"/>
                  <a:t>,</a:t>
                </a:r>
              </a:p>
              <a:p>
                <a:pPr marL="0" indent="0">
                  <a:spcBef>
                    <a:spcPts val="0"/>
                  </a:spcBef>
                  <a:spcAft>
                    <a:spcPts val="600"/>
                  </a:spcAft>
                  <a:buNone/>
                </a:pPr>
                <a:r>
                  <a:rPr lang="en-US" sz="2400" dirty="0"/>
                  <a:t>p(D|</a:t>
                </a:r>
                <a:r>
                  <a:rPr lang="el-GR" sz="2400" dirty="0"/>
                  <a:t>θ</a:t>
                </a:r>
                <a:r>
                  <a:rPr lang="en-US" sz="2400" dirty="0"/>
                  <a:t>) = </a:t>
                </a:r>
                <a:r>
                  <a:rPr lang="el-GR" sz="2400" dirty="0"/>
                  <a:t>θ</a:t>
                </a:r>
                <a:r>
                  <a:rPr lang="en-US" sz="2400" i="1" baseline="30000" dirty="0"/>
                  <a:t>z</a:t>
                </a:r>
                <a:r>
                  <a:rPr lang="en-US" sz="2400" i="1" baseline="-25000" dirty="0"/>
                  <a:t> </a:t>
                </a:r>
                <a:r>
                  <a:rPr lang="en-US" sz="2400" dirty="0"/>
                  <a:t>(1 – </a:t>
                </a:r>
                <a:r>
                  <a:rPr lang="el-GR" sz="2400" dirty="0"/>
                  <a:t>θ</a:t>
                </a:r>
                <a:r>
                  <a:rPr lang="en-US" sz="2400" dirty="0"/>
                  <a:t>)</a:t>
                </a:r>
                <a:r>
                  <a:rPr lang="en-US" sz="2400" i="1" baseline="30000" dirty="0"/>
                  <a:t>n</a:t>
                </a:r>
                <a:r>
                  <a:rPr lang="en-US" sz="2400" baseline="30000" dirty="0"/>
                  <a:t> – z</a:t>
                </a:r>
                <a:r>
                  <a:rPr lang="en-US" sz="2400" dirty="0"/>
                  <a:t>,  and</a:t>
                </a:r>
              </a:p>
              <a:p>
                <a:pPr marL="0" indent="0">
                  <a:spcBef>
                    <a:spcPts val="0"/>
                  </a:spcBef>
                  <a:spcAft>
                    <a:spcPts val="600"/>
                  </a:spcAft>
                  <a:buNone/>
                </a:pPr>
                <a:r>
                  <a:rPr lang="en-US" sz="2400" dirty="0"/>
                  <a:t>p(</a:t>
                </a:r>
                <a:r>
                  <a:rPr lang="el-GR" sz="2400" dirty="0"/>
                  <a:t>θ</a:t>
                </a:r>
                <a:r>
                  <a:rPr lang="en-US" sz="2400" dirty="0"/>
                  <a:t>|D) </a:t>
                </a:r>
                <a14:m>
                  <m:oMath xmlns:m="http://schemas.openxmlformats.org/officeDocument/2006/math">
                    <m:r>
                      <a:rPr lang="en-US" sz="2400" b="0" i="1" smtClean="0">
                        <a:latin typeface="Cambria Math" panose="02040503050406030204" pitchFamily="18" charset="0"/>
                      </a:rPr>
                      <m:t>∝</m:t>
                    </m:r>
                  </m:oMath>
                </a14:m>
                <a:r>
                  <a:rPr lang="en-US" sz="2400" dirty="0"/>
                  <a:t> </a:t>
                </a:r>
                <a:r>
                  <a:rPr lang="el-GR" sz="2400" dirty="0"/>
                  <a:t>θ</a:t>
                </a:r>
                <a:r>
                  <a:rPr lang="en-US" sz="2400" i="1" baseline="30000" dirty="0"/>
                  <a:t>a </a:t>
                </a:r>
                <a:r>
                  <a:rPr lang="en-US" sz="2400" baseline="30000" dirty="0"/>
                  <a:t>+</a:t>
                </a:r>
                <a:r>
                  <a:rPr lang="en-US" sz="2400" i="1" baseline="30000" dirty="0"/>
                  <a:t> z – 1</a:t>
                </a:r>
                <a:r>
                  <a:rPr lang="en-US" sz="2400" i="1" baseline="-25000" dirty="0"/>
                  <a:t> </a:t>
                </a:r>
                <a:r>
                  <a:rPr lang="en-US" sz="2400" dirty="0"/>
                  <a:t>(1 – </a:t>
                </a:r>
                <a:r>
                  <a:rPr lang="el-GR" sz="2400" dirty="0"/>
                  <a:t>θ</a:t>
                </a:r>
                <a:r>
                  <a:rPr lang="en-US" sz="2400" dirty="0"/>
                  <a:t>)</a:t>
                </a:r>
                <a:r>
                  <a:rPr lang="en-US" sz="2400" i="1" baseline="30000" dirty="0"/>
                  <a:t>b </a:t>
                </a:r>
                <a:r>
                  <a:rPr lang="en-US" sz="2400" baseline="30000" dirty="0"/>
                  <a:t>+ </a:t>
                </a:r>
                <a:r>
                  <a:rPr lang="en-US" sz="2400" i="1" baseline="30000" dirty="0"/>
                  <a:t>n </a:t>
                </a:r>
                <a:r>
                  <a:rPr lang="en-US" sz="2400" baseline="30000" dirty="0"/>
                  <a:t>– </a:t>
                </a:r>
                <a:r>
                  <a:rPr lang="en-US" sz="2400" i="1" baseline="30000" dirty="0"/>
                  <a:t>z </a:t>
                </a:r>
                <a:r>
                  <a:rPr lang="en-US" sz="2400" baseline="30000" dirty="0"/>
                  <a:t>– 1</a:t>
                </a:r>
                <a:r>
                  <a:rPr lang="en-US" sz="2400" dirty="0"/>
                  <a:t>.</a:t>
                </a:r>
              </a:p>
              <a:p>
                <a:pPr marL="0" indent="0">
                  <a:spcBef>
                    <a:spcPts val="0"/>
                  </a:spcBef>
                  <a:spcAft>
                    <a:spcPts val="600"/>
                  </a:spcAft>
                  <a:buNone/>
                </a:pPr>
                <a:endParaRPr lang="en-US" sz="2400" dirty="0"/>
              </a:p>
              <a:p>
                <a:pPr marL="0" indent="0">
                  <a:spcBef>
                    <a:spcPts val="0"/>
                  </a:spcBef>
                  <a:spcAft>
                    <a:spcPts val="600"/>
                  </a:spcAft>
                  <a:buNone/>
                </a:pPr>
                <a:r>
                  <a:rPr lang="en-US" sz="2400" dirty="0"/>
                  <a:t>As an aside, the likelihood (and therefore the posterior) will depend on  x</a:t>
                </a:r>
                <a:r>
                  <a:rPr lang="en-US" sz="2400" baseline="-25000" dirty="0"/>
                  <a:t>1</a:t>
                </a:r>
                <a:r>
                  <a:rPr lang="en-US" sz="2400" dirty="0"/>
                  <a:t>, x</a:t>
                </a:r>
                <a:r>
                  <a:rPr lang="en-US" sz="2400" baseline="-25000" dirty="0"/>
                  <a:t>2</a:t>
                </a:r>
                <a:r>
                  <a:rPr lang="en-US" sz="2400" dirty="0"/>
                  <a:t>, ..., </a:t>
                </a:r>
                <a:r>
                  <a:rPr lang="en-US" sz="2400" dirty="0" err="1"/>
                  <a:t>x</a:t>
                </a:r>
                <a:r>
                  <a:rPr lang="en-US" sz="2400" baseline="-25000" dirty="0" err="1"/>
                  <a:t>n</a:t>
                </a:r>
                <a:r>
                  <a:rPr lang="en-US" sz="2400" dirty="0"/>
                  <a:t>  only through their summation  z.</a:t>
                </a:r>
              </a:p>
            </p:txBody>
          </p:sp>
        </mc:Choice>
        <mc:Fallback xmlns="">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r="-1023"/>
                </a:stretch>
              </a:blipFill>
            </p:spPr>
            <p:txBody>
              <a:bodyPr/>
              <a:lstStyle/>
              <a:p>
                <a:r>
                  <a:rPr lang="en-US">
                    <a:noFill/>
                  </a:rPr>
                  <a:t> </a:t>
                </a:r>
              </a:p>
            </p:txBody>
          </p:sp>
        </mc:Fallback>
      </mc:AlternateContent>
    </p:spTree>
    <p:extLst>
      <p:ext uri="{BB962C8B-B14F-4D97-AF65-F5344CB8AC3E}">
        <p14:creationId xmlns:p14="http://schemas.microsoft.com/office/powerpoint/2010/main" val="115585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Recollection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Some theoreticians refer to  z  as a </a:t>
            </a:r>
            <a:r>
              <a:rPr lang="en-US" sz="2400" u="sng" dirty="0"/>
              <a:t>sufficient statistic</a:t>
            </a:r>
            <a:r>
              <a:rPr lang="en-US" sz="2400" dirty="0"/>
              <a:t>.</a:t>
            </a:r>
            <a:r>
              <a:rPr lang="en-US" sz="2400" baseline="30000" dirty="0"/>
              <a:t>2</a:t>
            </a:r>
            <a:r>
              <a:rPr lang="en-US" sz="2400" dirty="0"/>
              <a:t>  Once you know  z,  further details about  x</a:t>
            </a:r>
            <a:r>
              <a:rPr lang="en-US" sz="2400" baseline="-25000" dirty="0"/>
              <a:t>1</a:t>
            </a:r>
            <a:r>
              <a:rPr lang="en-US" sz="2400" dirty="0"/>
              <a:t>, x</a:t>
            </a:r>
            <a:r>
              <a:rPr lang="en-US" sz="2400" baseline="-25000" dirty="0"/>
              <a:t>2</a:t>
            </a:r>
            <a:r>
              <a:rPr lang="en-US" sz="2400" dirty="0"/>
              <a:t>, ..., </a:t>
            </a:r>
            <a:r>
              <a:rPr lang="en-US" sz="2400" dirty="0" err="1"/>
              <a:t>x</a:t>
            </a:r>
            <a:r>
              <a:rPr lang="en-US" sz="2400" baseline="-25000" dirty="0" err="1"/>
              <a:t>n</a:t>
            </a:r>
            <a:r>
              <a:rPr lang="en-US" sz="2400" dirty="0"/>
              <a:t>  (in particular, </a:t>
            </a:r>
            <a:r>
              <a:rPr lang="en-US" sz="2400" i="1" dirty="0"/>
              <a:t>which</a:t>
            </a:r>
            <a:r>
              <a:rPr lang="en-US" sz="2400" dirty="0"/>
              <a:t> were  1’s  and </a:t>
            </a:r>
            <a:r>
              <a:rPr lang="en-US" sz="2400" i="1" dirty="0"/>
              <a:t>which</a:t>
            </a:r>
            <a:r>
              <a:rPr lang="en-US" sz="2400" dirty="0"/>
              <a:t> were  0’s)  do not help you with inferences about  </a:t>
            </a:r>
            <a:r>
              <a:rPr lang="el-GR" sz="2400" dirty="0"/>
              <a:t>θ</a:t>
            </a:r>
            <a:r>
              <a:rPr lang="en-US" sz="2400" dirty="0"/>
              <a:t>,  assuming a correctly specified model.</a:t>
            </a:r>
          </a:p>
          <a:p>
            <a:pPr marL="0" indent="0">
              <a:spcBef>
                <a:spcPts val="0"/>
              </a:spcBef>
              <a:spcAft>
                <a:spcPts val="600"/>
              </a:spcAft>
              <a:buNone/>
            </a:pPr>
            <a:endParaRPr lang="en-US" sz="2400" dirty="0"/>
          </a:p>
          <a:p>
            <a:pPr marL="0" indent="0">
              <a:spcBef>
                <a:spcPts val="0"/>
              </a:spcBef>
              <a:spcAft>
                <a:spcPts val="600"/>
              </a:spcAft>
              <a:buNone/>
            </a:pPr>
            <a:r>
              <a:rPr lang="en-US" sz="2400" dirty="0"/>
              <a:t>However, further details </a:t>
            </a:r>
            <a:r>
              <a:rPr lang="en-US" sz="2400" i="1" dirty="0"/>
              <a:t>may</a:t>
            </a:r>
            <a:r>
              <a:rPr lang="en-US" sz="2400" dirty="0"/>
              <a:t> help you detect a model misspecification.  For instance, a “run” of several  1’s  followed by a “run” of several  0’s  may suggest that conditional independence has failed or that later observations are governed by a different parameter.  (Runs can also be examined with numeric data by comparison to the median.</a:t>
            </a:r>
            <a:r>
              <a:rPr lang="en-US" sz="2400" baseline="30000" dirty="0"/>
              <a:t>3</a:t>
            </a:r>
            <a:r>
              <a:rPr lang="en-US" sz="2400" dirty="0"/>
              <a:t>)</a:t>
            </a:r>
          </a:p>
        </p:txBody>
      </p:sp>
    </p:spTree>
    <p:extLst>
      <p:ext uri="{BB962C8B-B14F-4D97-AF65-F5344CB8AC3E}">
        <p14:creationId xmlns:p14="http://schemas.microsoft.com/office/powerpoint/2010/main" val="4089330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Recollection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We also saw in Chapter 6a that choosing  </a:t>
            </a:r>
            <a:r>
              <a:rPr lang="en-US" sz="2400" i="1" dirty="0"/>
              <a:t>a</a:t>
            </a:r>
            <a:r>
              <a:rPr lang="en-US" sz="2400" dirty="0"/>
              <a:t>  and  </a:t>
            </a:r>
            <a:r>
              <a:rPr lang="en-US" sz="2400" i="1" dirty="0"/>
              <a:t>b</a:t>
            </a:r>
            <a:r>
              <a:rPr lang="en-US" sz="2400" dirty="0"/>
              <a:t>  is sort of like expressing your prior beliefs by adding  </a:t>
            </a:r>
            <a:r>
              <a:rPr lang="en-US" sz="2400" i="1" dirty="0"/>
              <a:t>a</a:t>
            </a:r>
            <a:r>
              <a:rPr lang="en-US" sz="2400" dirty="0"/>
              <a:t> – 1  more  1’s  (or “heads”) and  </a:t>
            </a:r>
            <a:r>
              <a:rPr lang="en-US" sz="2400" i="1" dirty="0"/>
              <a:t>b</a:t>
            </a:r>
            <a:r>
              <a:rPr lang="en-US" sz="2400" dirty="0"/>
              <a:t> – 1  more  0’s  (or “tails”) to the data (pages 127 and 128).</a:t>
            </a:r>
          </a:p>
          <a:p>
            <a:pPr marL="0" indent="0">
              <a:spcBef>
                <a:spcPts val="0"/>
              </a:spcBef>
              <a:spcAft>
                <a:spcPts val="600"/>
              </a:spcAft>
              <a:buNone/>
            </a:pPr>
            <a:endParaRPr lang="en-US" sz="2400" dirty="0"/>
          </a:p>
          <a:p>
            <a:pPr marL="0" indent="0">
              <a:spcBef>
                <a:spcPts val="0"/>
              </a:spcBef>
              <a:spcAft>
                <a:spcPts val="600"/>
              </a:spcAft>
              <a:buNone/>
            </a:pPr>
            <a:r>
              <a:rPr lang="en-US" sz="2400" dirty="0"/>
              <a:t>If  </a:t>
            </a:r>
            <a:r>
              <a:rPr lang="en-US" sz="2400" i="1" dirty="0"/>
              <a:t>a</a:t>
            </a:r>
            <a:r>
              <a:rPr lang="en-US" sz="2400" dirty="0"/>
              <a:t> &gt; 1  and  </a:t>
            </a:r>
            <a:r>
              <a:rPr lang="en-US" sz="2400" i="1" dirty="0"/>
              <a:t>b</a:t>
            </a:r>
            <a:r>
              <a:rPr lang="en-US" sz="2400" dirty="0"/>
              <a:t> &gt; 1,  then the prior mode (page 129) is  (</a:t>
            </a:r>
            <a:r>
              <a:rPr lang="en-US" sz="2400" i="1" dirty="0"/>
              <a:t>a</a:t>
            </a:r>
            <a:r>
              <a:rPr lang="en-US" sz="2400" dirty="0"/>
              <a:t> – 1) / (</a:t>
            </a:r>
            <a:r>
              <a:rPr lang="en-US" sz="2400" i="1" dirty="0"/>
              <a:t>a</a:t>
            </a:r>
            <a:r>
              <a:rPr lang="en-US" sz="2400" dirty="0"/>
              <a:t> + </a:t>
            </a:r>
            <a:r>
              <a:rPr lang="en-US" sz="2400" i="1" dirty="0"/>
              <a:t>b</a:t>
            </a:r>
            <a:r>
              <a:rPr lang="en-US" sz="2400" dirty="0"/>
              <a:t> – 2).  The posterior mode (page 129) is  (</a:t>
            </a:r>
            <a:r>
              <a:rPr lang="en-US" sz="2400" i="1" dirty="0"/>
              <a:t>a</a:t>
            </a:r>
            <a:r>
              <a:rPr lang="en-US" sz="2400" dirty="0"/>
              <a:t> + </a:t>
            </a:r>
            <a:r>
              <a:rPr lang="en-US" sz="2400" i="1" dirty="0"/>
              <a:t>z</a:t>
            </a:r>
            <a:r>
              <a:rPr lang="en-US" sz="2400" dirty="0"/>
              <a:t> – 1) / (</a:t>
            </a:r>
            <a:r>
              <a:rPr lang="en-US" sz="2400" i="1" dirty="0"/>
              <a:t>a</a:t>
            </a:r>
            <a:r>
              <a:rPr lang="en-US" sz="2400" dirty="0"/>
              <a:t> + </a:t>
            </a:r>
            <a:r>
              <a:rPr lang="en-US" sz="2400" i="1" dirty="0"/>
              <a:t>b</a:t>
            </a:r>
            <a:r>
              <a:rPr lang="en-US" sz="2400" dirty="0"/>
              <a:t> + </a:t>
            </a:r>
            <a:r>
              <a:rPr lang="en-US" sz="2400" i="1" dirty="0"/>
              <a:t>n</a:t>
            </a:r>
            <a:r>
              <a:rPr lang="en-US" sz="2400" dirty="0"/>
              <a:t> – 2).</a:t>
            </a:r>
          </a:p>
        </p:txBody>
      </p:sp>
    </p:spTree>
    <p:extLst>
      <p:ext uri="{BB962C8B-B14F-4D97-AF65-F5344CB8AC3E}">
        <p14:creationId xmlns:p14="http://schemas.microsoft.com/office/powerpoint/2010/main" val="582563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Prior and posterior means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While thinking in terms of modes is often helpful, they are not quite the same as means.</a:t>
            </a:r>
          </a:p>
          <a:p>
            <a:pPr marL="0" indent="0">
              <a:spcBef>
                <a:spcPts val="0"/>
              </a:spcBef>
              <a:spcAft>
                <a:spcPts val="600"/>
              </a:spcAft>
              <a:buNone/>
            </a:pPr>
            <a:endParaRPr lang="en-US" sz="2400" dirty="0"/>
          </a:p>
          <a:p>
            <a:pPr marL="0" indent="0">
              <a:spcBef>
                <a:spcPts val="0"/>
              </a:spcBef>
              <a:spcAft>
                <a:spcPts val="600"/>
              </a:spcAft>
              <a:buNone/>
            </a:pPr>
            <a:r>
              <a:rPr lang="en-US" sz="2400" dirty="0"/>
              <a:t>In the present setting (page 129), the prior mean is  </a:t>
            </a:r>
            <a:r>
              <a:rPr lang="en-US" sz="2400" i="1" dirty="0"/>
              <a:t>a</a:t>
            </a:r>
            <a:r>
              <a:rPr lang="en-US" sz="2400" dirty="0"/>
              <a:t> / (</a:t>
            </a:r>
            <a:r>
              <a:rPr lang="en-US" sz="2400" i="1" dirty="0"/>
              <a:t>a</a:t>
            </a:r>
            <a:r>
              <a:rPr lang="en-US" sz="2400" dirty="0"/>
              <a:t> + </a:t>
            </a:r>
            <a:r>
              <a:rPr lang="en-US" sz="2400" i="1" dirty="0"/>
              <a:t>b</a:t>
            </a:r>
            <a:r>
              <a:rPr lang="en-US" sz="2400" dirty="0"/>
              <a:t>)  and the posterior mean is                         (</a:t>
            </a:r>
            <a:r>
              <a:rPr lang="en-US" sz="2400" i="1" dirty="0"/>
              <a:t>a</a:t>
            </a:r>
            <a:r>
              <a:rPr lang="en-US" sz="2400" dirty="0"/>
              <a:t> + </a:t>
            </a:r>
            <a:r>
              <a:rPr lang="en-US" sz="2400" i="1" dirty="0"/>
              <a:t>z</a:t>
            </a:r>
            <a:r>
              <a:rPr lang="en-US" sz="2400" dirty="0"/>
              <a:t>) / (</a:t>
            </a:r>
            <a:r>
              <a:rPr lang="en-US" sz="2400" i="1" dirty="0"/>
              <a:t>a</a:t>
            </a:r>
            <a:r>
              <a:rPr lang="en-US" sz="2400" dirty="0"/>
              <a:t> + </a:t>
            </a:r>
            <a:r>
              <a:rPr lang="en-US" sz="2400" i="1" dirty="0"/>
              <a:t>b</a:t>
            </a:r>
            <a:r>
              <a:rPr lang="en-US" sz="2400" dirty="0"/>
              <a:t> + </a:t>
            </a:r>
            <a:r>
              <a:rPr lang="en-US" sz="2400" i="1" dirty="0"/>
              <a:t>n</a:t>
            </a:r>
            <a:r>
              <a:rPr lang="en-US" sz="2400" dirty="0"/>
              <a:t>).</a:t>
            </a:r>
          </a:p>
        </p:txBody>
      </p:sp>
    </p:spTree>
    <p:extLst>
      <p:ext uri="{BB962C8B-B14F-4D97-AF65-F5344CB8AC3E}">
        <p14:creationId xmlns:p14="http://schemas.microsoft.com/office/powerpoint/2010/main" val="3309372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Prior and posterior means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By comparing formulas, we see that the fractions defining means have a numerator increased by  1 and a denominator increased by  2,  versus the fractions defining modes.  Therefore, means are closer to  1/2  than modes (except when the modes already equal  1/2).  </a:t>
            </a:r>
          </a:p>
          <a:p>
            <a:pPr marL="0" indent="0">
              <a:spcBef>
                <a:spcPts val="0"/>
              </a:spcBef>
              <a:spcAft>
                <a:spcPts val="600"/>
              </a:spcAft>
              <a:buNone/>
            </a:pPr>
            <a:endParaRPr lang="en-US" sz="2400" dirty="0"/>
          </a:p>
          <a:p>
            <a:pPr marL="0" indent="0">
              <a:spcBef>
                <a:spcPts val="0"/>
              </a:spcBef>
              <a:spcAft>
                <a:spcPts val="600"/>
              </a:spcAft>
              <a:buNone/>
            </a:pPr>
            <a:r>
              <a:rPr lang="en-US" sz="2400" dirty="0"/>
              <a:t>However, with a strong prior, the prior mean and prior mode are close.  And, with either a strong prior or a large dataset, the posterior mean and posterior mode are close.</a:t>
            </a:r>
          </a:p>
        </p:txBody>
      </p:sp>
    </p:spTree>
    <p:extLst>
      <p:ext uri="{BB962C8B-B14F-4D97-AF65-F5344CB8AC3E}">
        <p14:creationId xmlns:p14="http://schemas.microsoft.com/office/powerpoint/2010/main" val="2614916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Prior and posterior uncertainty</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prior variance (page 131) is                                    </a:t>
            </a:r>
            <a:r>
              <a:rPr lang="en-US" sz="2400" i="1" dirty="0"/>
              <a:t>a</a:t>
            </a:r>
            <a:r>
              <a:rPr lang="en-US" sz="2400" dirty="0"/>
              <a:t> </a:t>
            </a:r>
            <a:r>
              <a:rPr lang="en-US" sz="2400" i="1" dirty="0"/>
              <a:t>b</a:t>
            </a:r>
            <a:r>
              <a:rPr lang="en-US" sz="2400" dirty="0"/>
              <a:t> / { (</a:t>
            </a:r>
            <a:r>
              <a:rPr lang="en-US" sz="2400" i="1" dirty="0"/>
              <a:t>a</a:t>
            </a:r>
            <a:r>
              <a:rPr lang="en-US" sz="2400" dirty="0"/>
              <a:t> + </a:t>
            </a:r>
            <a:r>
              <a:rPr lang="en-US" sz="2400" i="1" dirty="0"/>
              <a:t>b</a:t>
            </a:r>
            <a:r>
              <a:rPr lang="en-US" sz="2400" dirty="0"/>
              <a:t>)</a:t>
            </a:r>
            <a:r>
              <a:rPr lang="en-US" sz="2400" baseline="30000" dirty="0"/>
              <a:t>2</a:t>
            </a:r>
            <a:r>
              <a:rPr lang="en-US" sz="2400" dirty="0"/>
              <a:t> (</a:t>
            </a:r>
            <a:r>
              <a:rPr lang="en-US" sz="2400" i="1" dirty="0"/>
              <a:t>a</a:t>
            </a:r>
            <a:r>
              <a:rPr lang="en-US" sz="2400" dirty="0"/>
              <a:t> + </a:t>
            </a:r>
            <a:r>
              <a:rPr lang="en-US" sz="2400" i="1" dirty="0"/>
              <a:t>b</a:t>
            </a:r>
            <a:r>
              <a:rPr lang="en-US" sz="2400" dirty="0"/>
              <a:t> + 1) }.  In particular, the variance of the uniform prior (i.e., with  </a:t>
            </a:r>
            <a:r>
              <a:rPr lang="en-US" sz="2400" i="1" dirty="0"/>
              <a:t>a</a:t>
            </a:r>
            <a:r>
              <a:rPr lang="en-US" sz="2400" dirty="0"/>
              <a:t> = </a:t>
            </a:r>
            <a:r>
              <a:rPr lang="en-US" sz="2400" i="1" dirty="0"/>
              <a:t>b</a:t>
            </a:r>
            <a:r>
              <a:rPr lang="en-US" sz="2400" dirty="0"/>
              <a:t> = 1)  is  1/12. </a:t>
            </a:r>
          </a:p>
          <a:p>
            <a:pPr marL="0" indent="0">
              <a:spcBef>
                <a:spcPts val="0"/>
              </a:spcBef>
              <a:spcAft>
                <a:spcPts val="600"/>
              </a:spcAft>
              <a:buNone/>
            </a:pPr>
            <a:endParaRPr lang="en-US" sz="2400" dirty="0"/>
          </a:p>
          <a:p>
            <a:pPr marL="0" indent="0">
              <a:spcBef>
                <a:spcPts val="0"/>
              </a:spcBef>
              <a:spcAft>
                <a:spcPts val="600"/>
              </a:spcAft>
              <a:buNone/>
            </a:pPr>
            <a:r>
              <a:rPr lang="en-US" sz="2400" dirty="0"/>
              <a:t>The posterior variance is                                                                         (</a:t>
            </a:r>
            <a:r>
              <a:rPr lang="en-US" sz="2400" i="1" dirty="0"/>
              <a:t>a</a:t>
            </a:r>
            <a:r>
              <a:rPr lang="en-US" sz="2400" dirty="0"/>
              <a:t> + </a:t>
            </a:r>
            <a:r>
              <a:rPr lang="en-US" sz="2400" i="1" dirty="0"/>
              <a:t>z</a:t>
            </a:r>
            <a:r>
              <a:rPr lang="en-US" sz="2400" dirty="0"/>
              <a:t>)(</a:t>
            </a:r>
            <a:r>
              <a:rPr lang="en-US" sz="2400" i="1" dirty="0"/>
              <a:t>b</a:t>
            </a:r>
            <a:r>
              <a:rPr lang="en-US" sz="2400" dirty="0"/>
              <a:t> + </a:t>
            </a:r>
            <a:r>
              <a:rPr lang="en-US" sz="2400" i="1" dirty="0"/>
              <a:t>n</a:t>
            </a:r>
            <a:r>
              <a:rPr lang="en-US" sz="2400" dirty="0"/>
              <a:t> – </a:t>
            </a:r>
            <a:r>
              <a:rPr lang="en-US" sz="2400" i="1" dirty="0"/>
              <a:t>z</a:t>
            </a:r>
            <a:r>
              <a:rPr lang="en-US" sz="2400" dirty="0"/>
              <a:t>) / { (</a:t>
            </a:r>
            <a:r>
              <a:rPr lang="en-US" sz="2400" i="1" dirty="0"/>
              <a:t>a</a:t>
            </a:r>
            <a:r>
              <a:rPr lang="en-US" sz="2400" dirty="0"/>
              <a:t> + </a:t>
            </a:r>
            <a:r>
              <a:rPr lang="en-US" sz="2400" i="1" dirty="0"/>
              <a:t>b</a:t>
            </a:r>
            <a:r>
              <a:rPr lang="en-US" sz="2400" dirty="0"/>
              <a:t> + </a:t>
            </a:r>
            <a:r>
              <a:rPr lang="en-US" sz="2400" i="1" dirty="0"/>
              <a:t>n</a:t>
            </a:r>
            <a:r>
              <a:rPr lang="en-US" sz="2400" dirty="0"/>
              <a:t>)</a:t>
            </a:r>
            <a:r>
              <a:rPr lang="en-US" sz="2400" baseline="30000" dirty="0"/>
              <a:t>2</a:t>
            </a:r>
            <a:r>
              <a:rPr lang="en-US" sz="2400" baseline="-25000" dirty="0"/>
              <a:t> </a:t>
            </a:r>
            <a:r>
              <a:rPr lang="en-US" sz="2400" dirty="0"/>
              <a:t>(</a:t>
            </a:r>
            <a:r>
              <a:rPr lang="en-US" sz="2400" i="1" dirty="0"/>
              <a:t>a</a:t>
            </a:r>
            <a:r>
              <a:rPr lang="en-US" sz="2400" dirty="0"/>
              <a:t> + </a:t>
            </a:r>
            <a:r>
              <a:rPr lang="en-US" sz="2400" i="1" dirty="0"/>
              <a:t>b</a:t>
            </a:r>
            <a:r>
              <a:rPr lang="en-US" sz="2400" dirty="0"/>
              <a:t> + </a:t>
            </a:r>
            <a:r>
              <a:rPr lang="en-US" sz="2400" i="1" dirty="0"/>
              <a:t>n</a:t>
            </a:r>
            <a:r>
              <a:rPr lang="en-US" sz="2400" dirty="0"/>
              <a:t> + 1) }.         If  </a:t>
            </a:r>
            <a:r>
              <a:rPr lang="en-US" sz="2400" i="1" dirty="0"/>
              <a:t>z</a:t>
            </a:r>
            <a:r>
              <a:rPr lang="en-US" sz="2400" dirty="0"/>
              <a:t> ≈ </a:t>
            </a:r>
            <a:r>
              <a:rPr lang="en-US" sz="2400" i="1" dirty="0"/>
              <a:t>c n</a:t>
            </a:r>
            <a:r>
              <a:rPr lang="en-US" sz="2400" dirty="0"/>
              <a:t>  for some  0 &lt; </a:t>
            </a:r>
            <a:r>
              <a:rPr lang="en-US" sz="2400" i="1" dirty="0"/>
              <a:t>c</a:t>
            </a:r>
            <a:r>
              <a:rPr lang="en-US" sz="2400" dirty="0"/>
              <a:t> &lt; 1  when  </a:t>
            </a:r>
            <a:r>
              <a:rPr lang="en-US" sz="2400" i="1" dirty="0"/>
              <a:t>n</a:t>
            </a:r>
            <a:r>
              <a:rPr lang="en-US" sz="2400" dirty="0"/>
              <a:t>  is large, then the posterior variance is roughly  </a:t>
            </a:r>
            <a:r>
              <a:rPr lang="en-US" sz="2400" i="1" dirty="0"/>
              <a:t>c</a:t>
            </a:r>
            <a:r>
              <a:rPr lang="en-US" sz="2400" dirty="0"/>
              <a:t> (1 – </a:t>
            </a:r>
            <a:r>
              <a:rPr lang="en-US" sz="2400" i="1" dirty="0"/>
              <a:t>c</a:t>
            </a:r>
            <a:r>
              <a:rPr lang="en-US" sz="2400" dirty="0"/>
              <a:t>) / </a:t>
            </a:r>
            <a:r>
              <a:rPr lang="en-US" sz="2400" i="1" dirty="0"/>
              <a:t>n</a:t>
            </a:r>
            <a:r>
              <a:rPr lang="en-US" sz="2400" dirty="0"/>
              <a:t>.  This formula is basically the square of the frequentist’s standard error for a sample proportion.</a:t>
            </a:r>
          </a:p>
        </p:txBody>
      </p:sp>
    </p:spTree>
    <p:extLst>
      <p:ext uri="{BB962C8B-B14F-4D97-AF65-F5344CB8AC3E}">
        <p14:creationId xmlns:p14="http://schemas.microsoft.com/office/powerpoint/2010/main" val="2037477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Prior and posterior uncertainty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Because a uniform prior may be considered non-informative, and because an informative prior should be less uncertain than a non-informative prior, your textbook author suggests (page 130) that prior variance in the present setting should not be greater than  1/12.  </a:t>
            </a:r>
          </a:p>
          <a:p>
            <a:pPr marL="0" indent="0">
              <a:spcBef>
                <a:spcPts val="0"/>
              </a:spcBef>
              <a:spcAft>
                <a:spcPts val="600"/>
              </a:spcAft>
              <a:buNone/>
            </a:pPr>
            <a:endParaRPr lang="en-US" sz="2400" dirty="0"/>
          </a:p>
          <a:p>
            <a:pPr marL="0" indent="0">
              <a:spcBef>
                <a:spcPts val="0"/>
              </a:spcBef>
              <a:spcAft>
                <a:spcPts val="600"/>
              </a:spcAft>
              <a:buNone/>
            </a:pPr>
            <a:r>
              <a:rPr lang="en-US" sz="2400" dirty="0"/>
              <a:t>Your textbook author also gives formulas for  </a:t>
            </a:r>
            <a:r>
              <a:rPr lang="en-US" sz="2400" i="1" dirty="0"/>
              <a:t>a</a:t>
            </a:r>
            <a:r>
              <a:rPr lang="en-US" sz="2400" dirty="0"/>
              <a:t>  and  </a:t>
            </a:r>
            <a:r>
              <a:rPr lang="en-US" sz="2400" i="1" dirty="0"/>
              <a:t>b</a:t>
            </a:r>
            <a:r>
              <a:rPr lang="en-US" sz="2400" dirty="0"/>
              <a:t>  to achieve a specified prior mean and variance (page 131).  These formulas are implemented in his  R  function  </a:t>
            </a:r>
            <a:r>
              <a:rPr lang="en-US" sz="2400" dirty="0" err="1"/>
              <a:t>betaABfromMeanSD</a:t>
            </a:r>
            <a:r>
              <a:rPr lang="en-US" sz="2400" dirty="0"/>
              <a:t> (page 131).</a:t>
            </a:r>
          </a:p>
        </p:txBody>
      </p:sp>
    </p:spTree>
    <p:extLst>
      <p:ext uri="{BB962C8B-B14F-4D97-AF65-F5344CB8AC3E}">
        <p14:creationId xmlns:p14="http://schemas.microsoft.com/office/powerpoint/2010/main" val="16005321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5416D3-C940-40DB-AB53-511DFED1A1B4}">
  <ds:schemaRefs>
    <ds:schemaRef ds:uri="http://purl.org/dc/terms/"/>
    <ds:schemaRef ds:uri="http://schemas.microsoft.com/office/2006/metadata/properties"/>
    <ds:schemaRef ds:uri="974e2584-8277-4615-a9c6-4009564cc360"/>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4796</TotalTime>
  <Words>1513</Words>
  <Application>Microsoft Office PowerPoint</Application>
  <PresentationFormat>Widescreen</PresentationFormat>
  <Paragraphs>84</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Cambria Math</vt:lpstr>
      <vt:lpstr>Office Theme</vt:lpstr>
      <vt:lpstr>Fine Points on Beta Priors          and Empirical Bayes</vt:lpstr>
      <vt:lpstr>Recollection</vt:lpstr>
      <vt:lpstr>Recollection (continued)</vt:lpstr>
      <vt:lpstr>Recollection (continued)</vt:lpstr>
      <vt:lpstr>Recollection (continued)</vt:lpstr>
      <vt:lpstr>Prior and posterior means</vt:lpstr>
      <vt:lpstr>Prior and posterior means (continued)</vt:lpstr>
      <vt:lpstr>Prior and posterior uncertainty</vt:lpstr>
      <vt:lpstr>Prior and posterior uncertainty (continued)</vt:lpstr>
      <vt:lpstr>Empirical Bayes</vt:lpstr>
      <vt:lpstr>Empirical Bayes (continued)</vt:lpstr>
      <vt:lpstr>Numerical illustration</vt:lpstr>
      <vt:lpstr>Numerical illustration (continued)</vt:lpstr>
      <vt:lpstr>Numerical illustration (continued)</vt:lpstr>
      <vt:lpstr>Numerical illustration (continued)</vt:lpstr>
      <vt:lpstr>References</vt:lpstr>
      <vt:lpstr>References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9</cp:revision>
  <dcterms:created xsi:type="dcterms:W3CDTF">2023-02-27T22:39:30Z</dcterms:created>
  <dcterms:modified xsi:type="dcterms:W3CDTF">2025-03-18T21:07:27Z</dcterms:modified>
</cp:coreProperties>
</file>