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97" r:id="rId6"/>
    <p:sldId id="483" r:id="rId7"/>
    <p:sldId id="484" r:id="rId8"/>
    <p:sldId id="469" r:id="rId9"/>
    <p:sldId id="487" r:id="rId10"/>
    <p:sldId id="485" r:id="rId11"/>
    <p:sldId id="486" r:id="rId12"/>
    <p:sldId id="488" r:id="rId13"/>
    <p:sldId id="490" r:id="rId14"/>
    <p:sldId id="491" r:id="rId15"/>
    <p:sldId id="489" r:id="rId16"/>
    <p:sldId id="493" r:id="rId17"/>
    <p:sldId id="492" r:id="rId18"/>
    <p:sldId id="494" r:id="rId19"/>
    <p:sldId id="495" r:id="rId20"/>
    <p:sldId id="497" r:id="rId21"/>
    <p:sldId id="496" r:id="rId22"/>
    <p:sldId id="499" r:id="rId23"/>
    <p:sldId id="471" r:id="rId24"/>
    <p:sldId id="500" r:id="rId25"/>
    <p:sldId id="498" r:id="rId26"/>
    <p:sldId id="39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39DD2B-BBAD-4C31-B1FA-B82E7850B9A3}">
          <p14:sldIdLst>
            <p14:sldId id="256"/>
            <p14:sldId id="397"/>
            <p14:sldId id="483"/>
            <p14:sldId id="484"/>
            <p14:sldId id="469"/>
            <p14:sldId id="487"/>
            <p14:sldId id="485"/>
            <p14:sldId id="486"/>
            <p14:sldId id="488"/>
            <p14:sldId id="490"/>
            <p14:sldId id="491"/>
            <p14:sldId id="489"/>
            <p14:sldId id="493"/>
            <p14:sldId id="492"/>
            <p14:sldId id="494"/>
            <p14:sldId id="495"/>
            <p14:sldId id="497"/>
            <p14:sldId id="496"/>
            <p14:sldId id="499"/>
            <p14:sldId id="471"/>
            <p14:sldId id="500"/>
            <p14:sldId id="498"/>
            <p14:sldId id="39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A6E450-D802-46A4-BDDE-F70BB05CDD26}" v="608" dt="2025-03-30T01:12:51.5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nigo, Richard J." userId="84bdb4cc-0536-40f9-8f82-a5cf0553bba1" providerId="ADAL" clId="{CDA6E450-D802-46A4-BDDE-F70BB05CDD26}"/>
    <pc:docChg chg="undo custSel addSld delSld modSld sldOrd modSection">
      <pc:chgData name="Charnigo, Richard J." userId="84bdb4cc-0536-40f9-8f82-a5cf0553bba1" providerId="ADAL" clId="{CDA6E450-D802-46A4-BDDE-F70BB05CDD26}" dt="2025-04-03T20:00:45.069" v="14167" actId="20577"/>
      <pc:docMkLst>
        <pc:docMk/>
      </pc:docMkLst>
      <pc:sldChg chg="modSp mod">
        <pc:chgData name="Charnigo, Richard J." userId="84bdb4cc-0536-40f9-8f82-a5cf0553bba1" providerId="ADAL" clId="{CDA6E450-D802-46A4-BDDE-F70BB05CDD26}" dt="2025-03-29T20:21:53.046" v="24" actId="20577"/>
        <pc:sldMkLst>
          <pc:docMk/>
          <pc:sldMk cId="1207993657" sldId="256"/>
        </pc:sldMkLst>
        <pc:spChg chg="mod">
          <ac:chgData name="Charnigo, Richard J." userId="84bdb4cc-0536-40f9-8f82-a5cf0553bba1" providerId="ADAL" clId="{CDA6E450-D802-46A4-BDDE-F70BB05CDD26}" dt="2025-03-29T20:21:53.046" v="24" actId="20577"/>
          <ac:spMkLst>
            <pc:docMk/>
            <pc:sldMk cId="1207993657" sldId="256"/>
            <ac:spMk id="2" creationId="{8B22E45F-A1B0-4239-986B-48B68A04A762}"/>
          </ac:spMkLst>
        </pc:spChg>
      </pc:sldChg>
      <pc:sldChg chg="modSp mod">
        <pc:chgData name="Charnigo, Richard J." userId="84bdb4cc-0536-40f9-8f82-a5cf0553bba1" providerId="ADAL" clId="{CDA6E450-D802-46A4-BDDE-F70BB05CDD26}" dt="2025-04-01T02:08:02.122" v="11996" actId="20577"/>
        <pc:sldMkLst>
          <pc:docMk/>
          <pc:sldMk cId="1689188086" sldId="397"/>
        </pc:sldMkLst>
        <pc:spChg chg="mod">
          <ac:chgData name="Charnigo, Richard J." userId="84bdb4cc-0536-40f9-8f82-a5cf0553bba1" providerId="ADAL" clId="{CDA6E450-D802-46A4-BDDE-F70BB05CDD26}" dt="2025-04-01T02:08:02.122" v="11996" actId="20577"/>
          <ac:spMkLst>
            <pc:docMk/>
            <pc:sldMk cId="1689188086" sldId="397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CDA6E450-D802-46A4-BDDE-F70BB05CDD26}" dt="2025-03-30T03:29:48.907" v="11984" actId="2696"/>
        <pc:sldMkLst>
          <pc:docMk/>
          <pc:sldMk cId="115585412" sldId="440"/>
        </pc:sldMkLst>
      </pc:sldChg>
      <pc:sldChg chg="del">
        <pc:chgData name="Charnigo, Richard J." userId="84bdb4cc-0536-40f9-8f82-a5cf0553bba1" providerId="ADAL" clId="{CDA6E450-D802-46A4-BDDE-F70BB05CDD26}" dt="2025-03-30T03:29:53.183" v="11992" actId="2696"/>
        <pc:sldMkLst>
          <pc:docMk/>
          <pc:sldMk cId="4089330912" sldId="442"/>
        </pc:sldMkLst>
      </pc:sldChg>
      <pc:sldChg chg="del">
        <pc:chgData name="Charnigo, Richard J." userId="84bdb4cc-0536-40f9-8f82-a5cf0553bba1" providerId="ADAL" clId="{CDA6E450-D802-46A4-BDDE-F70BB05CDD26}" dt="2025-03-30T03:29:47.418" v="11981" actId="2696"/>
        <pc:sldMkLst>
          <pc:docMk/>
          <pc:sldMk cId="3745654843" sldId="453"/>
        </pc:sldMkLst>
      </pc:sldChg>
      <pc:sldChg chg="del">
        <pc:chgData name="Charnigo, Richard J." userId="84bdb4cc-0536-40f9-8f82-a5cf0553bba1" providerId="ADAL" clId="{CDA6E450-D802-46A4-BDDE-F70BB05CDD26}" dt="2025-03-30T03:29:52.286" v="11990" actId="2696"/>
        <pc:sldMkLst>
          <pc:docMk/>
          <pc:sldMk cId="4122405114" sldId="454"/>
        </pc:sldMkLst>
      </pc:sldChg>
      <pc:sldChg chg="modSp mod">
        <pc:chgData name="Charnigo, Richard J." userId="84bdb4cc-0536-40f9-8f82-a5cf0553bba1" providerId="ADAL" clId="{CDA6E450-D802-46A4-BDDE-F70BB05CDD26}" dt="2025-04-01T02:35:25.270" v="14010"/>
        <pc:sldMkLst>
          <pc:docMk/>
          <pc:sldMk cId="1738484984" sldId="469"/>
        </pc:sldMkLst>
        <pc:spChg chg="mod">
          <ac:chgData name="Charnigo, Richard J." userId="84bdb4cc-0536-40f9-8f82-a5cf0553bba1" providerId="ADAL" clId="{CDA6E450-D802-46A4-BDDE-F70BB05CDD26}" dt="2025-04-01T02:35:25.270" v="14010"/>
          <ac:spMkLst>
            <pc:docMk/>
            <pc:sldMk cId="1738484984" sldId="469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09:08.324" v="12015" actId="20577"/>
          <ac:spMkLst>
            <pc:docMk/>
            <pc:sldMk cId="1738484984" sldId="469"/>
            <ac:spMk id="3" creationId="{62C8AD70-1FAA-41AB-BD78-D73A700DCAB2}"/>
          </ac:spMkLst>
        </pc:spChg>
      </pc:sldChg>
      <pc:sldChg chg="modSp del mod">
        <pc:chgData name="Charnigo, Richard J." userId="84bdb4cc-0536-40f9-8f82-a5cf0553bba1" providerId="ADAL" clId="{CDA6E450-D802-46A4-BDDE-F70BB05CDD26}" dt="2025-03-30T01:53:53.597" v="7960" actId="2696"/>
        <pc:sldMkLst>
          <pc:docMk/>
          <pc:sldMk cId="1086942859" sldId="470"/>
        </pc:sldMkLst>
        <pc:spChg chg="mod">
          <ac:chgData name="Charnigo, Richard J." userId="84bdb4cc-0536-40f9-8f82-a5cf0553bba1" providerId="ADAL" clId="{CDA6E450-D802-46A4-BDDE-F70BB05CDD26}" dt="2025-03-30T01:08:26.903" v="5280" actId="20577"/>
          <ac:spMkLst>
            <pc:docMk/>
            <pc:sldMk cId="1086942859" sldId="470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3-30T01:47:51.610" v="7450" actId="20577"/>
          <ac:spMkLst>
            <pc:docMk/>
            <pc:sldMk cId="1086942859" sldId="470"/>
            <ac:spMk id="3" creationId="{62C8AD70-1FAA-41AB-BD78-D73A700DCAB2}"/>
          </ac:spMkLst>
        </pc:spChg>
      </pc:sldChg>
      <pc:sldChg chg="modSp mod">
        <pc:chgData name="Charnigo, Richard J." userId="84bdb4cc-0536-40f9-8f82-a5cf0553bba1" providerId="ADAL" clId="{CDA6E450-D802-46A4-BDDE-F70BB05CDD26}" dt="2025-04-01T02:51:06.829" v="14093" actId="20577"/>
        <pc:sldMkLst>
          <pc:docMk/>
          <pc:sldMk cId="4079695996" sldId="471"/>
        </pc:sldMkLst>
        <pc:spChg chg="mod">
          <ac:chgData name="Charnigo, Richard J." userId="84bdb4cc-0536-40f9-8f82-a5cf0553bba1" providerId="ADAL" clId="{CDA6E450-D802-46A4-BDDE-F70BB05CDD26}" dt="2025-03-30T02:45:21.194" v="10383" actId="20577"/>
          <ac:spMkLst>
            <pc:docMk/>
            <pc:sldMk cId="4079695996" sldId="471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51:06.829" v="14093" actId="20577"/>
          <ac:spMkLst>
            <pc:docMk/>
            <pc:sldMk cId="4079695996" sldId="471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CDA6E450-D802-46A4-BDDE-F70BB05CDD26}" dt="2025-03-30T03:29:48.021" v="11982" actId="2696"/>
        <pc:sldMkLst>
          <pc:docMk/>
          <pc:sldMk cId="4139686179" sldId="472"/>
        </pc:sldMkLst>
      </pc:sldChg>
      <pc:sldChg chg="del">
        <pc:chgData name="Charnigo, Richard J." userId="84bdb4cc-0536-40f9-8f82-a5cf0553bba1" providerId="ADAL" clId="{CDA6E450-D802-46A4-BDDE-F70BB05CDD26}" dt="2025-03-30T03:29:48.499" v="11983" actId="2696"/>
        <pc:sldMkLst>
          <pc:docMk/>
          <pc:sldMk cId="1998963251" sldId="473"/>
        </pc:sldMkLst>
      </pc:sldChg>
      <pc:sldChg chg="del">
        <pc:chgData name="Charnigo, Richard J." userId="84bdb4cc-0536-40f9-8f82-a5cf0553bba1" providerId="ADAL" clId="{CDA6E450-D802-46A4-BDDE-F70BB05CDD26}" dt="2025-03-30T03:29:49.439" v="11985" actId="2696"/>
        <pc:sldMkLst>
          <pc:docMk/>
          <pc:sldMk cId="1119230497" sldId="474"/>
        </pc:sldMkLst>
      </pc:sldChg>
      <pc:sldChg chg="del">
        <pc:chgData name="Charnigo, Richard J." userId="84bdb4cc-0536-40f9-8f82-a5cf0553bba1" providerId="ADAL" clId="{CDA6E450-D802-46A4-BDDE-F70BB05CDD26}" dt="2025-03-30T03:29:50.019" v="11986" actId="2696"/>
        <pc:sldMkLst>
          <pc:docMk/>
          <pc:sldMk cId="209273127" sldId="475"/>
        </pc:sldMkLst>
      </pc:sldChg>
      <pc:sldChg chg="del">
        <pc:chgData name="Charnigo, Richard J." userId="84bdb4cc-0536-40f9-8f82-a5cf0553bba1" providerId="ADAL" clId="{CDA6E450-D802-46A4-BDDE-F70BB05CDD26}" dt="2025-03-30T03:29:50.536" v="11987" actId="2696"/>
        <pc:sldMkLst>
          <pc:docMk/>
          <pc:sldMk cId="570695403" sldId="476"/>
        </pc:sldMkLst>
      </pc:sldChg>
      <pc:sldChg chg="del">
        <pc:chgData name="Charnigo, Richard J." userId="84bdb4cc-0536-40f9-8f82-a5cf0553bba1" providerId="ADAL" clId="{CDA6E450-D802-46A4-BDDE-F70BB05CDD26}" dt="2025-03-30T03:29:51.147" v="11988" actId="2696"/>
        <pc:sldMkLst>
          <pc:docMk/>
          <pc:sldMk cId="637720209" sldId="477"/>
        </pc:sldMkLst>
      </pc:sldChg>
      <pc:sldChg chg="del">
        <pc:chgData name="Charnigo, Richard J." userId="84bdb4cc-0536-40f9-8f82-a5cf0553bba1" providerId="ADAL" clId="{CDA6E450-D802-46A4-BDDE-F70BB05CDD26}" dt="2025-03-30T03:29:51.586" v="11989" actId="2696"/>
        <pc:sldMkLst>
          <pc:docMk/>
          <pc:sldMk cId="1509030815" sldId="478"/>
        </pc:sldMkLst>
      </pc:sldChg>
      <pc:sldChg chg="del">
        <pc:chgData name="Charnigo, Richard J." userId="84bdb4cc-0536-40f9-8f82-a5cf0553bba1" providerId="ADAL" clId="{CDA6E450-D802-46A4-BDDE-F70BB05CDD26}" dt="2025-03-30T03:29:52.756" v="11991" actId="2696"/>
        <pc:sldMkLst>
          <pc:docMk/>
          <pc:sldMk cId="3933909223" sldId="480"/>
        </pc:sldMkLst>
      </pc:sldChg>
      <pc:sldChg chg="del">
        <pc:chgData name="Charnigo, Richard J." userId="84bdb4cc-0536-40f9-8f82-a5cf0553bba1" providerId="ADAL" clId="{CDA6E450-D802-46A4-BDDE-F70BB05CDD26}" dt="2025-03-30T03:29:54.296" v="11993" actId="2696"/>
        <pc:sldMkLst>
          <pc:docMk/>
          <pc:sldMk cId="1739445199" sldId="481"/>
        </pc:sldMkLst>
      </pc:sldChg>
      <pc:sldChg chg="del">
        <pc:chgData name="Charnigo, Richard J." userId="84bdb4cc-0536-40f9-8f82-a5cf0553bba1" providerId="ADAL" clId="{CDA6E450-D802-46A4-BDDE-F70BB05CDD26}" dt="2025-03-30T03:29:58.965" v="11994" actId="2696"/>
        <pc:sldMkLst>
          <pc:docMk/>
          <pc:sldMk cId="3274416624" sldId="482"/>
        </pc:sldMkLst>
      </pc:sldChg>
      <pc:sldChg chg="modSp add mod">
        <pc:chgData name="Charnigo, Richard J." userId="84bdb4cc-0536-40f9-8f82-a5cf0553bba1" providerId="ADAL" clId="{CDA6E450-D802-46A4-BDDE-F70BB05CDD26}" dt="2025-03-29T20:38:20.113" v="1413" actId="20577"/>
        <pc:sldMkLst>
          <pc:docMk/>
          <pc:sldMk cId="1788563677" sldId="483"/>
        </pc:sldMkLst>
        <pc:spChg chg="mod">
          <ac:chgData name="Charnigo, Richard J." userId="84bdb4cc-0536-40f9-8f82-a5cf0553bba1" providerId="ADAL" clId="{CDA6E450-D802-46A4-BDDE-F70BB05CDD26}" dt="2025-03-29T20:25:37.649" v="568" actId="20577"/>
          <ac:spMkLst>
            <pc:docMk/>
            <pc:sldMk cId="1788563677" sldId="483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3-29T20:38:20.113" v="1413" actId="20577"/>
          <ac:spMkLst>
            <pc:docMk/>
            <pc:sldMk cId="1788563677" sldId="483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3-29T20:51:17.033" v="2325" actId="20577"/>
        <pc:sldMkLst>
          <pc:docMk/>
          <pc:sldMk cId="2449138330" sldId="484"/>
        </pc:sldMkLst>
        <pc:spChg chg="mod">
          <ac:chgData name="Charnigo, Richard J." userId="84bdb4cc-0536-40f9-8f82-a5cf0553bba1" providerId="ADAL" clId="{CDA6E450-D802-46A4-BDDE-F70BB05CDD26}" dt="2025-03-29T20:51:17.033" v="2325" actId="20577"/>
          <ac:spMkLst>
            <pc:docMk/>
            <pc:sldMk cId="2449138330" sldId="484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1:11.507" v="13722" actId="20577"/>
        <pc:sldMkLst>
          <pc:docMk/>
          <pc:sldMk cId="1567195219" sldId="485"/>
        </pc:sldMkLst>
        <pc:spChg chg="mod">
          <ac:chgData name="Charnigo, Richard J." userId="84bdb4cc-0536-40f9-8f82-a5cf0553bba1" providerId="ADAL" clId="{CDA6E450-D802-46A4-BDDE-F70BB05CDD26}" dt="2025-04-01T02:31:11.507" v="13722" actId="20577"/>
          <ac:spMkLst>
            <pc:docMk/>
            <pc:sldMk cId="1567195219" sldId="485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3-30T00:36:47.165" v="4646" actId="20577"/>
          <ac:spMkLst>
            <pc:docMk/>
            <pc:sldMk cId="1567195219" sldId="485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1:18.902" v="13735" actId="20577"/>
        <pc:sldMkLst>
          <pc:docMk/>
          <pc:sldMk cId="1053980287" sldId="486"/>
        </pc:sldMkLst>
        <pc:spChg chg="mod">
          <ac:chgData name="Charnigo, Richard J." userId="84bdb4cc-0536-40f9-8f82-a5cf0553bba1" providerId="ADAL" clId="{CDA6E450-D802-46A4-BDDE-F70BB05CDD26}" dt="2025-04-01T02:31:18.902" v="13735" actId="20577"/>
          <ac:spMkLst>
            <pc:docMk/>
            <pc:sldMk cId="1053980287" sldId="486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11:32.342" v="12085" actId="20577"/>
          <ac:spMkLst>
            <pc:docMk/>
            <pc:sldMk cId="1053980287" sldId="486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1:05.908" v="13712" actId="20577"/>
        <pc:sldMkLst>
          <pc:docMk/>
          <pc:sldMk cId="1145830352" sldId="487"/>
        </pc:sldMkLst>
        <pc:spChg chg="mod">
          <ac:chgData name="Charnigo, Richard J." userId="84bdb4cc-0536-40f9-8f82-a5cf0553bba1" providerId="ADAL" clId="{CDA6E450-D802-46A4-BDDE-F70BB05CDD26}" dt="2025-04-01T02:31:05.908" v="13712" actId="20577"/>
          <ac:spMkLst>
            <pc:docMk/>
            <pc:sldMk cId="1145830352" sldId="48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10:51.173" v="12084" actId="255"/>
          <ac:spMkLst>
            <pc:docMk/>
            <pc:sldMk cId="1145830352" sldId="487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2:55.956" v="13944" actId="20577"/>
        <pc:sldMkLst>
          <pc:docMk/>
          <pc:sldMk cId="3895876646" sldId="488"/>
        </pc:sldMkLst>
        <pc:spChg chg="mod">
          <ac:chgData name="Charnigo, Richard J." userId="84bdb4cc-0536-40f9-8f82-a5cf0553bba1" providerId="ADAL" clId="{CDA6E450-D802-46A4-BDDE-F70BB05CDD26}" dt="2025-04-01T02:32:55.956" v="13944" actId="20577"/>
          <ac:spMkLst>
            <pc:docMk/>
            <pc:sldMk cId="3895876646" sldId="48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3-30T01:10:45.957" v="5654" actId="20577"/>
          <ac:spMkLst>
            <pc:docMk/>
            <pc:sldMk cId="3895876646" sldId="488"/>
            <ac:spMk id="3" creationId="{62C8AD70-1FAA-41AB-BD78-D73A700DCAB2}"/>
          </ac:spMkLst>
        </pc:spChg>
      </pc:sldChg>
      <pc:sldChg chg="modSp add mod ord">
        <pc:chgData name="Charnigo, Richard J." userId="84bdb4cc-0536-40f9-8f82-a5cf0553bba1" providerId="ADAL" clId="{CDA6E450-D802-46A4-BDDE-F70BB05CDD26}" dt="2025-04-01T02:31:49.097" v="13789" actId="20577"/>
        <pc:sldMkLst>
          <pc:docMk/>
          <pc:sldMk cId="1643917276" sldId="489"/>
        </pc:sldMkLst>
        <pc:spChg chg="mod">
          <ac:chgData name="Charnigo, Richard J." userId="84bdb4cc-0536-40f9-8f82-a5cf0553bba1" providerId="ADAL" clId="{CDA6E450-D802-46A4-BDDE-F70BB05CDD26}" dt="2025-04-01T02:31:49.097" v="13789" actId="20577"/>
          <ac:spMkLst>
            <pc:docMk/>
            <pc:sldMk cId="1643917276" sldId="489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14:35.691" v="12223" actId="20577"/>
          <ac:spMkLst>
            <pc:docMk/>
            <pc:sldMk cId="1643917276" sldId="489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3T20:00:45.069" v="14167" actId="20577"/>
        <pc:sldMkLst>
          <pc:docMk/>
          <pc:sldMk cId="2083057686" sldId="490"/>
        </pc:sldMkLst>
        <pc:spChg chg="mod">
          <ac:chgData name="Charnigo, Richard J." userId="84bdb4cc-0536-40f9-8f82-a5cf0553bba1" providerId="ADAL" clId="{CDA6E450-D802-46A4-BDDE-F70BB05CDD26}" dt="2025-04-01T02:31:33.763" v="13767" actId="20577"/>
          <ac:spMkLst>
            <pc:docMk/>
            <pc:sldMk cId="2083057686" sldId="490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3T20:00:45.069" v="14167" actId="20577"/>
          <ac:spMkLst>
            <pc:docMk/>
            <pc:sldMk cId="2083057686" sldId="490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1:39.300" v="13772" actId="20577"/>
        <pc:sldMkLst>
          <pc:docMk/>
          <pc:sldMk cId="3457578767" sldId="491"/>
        </pc:sldMkLst>
        <pc:spChg chg="mod">
          <ac:chgData name="Charnigo, Richard J." userId="84bdb4cc-0536-40f9-8f82-a5cf0553bba1" providerId="ADAL" clId="{CDA6E450-D802-46A4-BDDE-F70BB05CDD26}" dt="2025-04-01T02:31:39.300" v="13772" actId="20577"/>
          <ac:spMkLst>
            <pc:docMk/>
            <pc:sldMk cId="3457578767" sldId="491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14:15.866" v="12207" actId="20577"/>
          <ac:spMkLst>
            <pc:docMk/>
            <pc:sldMk cId="3457578767" sldId="491"/>
            <ac:spMk id="3" creationId="{62C8AD70-1FAA-41AB-BD78-D73A700DCAB2}"/>
          </ac:spMkLst>
        </pc:spChg>
      </pc:sldChg>
      <pc:sldChg chg="modSp add mod ord">
        <pc:chgData name="Charnigo, Richard J." userId="84bdb4cc-0536-40f9-8f82-a5cf0553bba1" providerId="ADAL" clId="{CDA6E450-D802-46A4-BDDE-F70BB05CDD26}" dt="2025-04-01T02:32:01.619" v="13821" actId="20577"/>
        <pc:sldMkLst>
          <pc:docMk/>
          <pc:sldMk cId="3482880410" sldId="492"/>
        </pc:sldMkLst>
        <pc:spChg chg="mod">
          <ac:chgData name="Charnigo, Richard J." userId="84bdb4cc-0536-40f9-8f82-a5cf0553bba1" providerId="ADAL" clId="{CDA6E450-D802-46A4-BDDE-F70BB05CDD26}" dt="2025-04-01T02:32:01.619" v="13821" actId="20577"/>
          <ac:spMkLst>
            <pc:docMk/>
            <pc:sldMk cId="3482880410" sldId="492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3-30T02:03:16.312" v="8619" actId="115"/>
          <ac:spMkLst>
            <pc:docMk/>
            <pc:sldMk cId="3482880410" sldId="492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41:43.592" v="14040"/>
        <pc:sldMkLst>
          <pc:docMk/>
          <pc:sldMk cId="663642465" sldId="493"/>
        </pc:sldMkLst>
        <pc:spChg chg="mod">
          <ac:chgData name="Charnigo, Richard J." userId="84bdb4cc-0536-40f9-8f82-a5cf0553bba1" providerId="ADAL" clId="{CDA6E450-D802-46A4-BDDE-F70BB05CDD26}" dt="2025-04-01T02:31:55.181" v="13800" actId="20577"/>
          <ac:spMkLst>
            <pc:docMk/>
            <pc:sldMk cId="663642465" sldId="493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41:43.592" v="14040"/>
          <ac:spMkLst>
            <pc:docMk/>
            <pc:sldMk cId="663642465" sldId="493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43:01.085" v="14044" actId="20577"/>
        <pc:sldMkLst>
          <pc:docMk/>
          <pc:sldMk cId="3570057641" sldId="494"/>
        </pc:sldMkLst>
        <pc:spChg chg="mod">
          <ac:chgData name="Charnigo, Richard J." userId="84bdb4cc-0536-40f9-8f82-a5cf0553bba1" providerId="ADAL" clId="{CDA6E450-D802-46A4-BDDE-F70BB05CDD26}" dt="2025-04-01T02:33:09.027" v="13969" actId="20577"/>
          <ac:spMkLst>
            <pc:docMk/>
            <pc:sldMk cId="3570057641" sldId="494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43:01.085" v="14044" actId="20577"/>
          <ac:spMkLst>
            <pc:docMk/>
            <pc:sldMk cId="3570057641" sldId="494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3:21.091" v="13971"/>
        <pc:sldMkLst>
          <pc:docMk/>
          <pc:sldMk cId="1645785705" sldId="495"/>
        </pc:sldMkLst>
        <pc:spChg chg="mod">
          <ac:chgData name="Charnigo, Richard J." userId="84bdb4cc-0536-40f9-8f82-a5cf0553bba1" providerId="ADAL" clId="{CDA6E450-D802-46A4-BDDE-F70BB05CDD26}" dt="2025-04-01T02:33:21.091" v="13971"/>
          <ac:spMkLst>
            <pc:docMk/>
            <pc:sldMk cId="1645785705" sldId="495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3-30T02:14:33.506" v="9600" actId="20577"/>
          <ac:spMkLst>
            <pc:docMk/>
            <pc:sldMk cId="1645785705" sldId="495"/>
            <ac:spMk id="3" creationId="{62C8AD70-1FAA-41AB-BD78-D73A700DCAB2}"/>
          </ac:spMkLst>
        </pc:spChg>
      </pc:sldChg>
      <pc:sldChg chg="modSp add mod ord">
        <pc:chgData name="Charnigo, Richard J." userId="84bdb4cc-0536-40f9-8f82-a5cf0553bba1" providerId="ADAL" clId="{CDA6E450-D802-46A4-BDDE-F70BB05CDD26}" dt="2025-04-01T02:33:31.435" v="13975"/>
        <pc:sldMkLst>
          <pc:docMk/>
          <pc:sldMk cId="1210127950" sldId="496"/>
        </pc:sldMkLst>
        <pc:spChg chg="mod">
          <ac:chgData name="Charnigo, Richard J." userId="84bdb4cc-0536-40f9-8f82-a5cf0553bba1" providerId="ADAL" clId="{CDA6E450-D802-46A4-BDDE-F70BB05CDD26}" dt="2025-04-01T02:33:31.435" v="13975"/>
          <ac:spMkLst>
            <pc:docMk/>
            <pc:sldMk cId="1210127950" sldId="496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16:15.976" v="12256" actId="20577"/>
          <ac:spMkLst>
            <pc:docMk/>
            <pc:sldMk cId="1210127950" sldId="496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33:24.757" v="13973"/>
        <pc:sldMkLst>
          <pc:docMk/>
          <pc:sldMk cId="858892306" sldId="497"/>
        </pc:sldMkLst>
        <pc:spChg chg="mod">
          <ac:chgData name="Charnigo, Richard J." userId="84bdb4cc-0536-40f9-8f82-a5cf0553bba1" providerId="ADAL" clId="{CDA6E450-D802-46A4-BDDE-F70BB05CDD26}" dt="2025-04-01T02:33:24.757" v="13973"/>
          <ac:spMkLst>
            <pc:docMk/>
            <pc:sldMk cId="858892306" sldId="497"/>
            <ac:spMk id="2" creationId="{082B557F-F220-44AD-A777-F616FC57544D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58:02.042" v="14165" actId="20577"/>
        <pc:sldMkLst>
          <pc:docMk/>
          <pc:sldMk cId="3637701783" sldId="498"/>
        </pc:sldMkLst>
        <pc:spChg chg="mod">
          <ac:chgData name="Charnigo, Richard J." userId="84bdb4cc-0536-40f9-8f82-a5cf0553bba1" providerId="ADAL" clId="{CDA6E450-D802-46A4-BDDE-F70BB05CDD26}" dt="2025-03-30T03:23:10.317" v="11081" actId="20577"/>
          <ac:spMkLst>
            <pc:docMk/>
            <pc:sldMk cId="3637701783" sldId="49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58:02.042" v="14165" actId="20577"/>
          <ac:spMkLst>
            <pc:docMk/>
            <pc:sldMk cId="3637701783" sldId="498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49:30.500" v="14069" actId="20577"/>
        <pc:sldMkLst>
          <pc:docMk/>
          <pc:sldMk cId="3626624415" sldId="499"/>
        </pc:sldMkLst>
        <pc:spChg chg="mod">
          <ac:chgData name="Charnigo, Richard J." userId="84bdb4cc-0536-40f9-8f82-a5cf0553bba1" providerId="ADAL" clId="{CDA6E450-D802-46A4-BDDE-F70BB05CDD26}" dt="2025-04-01T02:34:31.204" v="14009" actId="20577"/>
          <ac:spMkLst>
            <pc:docMk/>
            <pc:sldMk cId="3626624415" sldId="499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49:30.500" v="14069" actId="20577"/>
          <ac:spMkLst>
            <pc:docMk/>
            <pc:sldMk cId="3626624415" sldId="499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CDA6E450-D802-46A4-BDDE-F70BB05CDD26}" dt="2025-04-01T02:54:10.369" v="14136" actId="20577"/>
        <pc:sldMkLst>
          <pc:docMk/>
          <pc:sldMk cId="3561409923" sldId="500"/>
        </pc:sldMkLst>
        <pc:spChg chg="mod">
          <ac:chgData name="Charnigo, Richard J." userId="84bdb4cc-0536-40f9-8f82-a5cf0553bba1" providerId="ADAL" clId="{CDA6E450-D802-46A4-BDDE-F70BB05CDD26}" dt="2025-04-01T02:23:22.532" v="13090" actId="20577"/>
          <ac:spMkLst>
            <pc:docMk/>
            <pc:sldMk cId="3561409923" sldId="500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CDA6E450-D802-46A4-BDDE-F70BB05CDD26}" dt="2025-04-01T02:54:10.369" v="14136" actId="20577"/>
          <ac:spMkLst>
            <pc:docMk/>
            <pc:sldMk cId="3561409923" sldId="500"/>
            <ac:spMk id="3" creationId="{62C8AD70-1FAA-41AB-BD78-D73A700DCAB2}"/>
          </ac:spMkLst>
        </pc:spChg>
      </pc:sldChg>
      <pc:sldChg chg="add del">
        <pc:chgData name="Charnigo, Richard J." userId="84bdb4cc-0536-40f9-8f82-a5cf0553bba1" providerId="ADAL" clId="{CDA6E450-D802-46A4-BDDE-F70BB05CDD26}" dt="2025-04-01T02:29:16.315" v="13643" actId="2696"/>
        <pc:sldMkLst>
          <pc:docMk/>
          <pc:sldMk cId="2814540260" sldId="50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173C-585F-4E8C-B844-3F567404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7F3D6-6153-4196-B60E-5C1379DDC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5C9DF-B97A-4F91-88E1-D3AB44B9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DEC38-D6CC-4041-A163-AC2E67A44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7B6E5-F867-4F7D-93ED-C8823E01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0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3F87B-44D5-4FB5-8855-EF5A2308E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AA1E9-F318-4A6B-9DCB-A263703C1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4E799-5CFB-47A3-83E4-5863564A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3E221-D51A-44CD-82C2-7226782E1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C5904-C339-4066-8510-C17DF2C2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D85FF0-3986-4DCF-BFD6-4DF8D67A43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EC7BFE-4514-4C20-8DBE-CFFC24AD5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6193-1B4B-4451-9105-9C75642B4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970DD-9E5D-4AF2-9D45-FD16B81B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97982-F569-43D2-8B10-3FE64D65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2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73D5B-B995-458C-A0D7-FCB42939A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38074-225A-4763-81CE-F5CF17AD3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2261B-9B8F-4E71-865A-12DFDB825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723BC-7B25-4E66-ABF1-503151DCB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B5206-8017-4679-A475-22634631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1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2506-8649-4CAD-9CF4-0E84076A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918E4-EC01-4DC2-A085-22E15379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0E6E3-8314-468D-99F3-8BB73F32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4B140-36F5-408B-B40A-1CF001D13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2102C-45BC-4A1E-9A51-DDA83C16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5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84747-5726-4C81-B71D-81F99E635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FD919-92C2-4D5B-A6FD-E0CC6B4AA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7C2DF3-3723-4E95-8644-25DD0B1951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8D457-9DD9-4171-A03B-4A92AF51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85311-C215-4BE0-A9DD-A7ADD8A9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9E96E-3EA8-4070-8D3E-D9372141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3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BA3B-3909-476C-A1C4-FB666D7E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1EF7C-B032-40CC-85C4-3592CE85F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ACEA4-1781-4D1E-A129-4C25536A5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A641BE-0D89-4C68-B97C-3C9D37193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B5F72B-68EA-4F1D-847A-B7F8736BD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DA101B-1160-4AC3-87B2-CF8062063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C85CD9-B336-4FD9-8532-5D11C6B60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63B4F8-57A5-4A29-BD5C-5C02F5B3B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7FB32-3987-456C-8C4C-240903EC7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C29186-EDDD-4578-AD55-15213FE08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C6901-C7EA-4E05-B89A-46BF4358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BD37D-36B2-4A21-9447-49FC89F0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0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A449B7-E1A4-4E27-BDFE-A7A01760A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5AEEC-2966-411F-B273-895B5B1C2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0DB4B-02EB-42C0-9BC8-9976564D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90F5-1B16-4E48-90BD-B019FF80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A217F-8C41-4DBF-A82E-14A83BB62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76CA9-0452-494C-A2C8-635DFCE58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70E9-2CF1-4B07-823B-D4FC598C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93117-1C42-48EF-8840-5D517F0C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CA759-7E55-4D92-A583-33CBD879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2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7A69-19F9-4AE0-8F37-A1C7B4C46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F4C60-433E-4CDB-AB20-F4E8967B2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CC116-BC65-4E8C-B575-7C624DC4A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23C5A-4693-4796-9A81-AA931D70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2053D-4CE3-4857-A6F8-0C9BA2DB7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3FB53-98CC-4A50-AFD9-932BBB53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1BBE75-2DF1-42FD-8863-F9A7F1ECB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8923F-884A-484B-909F-FE696110B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B25B8-3365-46CC-A821-64D3A2265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1FCC-53F1-4211-81DF-5CBCA708FB61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4A04C-2427-4A0C-BDFA-674B31D94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BA8B6-420A-4755-9DB7-7E90B5449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22E45F-A1B0-4239-986B-48B68A04A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6289" y="938780"/>
            <a:ext cx="7151978" cy="2595549"/>
          </a:xfrm>
        </p:spPr>
        <p:txBody>
          <a:bodyPr anchor="b">
            <a:noAutofit/>
          </a:bodyPr>
          <a:lstStyle/>
          <a:p>
            <a:r>
              <a:rPr lang="en-US" sz="4000" dirty="0">
                <a:solidFill>
                  <a:srgbClr val="000000"/>
                </a:solidFill>
                <a:latin typeface="Calibri" panose="020F0502020204030204" pitchFamily="34" charset="0"/>
              </a:rPr>
              <a:t>The Gibbs Sampler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27E1D-8509-4045-A95A-6ED7FBE28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8261" y="3749041"/>
            <a:ext cx="5188034" cy="2170179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Dr. Richard Charnigo</a:t>
            </a:r>
          </a:p>
          <a:p>
            <a:r>
              <a:rPr lang="en-US" dirty="0">
                <a:solidFill>
                  <a:schemeClr val="tx2"/>
                </a:solidFill>
              </a:rPr>
              <a:t>University of Kentucky</a:t>
            </a:r>
          </a:p>
          <a:p>
            <a:r>
              <a:rPr lang="en-US" dirty="0">
                <a:solidFill>
                  <a:schemeClr val="tx2"/>
                </a:solidFill>
              </a:rPr>
              <a:t>CPH 565, Spring 2025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07993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Likelihood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For our second example, suppose that                        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~ N(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{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baseline="30000" dirty="0"/>
              <a:t>-1/2</a:t>
            </a:r>
            <a:r>
              <a:rPr lang="en-US" sz="2400" dirty="0"/>
              <a:t>}</a:t>
            </a:r>
            <a:r>
              <a:rPr lang="en-US" sz="2400" baseline="30000" dirty="0"/>
              <a:t>2</a:t>
            </a:r>
            <a:r>
              <a:rPr lang="en-US" sz="2400" dirty="0"/>
              <a:t>).  Thus,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represent the mean and precision of a normal distribution.  The precision is the reciprocal of the variance (page 453 in Chapter 16), so that the  -1/2  power of the precision is the standard deviation.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corresponding likelihood is  p(D |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=   (2</a:t>
            </a:r>
            <a:r>
              <a:rPr lang="el-GR" sz="2400" dirty="0"/>
              <a:t>π</a:t>
            </a:r>
            <a:r>
              <a:rPr lang="en-US" sz="2400" dirty="0"/>
              <a:t>)</a:t>
            </a:r>
            <a:r>
              <a:rPr lang="en-US" sz="2400" baseline="30000" dirty="0"/>
              <a:t>-n/2</a:t>
            </a:r>
            <a:r>
              <a:rPr lang="en-US" sz="2400" dirty="0"/>
              <a:t>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baseline="30000" dirty="0"/>
              <a:t>n/2</a:t>
            </a:r>
            <a:r>
              <a:rPr lang="en-US" sz="2400" dirty="0"/>
              <a:t> exp(- 0.5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∑</a:t>
            </a:r>
            <a:r>
              <a:rPr lang="en-US" sz="2400" baseline="-25000" dirty="0" err="1"/>
              <a:t>i</a:t>
            </a:r>
            <a:r>
              <a:rPr lang="en-US" sz="2400" dirty="0"/>
              <a:t> { x</a:t>
            </a:r>
            <a:r>
              <a:rPr lang="en-US" sz="2400" baseline="-25000" dirty="0"/>
              <a:t>i</a:t>
            </a:r>
            <a:r>
              <a:rPr lang="en-US" sz="2400" dirty="0"/>
              <a:t> –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}</a:t>
            </a:r>
            <a:r>
              <a:rPr lang="en-US" sz="2400" baseline="30000" dirty="0"/>
              <a:t>2</a:t>
            </a:r>
            <a:r>
              <a:rPr lang="en-US" sz="2400" dirty="0"/>
              <a:t> ).</a:t>
            </a:r>
          </a:p>
        </p:txBody>
      </p:sp>
    </p:spTree>
    <p:extLst>
      <p:ext uri="{BB962C8B-B14F-4D97-AF65-F5344CB8AC3E}">
        <p14:creationId xmlns:p14="http://schemas.microsoft.com/office/powerpoint/2010/main" val="2083057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Prior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Suppose that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are independent </a:t>
            </a:r>
            <a:r>
              <a:rPr lang="en-US" sz="2400" i="1" dirty="0"/>
              <a:t>a priori</a:t>
            </a:r>
            <a:r>
              <a:rPr lang="en-US" sz="2400" dirty="0"/>
              <a:t>, with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~ N(</a:t>
            </a:r>
            <a:r>
              <a:rPr lang="en-US" sz="2400" i="1" dirty="0"/>
              <a:t>a</a:t>
            </a:r>
            <a:r>
              <a:rPr lang="en-US" sz="2400" dirty="0"/>
              <a:t>, {</a:t>
            </a:r>
            <a:r>
              <a:rPr lang="en-US" sz="2400" i="1" dirty="0"/>
              <a:t>b </a:t>
            </a:r>
            <a:r>
              <a:rPr lang="en-US" sz="2400" baseline="30000" dirty="0"/>
              <a:t>-1/2</a:t>
            </a:r>
            <a:r>
              <a:rPr lang="en-US" sz="2400" dirty="0"/>
              <a:t>}</a:t>
            </a:r>
            <a:r>
              <a:rPr lang="en-US" sz="2400" baseline="30000" dirty="0"/>
              <a:t>2</a:t>
            </a:r>
            <a:r>
              <a:rPr lang="en-US" sz="2400" dirty="0"/>
              <a:t> )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~ Gamma(</a:t>
            </a:r>
            <a:r>
              <a:rPr lang="en-US" sz="2400" i="1" dirty="0"/>
              <a:t>c</a:t>
            </a:r>
            <a:r>
              <a:rPr lang="en-US" sz="2400" dirty="0"/>
              <a:t>, </a:t>
            </a:r>
            <a:r>
              <a:rPr lang="en-US" sz="2400" i="1" dirty="0"/>
              <a:t>d</a:t>
            </a:r>
            <a:r>
              <a:rPr lang="en-US" sz="2400" dirty="0"/>
              <a:t>).  We refer to  </a:t>
            </a:r>
            <a:r>
              <a:rPr lang="en-US" sz="2400" i="1" dirty="0"/>
              <a:t>a</a:t>
            </a:r>
            <a:r>
              <a:rPr lang="en-US" sz="2400" dirty="0"/>
              <a:t>  and  </a:t>
            </a:r>
            <a:r>
              <a:rPr lang="en-US" sz="2400" i="1" dirty="0"/>
              <a:t>b</a:t>
            </a:r>
            <a:r>
              <a:rPr lang="en-US" sz="2400" dirty="0"/>
              <a:t>  as the mean and precision of the normal distribution, while  </a:t>
            </a:r>
            <a:r>
              <a:rPr lang="en-US" sz="2400" i="1" dirty="0"/>
              <a:t>c</a:t>
            </a:r>
            <a:r>
              <a:rPr lang="en-US" sz="2400" dirty="0"/>
              <a:t>  and  </a:t>
            </a:r>
            <a:r>
              <a:rPr lang="en-US" sz="2400" i="1" dirty="0"/>
              <a:t>d</a:t>
            </a:r>
            <a:r>
              <a:rPr lang="en-US" sz="2400" dirty="0"/>
              <a:t>  are the shape and rate of the gamma distribution.  (The gamma density will be shown on the next slide.)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Your textbook author suggests these as possible priors (page 454) but avoids some of the mathematical details that we shall now provide.</a:t>
            </a:r>
          </a:p>
        </p:txBody>
      </p:sp>
    </p:spTree>
    <p:extLst>
      <p:ext uri="{BB962C8B-B14F-4D97-AF65-F5344CB8AC3E}">
        <p14:creationId xmlns:p14="http://schemas.microsoft.com/office/powerpoint/2010/main" val="3457578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have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) = (2</a:t>
            </a:r>
            <a:r>
              <a:rPr lang="el-GR" sz="2400" dirty="0"/>
              <a:t>π</a:t>
            </a:r>
            <a:r>
              <a:rPr lang="en-US" sz="2400" dirty="0"/>
              <a:t>)</a:t>
            </a:r>
            <a:r>
              <a:rPr lang="en-US" sz="2400" baseline="30000" dirty="0"/>
              <a:t>-1/2</a:t>
            </a:r>
            <a:r>
              <a:rPr lang="en-US" sz="2400" dirty="0"/>
              <a:t> </a:t>
            </a:r>
            <a:r>
              <a:rPr lang="en-US" sz="2400" i="1" dirty="0"/>
              <a:t>b</a:t>
            </a:r>
            <a:r>
              <a:rPr lang="en-US" sz="2400" baseline="30000" dirty="0"/>
              <a:t>1/2</a:t>
            </a:r>
            <a:r>
              <a:rPr lang="en-US" sz="2400" dirty="0"/>
              <a:t> exp(- 0.5 </a:t>
            </a:r>
            <a:r>
              <a:rPr lang="en-US" sz="2400" i="1" dirty="0"/>
              <a:t>b</a:t>
            </a:r>
            <a:r>
              <a:rPr lang="en-US" sz="2400" dirty="0"/>
              <a:t> {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– </a:t>
            </a:r>
            <a:r>
              <a:rPr lang="en-US" sz="2400" i="1" dirty="0"/>
              <a:t>a</a:t>
            </a:r>
            <a:r>
              <a:rPr lang="en-US" sz="2400" dirty="0"/>
              <a:t> }</a:t>
            </a:r>
            <a:r>
              <a:rPr lang="en-US" sz="2400" baseline="30000" dirty="0"/>
              <a:t>2</a:t>
            </a:r>
            <a:r>
              <a:rPr lang="en-US" sz="2400" dirty="0"/>
              <a:t> )  and 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= </a:t>
            </a:r>
            <a:r>
              <a:rPr lang="en-US" sz="2400" i="1" dirty="0"/>
              <a:t>d</a:t>
            </a:r>
            <a:r>
              <a:rPr lang="en-US" sz="2400" i="1" baseline="30000" dirty="0"/>
              <a:t> c </a:t>
            </a:r>
            <a:r>
              <a:rPr lang="en-US" sz="2400" dirty="0"/>
              <a:t> Γ(</a:t>
            </a:r>
            <a:r>
              <a:rPr lang="en-US" sz="2400" i="1" dirty="0"/>
              <a:t>c</a:t>
            </a:r>
            <a:r>
              <a:rPr lang="en-US" sz="2400" dirty="0"/>
              <a:t>)</a:t>
            </a:r>
            <a:r>
              <a:rPr lang="en-US" sz="2400" baseline="30000" dirty="0"/>
              <a:t>-1</a:t>
            </a:r>
            <a:r>
              <a:rPr lang="en-US" sz="2400" dirty="0"/>
              <a:t>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i="1" baseline="30000" dirty="0"/>
              <a:t>c</a:t>
            </a:r>
            <a:r>
              <a:rPr lang="en-US" sz="2400" baseline="30000" dirty="0"/>
              <a:t> – 1</a:t>
            </a:r>
            <a:r>
              <a:rPr lang="en-US" sz="2400" dirty="0"/>
              <a:t> exp(- </a:t>
            </a:r>
            <a:r>
              <a:rPr lang="en-US" sz="2400" i="1" dirty="0"/>
              <a:t>d</a:t>
            </a:r>
            <a:r>
              <a:rPr lang="en-US" sz="2400" dirty="0"/>
              <a:t>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latter formula applies only when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&gt; 0,  because a precision (being the reciprocal of a variance) cannot be negative.  The gamma function  Γ(</a:t>
            </a:r>
            <a:r>
              <a:rPr lang="en-US" sz="2400" i="1" dirty="0"/>
              <a:t>c</a:t>
            </a:r>
            <a:r>
              <a:rPr lang="en-US" sz="2400" dirty="0"/>
              <a:t>)  was defined on page 5 of the Chapter 6a slide deck but will be absorbed into proportionality on the next slide here.</a:t>
            </a:r>
          </a:p>
        </p:txBody>
      </p:sp>
    </p:spTree>
    <p:extLst>
      <p:ext uri="{BB962C8B-B14F-4D97-AF65-F5344CB8AC3E}">
        <p14:creationId xmlns:p14="http://schemas.microsoft.com/office/powerpoint/2010/main" val="1643917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Posterior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We have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p(D |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exp(- 0.5 </a:t>
                </a:r>
                <a:r>
                  <a:rPr lang="en-US" sz="2400" i="1" dirty="0"/>
                  <a:t>b</a:t>
                </a:r>
                <a:r>
                  <a:rPr lang="en-US" sz="2400" dirty="0"/>
                  <a:t> {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a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) exp(- 0.5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∑</a:t>
                </a:r>
                <a:r>
                  <a:rPr lang="en-US" sz="2400" baseline="-25000" dirty="0" err="1"/>
                  <a:t>i</a:t>
                </a:r>
                <a:r>
                  <a:rPr lang="en-US" sz="2400" dirty="0"/>
                  <a:t> { 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)    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i="1" baseline="30000" dirty="0"/>
                  <a:t>c</a:t>
                </a:r>
                <a:r>
                  <a:rPr lang="en-US" sz="2400" baseline="30000" dirty="0"/>
                  <a:t> – 1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baseline="30000" dirty="0"/>
                  <a:t>n/2</a:t>
                </a:r>
                <a:r>
                  <a:rPr lang="en-US" sz="2400" dirty="0"/>
                  <a:t> exp(- </a:t>
                </a:r>
                <a:r>
                  <a:rPr lang="en-US" sz="2400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).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The first proportionality symbol disposes of the denominator  p(D)  from Bayes’ Rule,  while the second proportionality symbol disposes of multiplicative factors not involving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and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,  namely  </a:t>
                </a:r>
                <a:r>
                  <a:rPr lang="en-US" sz="2400" i="1" dirty="0"/>
                  <a:t>d</a:t>
                </a:r>
                <a:r>
                  <a:rPr lang="en-US" sz="2400" i="1" baseline="30000" dirty="0"/>
                  <a:t> c </a:t>
                </a:r>
                <a:r>
                  <a:rPr lang="en-US" sz="2400" dirty="0"/>
                  <a:t>, Γ(</a:t>
                </a:r>
                <a:r>
                  <a:rPr lang="en-US" sz="2400" i="1" dirty="0"/>
                  <a:t>c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-1</a:t>
                </a:r>
                <a:r>
                  <a:rPr lang="en-US" sz="2400" dirty="0"/>
                  <a:t>,  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1/2</a:t>
                </a:r>
                <a:r>
                  <a:rPr lang="en-US" sz="2400" dirty="0"/>
                  <a:t>,  and powers of  2</a:t>
                </a:r>
                <a:r>
                  <a:rPr lang="el-GR" sz="2400" dirty="0"/>
                  <a:t>π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642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Posterior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The posterior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u="sng" dirty="0"/>
                  <a:t>cannot</a:t>
                </a:r>
                <a:r>
                  <a:rPr lang="en-US" sz="2400" dirty="0"/>
                  <a:t> be factored into a product of a function of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with a function of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,  so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and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 are </a:t>
                </a:r>
                <a:r>
                  <a:rPr lang="en-US" sz="2400" u="sng" dirty="0"/>
                  <a:t>not</a:t>
                </a:r>
                <a:r>
                  <a:rPr lang="en-US" sz="2400" dirty="0"/>
                  <a:t> independent </a:t>
                </a:r>
                <a:r>
                  <a:rPr lang="en-US" sz="2400" i="1" dirty="0"/>
                  <a:t>a posteriori</a:t>
                </a:r>
                <a:r>
                  <a:rPr lang="en-US" sz="2400" dirty="0"/>
                  <a:t>. 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However, even though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 looks messy, we shall see that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 and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  are not messy.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1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2880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Conditioning on the 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On page 17 of the Chapter 4d slide deck, I noted that a conditional probability density  </a:t>
            </a:r>
            <a:r>
              <a:rPr lang="en-US" sz="2400" dirty="0" err="1"/>
              <a:t>p</a:t>
            </a:r>
            <a:r>
              <a:rPr lang="en-US" sz="2400" baseline="-25000" dirty="0" err="1"/>
              <a:t>Y|X</a:t>
            </a:r>
            <a:r>
              <a:rPr lang="en-US" sz="2400" dirty="0"/>
              <a:t>(y | x)  may be defined as  </a:t>
            </a:r>
            <a:r>
              <a:rPr lang="en-US" sz="2400" dirty="0" err="1"/>
              <a:t>p</a:t>
            </a:r>
            <a:r>
              <a:rPr lang="en-US" sz="2400" baseline="-25000" dirty="0" err="1"/>
              <a:t>X,Y</a:t>
            </a:r>
            <a:r>
              <a:rPr lang="en-US" sz="2400" dirty="0"/>
              <a:t>(x , y) / </a:t>
            </a:r>
            <a:r>
              <a:rPr lang="en-US" sz="2400" dirty="0" err="1"/>
              <a:t>p</a:t>
            </a:r>
            <a:r>
              <a:rPr lang="en-US" sz="2400" baseline="-25000" dirty="0" err="1"/>
              <a:t>X</a:t>
            </a:r>
            <a:r>
              <a:rPr lang="en-US" sz="2400" dirty="0"/>
              <a:t>(x).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Analogously,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| D,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 may be defined as    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D)  /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D),  and 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| D,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)  may be defined as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D)  /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D).</a:t>
            </a:r>
          </a:p>
        </p:txBody>
      </p:sp>
    </p:spTree>
    <p:extLst>
      <p:ext uri="{BB962C8B-B14F-4D97-AF65-F5344CB8AC3E}">
        <p14:creationId xmlns:p14="http://schemas.microsoft.com/office/powerpoint/2010/main" val="3570057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Conditioning on the other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Since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 does not depend on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           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D),  with proportionality now understood to be with respect to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only.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However, if proportionality is now with respect to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only, then some of the terms in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from three slides back can now be discarded.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5785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Conditioning on the other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In particular, we may now write                            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                                       exp(- 0.5 </a:t>
                </a:r>
                <a:r>
                  <a:rPr lang="en-US" sz="2400" i="1" dirty="0"/>
                  <a:t>b</a:t>
                </a:r>
                <a:r>
                  <a:rPr lang="en-US" sz="2400" dirty="0"/>
                  <a:t> {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a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) exp(- 0.5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∑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{ 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).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By comparing this to pages 13 through 15 of the Chapter 5b slide deck (but keeping in mind the notational differences), we can ascertain that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 is a normal distribution with mean         { </a:t>
                </a:r>
                <a:r>
                  <a:rPr lang="en-US" sz="2400" i="1" dirty="0"/>
                  <a:t>a b</a:t>
                </a:r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i="1" dirty="0"/>
                  <a:t>n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} / { </a:t>
                </a:r>
                <a:r>
                  <a:rPr lang="en-US" sz="2400" i="1" dirty="0"/>
                  <a:t>b </a:t>
                </a:r>
                <a:r>
                  <a:rPr lang="en-US" sz="2400" dirty="0"/>
                  <a:t>+ </a:t>
                </a:r>
                <a:r>
                  <a:rPr lang="en-US" sz="2400" i="1" dirty="0"/>
                  <a:t>n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}  and variance                    1 / { </a:t>
                </a:r>
                <a:r>
                  <a:rPr lang="en-US" sz="2400" i="1" dirty="0"/>
                  <a:t>b </a:t>
                </a:r>
                <a:r>
                  <a:rPr lang="en-US" sz="2400" dirty="0"/>
                  <a:t>+ </a:t>
                </a:r>
                <a:r>
                  <a:rPr lang="en-US" sz="2400" i="1" dirty="0"/>
                  <a:t>n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}.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2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8892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Conditioning on the other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Likewise, we may now write                                  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                                    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i="1" baseline="30000" dirty="0"/>
                  <a:t>c</a:t>
                </a:r>
                <a:r>
                  <a:rPr lang="en-US" sz="2400" baseline="30000" dirty="0"/>
                  <a:t> – 1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baseline="30000" dirty="0"/>
                  <a:t>n/2</a:t>
                </a:r>
                <a:r>
                  <a:rPr lang="en-US" sz="2400" dirty="0"/>
                  <a:t> exp(- 0.5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∑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{ 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) exp(- </a:t>
                </a:r>
                <a:r>
                  <a:rPr lang="en-US" sz="2400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),  with proportionality in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By comparing this to page 12 in the present slide deck, we can ascertain that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  is a gamma distribution with shape  </a:t>
                </a:r>
                <a:r>
                  <a:rPr lang="en-US" sz="2400" i="1" dirty="0"/>
                  <a:t>c</a:t>
                </a:r>
                <a:r>
                  <a:rPr lang="en-US" sz="2400" dirty="0"/>
                  <a:t> + </a:t>
                </a:r>
                <a:r>
                  <a:rPr lang="en-US" sz="2400" i="1" dirty="0"/>
                  <a:t>n</a:t>
                </a:r>
                <a:r>
                  <a:rPr lang="en-US" sz="2400" dirty="0"/>
                  <a:t>/2</a:t>
                </a:r>
                <a:r>
                  <a:rPr lang="en-US" sz="2400" i="1" dirty="0"/>
                  <a:t>  </a:t>
                </a:r>
                <a:r>
                  <a:rPr lang="en-US" sz="2400" dirty="0"/>
                  <a:t>and rate    </a:t>
                </a:r>
                <a:r>
                  <a:rPr lang="en-US" sz="2400" i="1" dirty="0"/>
                  <a:t>d</a:t>
                </a:r>
                <a:r>
                  <a:rPr lang="en-US" sz="2400" dirty="0"/>
                  <a:t> + 0.5 ∑</a:t>
                </a:r>
                <a:r>
                  <a:rPr lang="en-US" sz="2400" baseline="-25000" dirty="0" err="1"/>
                  <a:t>i</a:t>
                </a:r>
                <a:r>
                  <a:rPr lang="en-US" sz="2400" dirty="0"/>
                  <a:t> { 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127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#2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Interpreting the gamma posterior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Without proof I tell you that the mean of a gamma distribution is the shape divided by the rate; also, the variance is the shape divided by the rate squared.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Therefore, when  </a:t>
                </a:r>
                <a:r>
                  <a:rPr lang="en-US" sz="2400" i="1" dirty="0"/>
                  <a:t>n</a:t>
                </a:r>
                <a:r>
                  <a:rPr lang="en-US" sz="2400" dirty="0"/>
                  <a:t>  is large,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  concentrates most of the probability near              </a:t>
                </a:r>
                <a:r>
                  <a:rPr lang="en-US" sz="2400" i="1" dirty="0"/>
                  <a:t>n</a:t>
                </a:r>
                <a:r>
                  <a:rPr lang="en-US" sz="2400" dirty="0"/>
                  <a:t>/2 / 0.5 ∑</a:t>
                </a:r>
                <a:r>
                  <a:rPr lang="en-US" sz="2400" baseline="-25000" dirty="0" err="1"/>
                  <a:t>i</a:t>
                </a:r>
                <a:r>
                  <a:rPr lang="en-US" sz="2400" dirty="0"/>
                  <a:t> { 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= { ∑</a:t>
                </a:r>
                <a:r>
                  <a:rPr lang="en-US" sz="2400" baseline="-25000" dirty="0" err="1"/>
                  <a:t>i</a:t>
                </a:r>
                <a:r>
                  <a:rPr lang="en-US" sz="2400" dirty="0"/>
                  <a:t> { 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</a:t>
                </a:r>
                <a:r>
                  <a:rPr lang="en-US" sz="2400" i="1" dirty="0"/>
                  <a:t>n</a:t>
                </a:r>
                <a:r>
                  <a:rPr lang="en-US" sz="2400" dirty="0"/>
                  <a:t> }</a:t>
                </a:r>
                <a:r>
                  <a:rPr lang="en-US" sz="2400" baseline="30000" dirty="0"/>
                  <a:t>-1</a:t>
                </a:r>
                <a:r>
                  <a:rPr lang="en-US" sz="2400" dirty="0"/>
                  <a:t>.  Thus, if 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i="1" dirty="0"/>
                  <a:t>  </a:t>
                </a:r>
                <a:r>
                  <a:rPr lang="en-US" sz="2400" dirty="0"/>
                  <a:t>is close to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/>
                  <a:t>,  then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| D,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  concentrates most of the probability near the reciprocal of the sample variance.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3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6624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Setting the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Another Markov Chain Monte Carlo approach used in Bayesian inference is called the Gibbs sampler.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Your textbook</a:t>
            </a:r>
            <a:r>
              <a:rPr lang="en-US" sz="2400" baseline="30000" dirty="0"/>
              <a:t>1</a:t>
            </a:r>
            <a:r>
              <a:rPr lang="en-US" sz="2400" dirty="0"/>
              <a:t> author motivates the Gibbs sampler (page 162) by noting that the Metropolis algorithm, which we considered in the Chapter 7b slide deck, can be inefficient; the effective sample size can be much less than the number of steps in the Markov Chain (pages 160 and 170).</a:t>
            </a:r>
          </a:p>
        </p:txBody>
      </p:sp>
    </p:spTree>
    <p:extLst>
      <p:ext uri="{BB962C8B-B14F-4D97-AF65-F5344CB8AC3E}">
        <p14:creationId xmlns:p14="http://schemas.microsoft.com/office/powerpoint/2010/main" val="1689188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The Gibbs sampler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After all that math, presenting the Gibbs sampler itself (page 170) is anticlimactic.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Begin with initial values for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.  Temporarily fixing the value of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,  draw a new value of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from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| D,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).  Then, temporarily fixing the value of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 draw a new value of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from        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| D,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).  Repeat this process thousands of times (or more).</a:t>
            </a:r>
          </a:p>
        </p:txBody>
      </p:sp>
    </p:spTree>
    <p:extLst>
      <p:ext uri="{BB962C8B-B14F-4D97-AF65-F5344CB8AC3E}">
        <p14:creationId xmlns:p14="http://schemas.microsoft.com/office/powerpoint/2010/main" val="4079695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The Gibbs sampler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In Example #1, we can use “</a:t>
            </a:r>
            <a:r>
              <a:rPr lang="en-US" sz="2400" dirty="0" err="1"/>
              <a:t>rbeta</a:t>
            </a:r>
            <a:r>
              <a:rPr lang="en-US" sz="2400" dirty="0"/>
              <a:t>” in  R  to draw the values of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.  In Example #2, we can use “</a:t>
            </a:r>
            <a:r>
              <a:rPr lang="en-US" sz="2400" dirty="0" err="1"/>
              <a:t>rnorm</a:t>
            </a:r>
            <a:r>
              <a:rPr lang="en-US" sz="2400" dirty="0"/>
              <a:t>” and “</a:t>
            </a:r>
            <a:r>
              <a:rPr lang="en-US" sz="2400" dirty="0" err="1"/>
              <a:t>rgamma</a:t>
            </a:r>
            <a:r>
              <a:rPr lang="en-US" sz="2400" dirty="0"/>
              <a:t>”.  Ideally, the thousands (or more) of pairs of values of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will look like a random sample from their posterior density.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Moreover, if  g(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 is some function of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,  then the values of  g(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 will also look like a random sample from its posterior density.  In Example #1, one case of interest (page 176) may be when  g(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 is defined to equal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–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1409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The Gibbs sampler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If  </a:t>
            </a:r>
            <a:r>
              <a:rPr lang="el-GR" sz="2400" dirty="0"/>
              <a:t>θ</a:t>
            </a:r>
            <a:r>
              <a:rPr lang="en-US" sz="2400" dirty="0"/>
              <a:t>  is three-dimensional, then Gibbs sampling entails repeated rotation through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D,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3</a:t>
            </a:r>
            <a:r>
              <a:rPr lang="en-US" sz="2400" dirty="0"/>
              <a:t>),           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D,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3</a:t>
            </a:r>
            <a:r>
              <a:rPr lang="en-US" sz="2400" dirty="0"/>
              <a:t>),  and  p(</a:t>
            </a:r>
            <a:r>
              <a:rPr lang="el-GR" sz="2400" dirty="0"/>
              <a:t>θ</a:t>
            </a:r>
            <a:r>
              <a:rPr lang="en-US" sz="2400" baseline="-25000" dirty="0"/>
              <a:t>3</a:t>
            </a:r>
            <a:r>
              <a:rPr lang="en-US" sz="2400" dirty="0"/>
              <a:t> | D,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 to obtain new draws of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, and </a:t>
            </a:r>
            <a:r>
              <a:rPr lang="el-GR" sz="2400" dirty="0"/>
              <a:t>θ</a:t>
            </a:r>
            <a:r>
              <a:rPr lang="en-US" sz="2400" baseline="-25000" dirty="0"/>
              <a:t>3</a:t>
            </a:r>
            <a:r>
              <a:rPr lang="en-US" sz="2400" dirty="0"/>
              <a:t>.  The procedure in four or more dimensions is analogous (page 171).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slide deck for Chapter 7d will talk more about assessing the results from applying the Metropolis algorithm or the Gibbs sampler.</a:t>
            </a:r>
          </a:p>
        </p:txBody>
      </p:sp>
    </p:spTree>
    <p:extLst>
      <p:ext uri="{BB962C8B-B14F-4D97-AF65-F5344CB8AC3E}">
        <p14:creationId xmlns:p14="http://schemas.microsoft.com/office/powerpoint/2010/main" val="36377017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056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References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1. </a:t>
            </a:r>
            <a:r>
              <a:rPr lang="en-US" sz="2400" dirty="0" err="1"/>
              <a:t>Kruschke</a:t>
            </a:r>
            <a:r>
              <a:rPr lang="en-US" sz="2400" dirty="0"/>
              <a:t> J (2015).  </a:t>
            </a:r>
            <a:r>
              <a:rPr lang="en-US" sz="2400" i="1" dirty="0"/>
              <a:t>Doing Bayesian Data Analysis (Second Edition).</a:t>
            </a:r>
            <a:r>
              <a:rPr lang="en-US" sz="2400" dirty="0"/>
              <a:t>  Academic Press, London UK.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681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Setting the stage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Gibbs sampler (pages 162, 170, and 171) is potentially applicable when the parameter  </a:t>
            </a:r>
            <a:r>
              <a:rPr lang="el-GR" sz="2400" dirty="0"/>
              <a:t>θ</a:t>
            </a:r>
            <a:r>
              <a:rPr lang="en-US" sz="2400" dirty="0"/>
              <a:t>  is multi-dimensional.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So, to discuss the Gibbs sampler, we need to consider a scenario more involved than the one to which we have frequently referred this semester, in which  </a:t>
            </a:r>
            <a:r>
              <a:rPr lang="el-GR" sz="2400" dirty="0"/>
              <a:t>θ</a:t>
            </a:r>
            <a:r>
              <a:rPr lang="en-US" sz="2400" dirty="0"/>
              <a:t>  is one-dimensional and refers to a success probability.</a:t>
            </a:r>
          </a:p>
        </p:txBody>
      </p:sp>
    </p:spTree>
    <p:extLst>
      <p:ext uri="{BB962C8B-B14F-4D97-AF65-F5344CB8AC3E}">
        <p14:creationId xmlns:p14="http://schemas.microsoft.com/office/powerpoint/2010/main" val="1788563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Setting the stage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For now, let us take  </a:t>
            </a:r>
            <a:r>
              <a:rPr lang="el-GR" sz="2400" dirty="0"/>
              <a:t>θ</a:t>
            </a:r>
            <a:r>
              <a:rPr lang="en-US" sz="2400" dirty="0"/>
              <a:t>  to be two-dimensional with </a:t>
            </a:r>
            <a:r>
              <a:rPr lang="en-US" sz="2400" dirty="0" err="1"/>
              <a:t>vectorial</a:t>
            </a:r>
            <a:r>
              <a:rPr lang="en-US" sz="2400" dirty="0"/>
              <a:t> components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.  To be clear, in the present context,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are </a:t>
            </a:r>
            <a:r>
              <a:rPr lang="en-US" sz="2400" u="sng" dirty="0"/>
              <a:t>not</a:t>
            </a:r>
            <a:r>
              <a:rPr lang="en-US" sz="2400" dirty="0"/>
              <a:t> meant to represent the first and second sampled values of  </a:t>
            </a:r>
            <a:r>
              <a:rPr lang="el-GR" sz="2400" dirty="0"/>
              <a:t>θ</a:t>
            </a:r>
            <a:r>
              <a:rPr lang="en-US" sz="2400" dirty="0"/>
              <a:t>  as the Gibbs sampler traverses the parameter space.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As suggested by your textbook author (page 171), the Gibbs sampler is useful when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, D)  and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D)  are familiar density functions from which we can easily sample, even if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D)  is not.</a:t>
            </a:r>
          </a:p>
        </p:txBody>
      </p:sp>
    </p:spTree>
    <p:extLst>
      <p:ext uri="{BB962C8B-B14F-4D97-AF65-F5344CB8AC3E}">
        <p14:creationId xmlns:p14="http://schemas.microsoft.com/office/powerpoint/2010/main" val="244913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Setting the stage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Before describing the Gibbs sampler, let us work through two examples in which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, D)  and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D)  are familiar density functions.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For our first example, suppose that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represent (possibly different) probabilities of obtaining heads for two distinct coins (page 162).  As usual, we can mentally substitute a more interesting application, such as probabilities of patients responding to two treatments (page 162).</a:t>
            </a:r>
          </a:p>
        </p:txBody>
      </p:sp>
    </p:spTree>
    <p:extLst>
      <p:ext uri="{BB962C8B-B14F-4D97-AF65-F5344CB8AC3E}">
        <p14:creationId xmlns:p14="http://schemas.microsoft.com/office/powerpoint/2010/main" val="1738484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#1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Prior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Suppose that                                                              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i="1" baseline="30000" dirty="0"/>
                  <a:t>a-1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b-1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i="1" baseline="30000" dirty="0"/>
                  <a:t>a-1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b-1</a:t>
                </a:r>
                <a:r>
                  <a:rPr lang="en-US" sz="2400" dirty="0"/>
                  <a:t>,             which implies that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and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 are regarded as independent </a:t>
                </a:r>
                <a:r>
                  <a:rPr lang="en-US" sz="2400" i="1" dirty="0"/>
                  <a:t>a priori</a:t>
                </a:r>
                <a:r>
                  <a:rPr lang="en-US" sz="2400" dirty="0"/>
                  <a:t> (pages 163 and 164).  That is because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 can be decomposed into the product of a function of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with a function of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 (compare page 21 in the Chapter 4d slide deck).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In fact, we see here that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~ Beta(</a:t>
                </a:r>
                <a:r>
                  <a:rPr lang="en-US" sz="2400" i="1" dirty="0"/>
                  <a:t>a</a:t>
                </a:r>
                <a:r>
                  <a:rPr lang="en-US" sz="2400" dirty="0"/>
                  <a:t>, </a:t>
                </a:r>
                <a:r>
                  <a:rPr lang="en-US" sz="2400" i="1" dirty="0"/>
                  <a:t>b</a:t>
                </a:r>
                <a:r>
                  <a:rPr lang="en-US" sz="2400" dirty="0"/>
                  <a:t>)  and                   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~ Beta(</a:t>
                </a:r>
                <a:r>
                  <a:rPr lang="en-US" sz="2400" i="1" dirty="0"/>
                  <a:t>a</a:t>
                </a:r>
                <a:r>
                  <a:rPr lang="en-US" sz="2400" dirty="0"/>
                  <a:t>, </a:t>
                </a:r>
                <a:r>
                  <a:rPr lang="en-US" sz="2400" i="1" dirty="0"/>
                  <a:t>b</a:t>
                </a:r>
                <a:r>
                  <a:rPr lang="en-US" sz="2400" dirty="0"/>
                  <a:t>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9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583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#1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Likelihood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Suppose also that (page 164, with different notation)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~ Bernoulli(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)  and, independently,  Y</a:t>
            </a:r>
            <a:r>
              <a:rPr lang="en-US" sz="2400" baseline="-25000" dirty="0"/>
              <a:t>1</a:t>
            </a:r>
            <a:r>
              <a:rPr lang="en-US" sz="2400" dirty="0"/>
              <a:t>, Y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Y</a:t>
            </a:r>
            <a:r>
              <a:rPr lang="en-US" sz="2400" baseline="-25000" dirty="0" err="1"/>
              <a:t>m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~ Bernoulli(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This says that we have two samples, in which the respective success probabilities are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.  These samples are not paired or matched; they may even have different sizes  (n  and  m).</a:t>
            </a:r>
          </a:p>
        </p:txBody>
      </p:sp>
    </p:spTree>
    <p:extLst>
      <p:ext uri="{BB962C8B-B14F-4D97-AF65-F5344CB8AC3E}">
        <p14:creationId xmlns:p14="http://schemas.microsoft.com/office/powerpoint/2010/main" val="1567195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#1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Posterior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Letting  z := x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+ x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+ ... + </a:t>
                </a:r>
                <a:r>
                  <a:rPr lang="en-US" sz="2400" dirty="0" err="1"/>
                  <a:t>x</a:t>
                </a:r>
                <a:r>
                  <a:rPr lang="en-US" sz="2400" baseline="-25000" dirty="0" err="1"/>
                  <a:t>n</a:t>
                </a:r>
                <a:r>
                  <a:rPr lang="en-US" sz="2400" dirty="0"/>
                  <a:t>  and                                           w := y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+ y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+ ... + </a:t>
                </a:r>
                <a:r>
                  <a:rPr lang="en-US" sz="2400" dirty="0" err="1"/>
                  <a:t>y</a:t>
                </a:r>
                <a:r>
                  <a:rPr lang="en-US" sz="2400" baseline="-25000" dirty="0" err="1"/>
                  <a:t>m</a:t>
                </a:r>
                <a:r>
                  <a:rPr lang="en-US" sz="2400" dirty="0"/>
                  <a:t>  denote the numbers of successes observed in the two samples, we can write the likelihood (page 164) as  p(D |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 =                             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i="1" baseline="30000" dirty="0"/>
                  <a:t>z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-</a:t>
                </a:r>
                <a:r>
                  <a:rPr lang="en-US" sz="2400" i="1" baseline="30000" dirty="0" err="1"/>
                  <a:t>z+n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i="1" baseline="30000" dirty="0"/>
                  <a:t>w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-</a:t>
                </a:r>
                <a:r>
                  <a:rPr lang="en-US" sz="2400" i="1" baseline="30000" dirty="0" err="1"/>
                  <a:t>w+m</a:t>
                </a:r>
                <a:r>
                  <a:rPr lang="en-US" sz="2400" i="1" dirty="0"/>
                  <a:t>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i="1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Correspondingly, the posterior (pages 165 and 166) is  p(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                                                                 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i="1" baseline="30000" dirty="0"/>
                  <a:t>a+z-1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b-z+n-1</a:t>
                </a:r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i="1" baseline="30000" dirty="0"/>
                  <a:t>a+w-1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b-w+m-1</a:t>
                </a:r>
                <a:r>
                  <a:rPr lang="en-US" sz="2400" i="1" dirty="0"/>
                  <a:t>.</a:t>
                </a:r>
                <a:r>
                  <a:rPr lang="en-US" sz="2400" dirty="0"/>
                  <a:t>                  Thus, 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 and </a:t>
                </a:r>
                <a:r>
                  <a:rPr lang="el-GR" sz="2400" dirty="0"/>
                  <a:t>θ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 are also independent </a:t>
                </a:r>
                <a:r>
                  <a:rPr lang="en-US" sz="2400" i="1" dirty="0"/>
                  <a:t>a posteriori</a:t>
                </a:r>
                <a:r>
                  <a:rPr lang="en-US" sz="2400" dirty="0"/>
                  <a:t> (page 166).</a:t>
                </a:r>
                <a:endParaRPr lang="en-US" sz="2400" i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27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98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 #1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Conditioning on the 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In fact, we see that 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</a:t>
            </a:r>
            <a:r>
              <a:rPr lang="en-US" sz="2400" b="1" dirty="0"/>
              <a:t>x</a:t>
            </a:r>
            <a:r>
              <a:rPr lang="en-US" sz="2400" dirty="0"/>
              <a:t>, </a:t>
            </a:r>
            <a:r>
              <a:rPr lang="en-US" sz="2400" b="1" dirty="0"/>
              <a:t>y</a:t>
            </a:r>
            <a:r>
              <a:rPr lang="en-US" sz="2400" dirty="0"/>
              <a:t> ~ Beta(</a:t>
            </a:r>
            <a:r>
              <a:rPr lang="en-US" sz="2400" i="1" dirty="0" err="1"/>
              <a:t>a+z</a:t>
            </a:r>
            <a:r>
              <a:rPr lang="en-US" sz="2400" dirty="0"/>
              <a:t>, </a:t>
            </a:r>
            <a:r>
              <a:rPr lang="en-US" sz="2400" i="1" dirty="0" err="1"/>
              <a:t>b-z+n</a:t>
            </a:r>
            <a:r>
              <a:rPr lang="en-US" sz="2400" dirty="0"/>
              <a:t>)  and                   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</a:t>
            </a:r>
            <a:r>
              <a:rPr lang="en-US" sz="2400" b="1" dirty="0"/>
              <a:t>x</a:t>
            </a:r>
            <a:r>
              <a:rPr lang="en-US" sz="2400" dirty="0"/>
              <a:t>, </a:t>
            </a:r>
            <a:r>
              <a:rPr lang="en-US" sz="2400" b="1" dirty="0"/>
              <a:t>y</a:t>
            </a:r>
            <a:r>
              <a:rPr lang="en-US" sz="2400" dirty="0"/>
              <a:t>  ~ Beta(</a:t>
            </a:r>
            <a:r>
              <a:rPr lang="en-US" sz="2400" i="1" dirty="0" err="1"/>
              <a:t>a+w</a:t>
            </a:r>
            <a:r>
              <a:rPr lang="en-US" sz="2400" dirty="0"/>
              <a:t>, </a:t>
            </a:r>
            <a:r>
              <a:rPr lang="en-US" sz="2400" i="1" dirty="0" err="1"/>
              <a:t>b-w+m</a:t>
            </a:r>
            <a:r>
              <a:rPr lang="en-US" sz="2400" dirty="0"/>
              <a:t>),  where  </a:t>
            </a:r>
            <a:r>
              <a:rPr lang="en-US" sz="2400" b="1" dirty="0"/>
              <a:t>x</a:t>
            </a:r>
            <a:r>
              <a:rPr lang="en-US" sz="2400" dirty="0"/>
              <a:t>  and  </a:t>
            </a:r>
            <a:r>
              <a:rPr lang="en-US" sz="2400" b="1" dirty="0"/>
              <a:t>y</a:t>
            </a:r>
            <a:r>
              <a:rPr lang="en-US" sz="2400" dirty="0"/>
              <a:t>  are shorthand for the observed outcomes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 and  y</a:t>
            </a:r>
            <a:r>
              <a:rPr lang="en-US" sz="2400" baseline="-25000" dirty="0"/>
              <a:t>1</a:t>
            </a:r>
            <a:r>
              <a:rPr lang="en-US" sz="2400" dirty="0"/>
              <a:t>, y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y</a:t>
            </a:r>
            <a:r>
              <a:rPr lang="en-US" sz="2400" baseline="-25000" dirty="0" err="1"/>
              <a:t>m</a:t>
            </a:r>
            <a:r>
              <a:rPr lang="en-US" sz="2400" dirty="0"/>
              <a:t>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i="1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Further, because </a:t>
            </a:r>
            <a:r>
              <a:rPr lang="el-GR" sz="2400" dirty="0"/>
              <a:t> θ</a:t>
            </a:r>
            <a:r>
              <a:rPr lang="en-US" sz="2400" baseline="-25000" dirty="0"/>
              <a:t>1</a:t>
            </a:r>
            <a:r>
              <a:rPr lang="en-US" sz="2400" dirty="0"/>
              <a:t>  and 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 are independent </a:t>
            </a:r>
            <a:r>
              <a:rPr lang="en-US" sz="2400" i="1" dirty="0"/>
              <a:t>a posteriori</a:t>
            </a:r>
            <a:r>
              <a:rPr lang="en-US" sz="2400" dirty="0"/>
              <a:t>, in each case our conclusion is unaltered by conditioning on the other parameter (page 173).  That is, we have 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D, 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) = p(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 | D)  and     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D, </a:t>
            </a:r>
            <a:r>
              <a:rPr lang="el-GR" sz="2400" dirty="0"/>
              <a:t>θ</a:t>
            </a:r>
            <a:r>
              <a:rPr lang="en-US" sz="2400" baseline="-25000" dirty="0"/>
              <a:t>1</a:t>
            </a:r>
            <a:r>
              <a:rPr lang="en-US" sz="2400" dirty="0"/>
              <a:t>)  = p(</a:t>
            </a:r>
            <a:r>
              <a:rPr lang="el-GR" sz="2400" dirty="0"/>
              <a:t>θ</a:t>
            </a:r>
            <a:r>
              <a:rPr lang="en-US" sz="2400" baseline="-25000" dirty="0"/>
              <a:t>2</a:t>
            </a:r>
            <a:r>
              <a:rPr lang="en-US" sz="2400" dirty="0"/>
              <a:t> | D).  As noted above, these are          Beta(</a:t>
            </a:r>
            <a:r>
              <a:rPr lang="en-US" sz="2400" i="1" dirty="0" err="1"/>
              <a:t>a+z</a:t>
            </a:r>
            <a:r>
              <a:rPr lang="en-US" sz="2400" dirty="0"/>
              <a:t>, </a:t>
            </a:r>
            <a:r>
              <a:rPr lang="en-US" sz="2400" i="1" dirty="0" err="1"/>
              <a:t>b-z+n</a:t>
            </a:r>
            <a:r>
              <a:rPr lang="en-US" sz="2400" dirty="0"/>
              <a:t>)  and  Beta(</a:t>
            </a:r>
            <a:r>
              <a:rPr lang="en-US" sz="2400" i="1" dirty="0" err="1"/>
              <a:t>a+w</a:t>
            </a:r>
            <a:r>
              <a:rPr lang="en-US" sz="2400" dirty="0"/>
              <a:t>, </a:t>
            </a:r>
            <a:r>
              <a:rPr lang="en-US" sz="2400" i="1" dirty="0" err="1"/>
              <a:t>b-w+m</a:t>
            </a:r>
            <a:r>
              <a:rPr lang="en-US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95876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8ECC0BB0A81B46BA12CC1F54851E72" ma:contentTypeVersion="10" ma:contentTypeDescription="Create a new document." ma:contentTypeScope="" ma:versionID="a64e5c929062fb621924190c43749fcd">
  <xsd:schema xmlns:xsd="http://www.w3.org/2001/XMLSchema" xmlns:xs="http://www.w3.org/2001/XMLSchema" xmlns:p="http://schemas.microsoft.com/office/2006/metadata/properties" xmlns:ns3="974e2584-8277-4615-a9c6-4009564cc360" targetNamespace="http://schemas.microsoft.com/office/2006/metadata/properties" ma:root="true" ma:fieldsID="25b5f1fd8d788d802f3538436be60896" ns3:_="">
    <xsd:import namespace="974e2584-8277-4615-a9c6-4009564cc3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e2584-8277-4615-a9c6-4009564cc3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877712-D2D6-4EB4-AC03-C12741D8F7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7D7A9A-4EE8-4045-9545-DD0C11C6D5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4e2584-8277-4615-a9c6-4009564cc3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5416D3-C940-40DB-AB53-511DFED1A1B4}">
  <ds:schemaRefs>
    <ds:schemaRef ds:uri="http://purl.org/dc/terms/"/>
    <ds:schemaRef ds:uri="http://schemas.microsoft.com/office/2006/metadata/properties"/>
    <ds:schemaRef ds:uri="974e2584-8277-4615-a9c6-4009564cc360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5715</TotalTime>
  <Words>2480</Words>
  <Application>Microsoft Office PowerPoint</Application>
  <PresentationFormat>Widescreen</PresentationFormat>
  <Paragraphs>95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Office Theme</vt:lpstr>
      <vt:lpstr>The Gibbs Sampler</vt:lpstr>
      <vt:lpstr>Setting the stage</vt:lpstr>
      <vt:lpstr>Setting the stage (continued)</vt:lpstr>
      <vt:lpstr>Setting the stage (continued)</vt:lpstr>
      <vt:lpstr>Setting the stage (continued)</vt:lpstr>
      <vt:lpstr>Example #1 Prior</vt:lpstr>
      <vt:lpstr>Example #1 Likelihood</vt:lpstr>
      <vt:lpstr>Example #1 Posterior</vt:lpstr>
      <vt:lpstr>Example #1 Conditioning on the other</vt:lpstr>
      <vt:lpstr>Example #2 Likelihood</vt:lpstr>
      <vt:lpstr>Example #2 Prior</vt:lpstr>
      <vt:lpstr>Example #2 Prior (continued)</vt:lpstr>
      <vt:lpstr>Example #2 Posterior</vt:lpstr>
      <vt:lpstr>Example #2 Posterior (continued)</vt:lpstr>
      <vt:lpstr>Example #2 Conditioning on the other</vt:lpstr>
      <vt:lpstr>Example #2 Conditioning on the other (continued)</vt:lpstr>
      <vt:lpstr>Example #2 Conditioning on the other (continued)</vt:lpstr>
      <vt:lpstr>Example #2 Conditioning on the other (continued)</vt:lpstr>
      <vt:lpstr>Example #2 Interpreting the gamma posterior</vt:lpstr>
      <vt:lpstr>The Gibbs sampler</vt:lpstr>
      <vt:lpstr>The Gibbs sampler (continued)</vt:lpstr>
      <vt:lpstr>The Gibbs sampler (continued)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Illustrating some concepts from statistical learning: pictures worth thousands of words</dc:title>
  <dc:creator>Charnigo, Richard J.</dc:creator>
  <cp:lastModifiedBy>Charnigo, Richard J.</cp:lastModifiedBy>
  <cp:revision>23</cp:revision>
  <dcterms:created xsi:type="dcterms:W3CDTF">2023-02-27T22:39:30Z</dcterms:created>
  <dcterms:modified xsi:type="dcterms:W3CDTF">2025-04-03T20:01:18Z</dcterms:modified>
</cp:coreProperties>
</file>