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97" r:id="rId6"/>
    <p:sldId id="418" r:id="rId7"/>
    <p:sldId id="416" r:id="rId8"/>
    <p:sldId id="417" r:id="rId9"/>
    <p:sldId id="398" r:id="rId10"/>
    <p:sldId id="419" r:id="rId11"/>
    <p:sldId id="420" r:id="rId12"/>
    <p:sldId id="421" r:id="rId13"/>
    <p:sldId id="422" r:id="rId14"/>
    <p:sldId id="423" r:id="rId15"/>
    <p:sldId id="399" r:id="rId16"/>
    <p:sldId id="424" r:id="rId17"/>
    <p:sldId id="425" r:id="rId18"/>
    <p:sldId id="426" r:id="rId19"/>
    <p:sldId id="400" r:id="rId20"/>
    <p:sldId id="427" r:id="rId21"/>
    <p:sldId id="404" r:id="rId22"/>
    <p:sldId id="428" r:id="rId23"/>
    <p:sldId id="39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39DD2B-BBAD-4C31-B1FA-B82E7850B9A3}">
          <p14:sldIdLst>
            <p14:sldId id="256"/>
            <p14:sldId id="397"/>
            <p14:sldId id="418"/>
            <p14:sldId id="416"/>
            <p14:sldId id="417"/>
            <p14:sldId id="398"/>
            <p14:sldId id="419"/>
            <p14:sldId id="420"/>
            <p14:sldId id="421"/>
            <p14:sldId id="422"/>
            <p14:sldId id="423"/>
            <p14:sldId id="399"/>
            <p14:sldId id="424"/>
            <p14:sldId id="425"/>
            <p14:sldId id="426"/>
            <p14:sldId id="400"/>
            <p14:sldId id="427"/>
            <p14:sldId id="404"/>
            <p14:sldId id="428"/>
            <p14:sldId id="3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19BFC8-1E49-4F42-9F99-42D28EFC557B}" v="110" dt="2025-03-08T19:41:21.5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1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FC19BFC8-1E49-4F42-9F99-42D28EFC557B}"/>
    <pc:docChg chg="undo custSel addSld delSld modSld sldOrd modSection">
      <pc:chgData name="Charnigo, Richard J." userId="84bdb4cc-0536-40f9-8f82-a5cf0553bba1" providerId="ADAL" clId="{FC19BFC8-1E49-4F42-9F99-42D28EFC557B}" dt="2025-03-09T00:53:04.882" v="11226" actId="20577"/>
      <pc:docMkLst>
        <pc:docMk/>
      </pc:docMkLst>
      <pc:sldChg chg="modSp mod">
        <pc:chgData name="Charnigo, Richard J." userId="84bdb4cc-0536-40f9-8f82-a5cf0553bba1" providerId="ADAL" clId="{FC19BFC8-1E49-4F42-9F99-42D28EFC557B}" dt="2025-03-08T19:07:39.604" v="83" actId="20577"/>
        <pc:sldMkLst>
          <pc:docMk/>
          <pc:sldMk cId="1207993657" sldId="256"/>
        </pc:sldMkLst>
        <pc:spChg chg="mod">
          <ac:chgData name="Charnigo, Richard J." userId="84bdb4cc-0536-40f9-8f82-a5cf0553bba1" providerId="ADAL" clId="{FC19BFC8-1E49-4F42-9F99-42D28EFC557B}" dt="2025-03-08T19:07:39.604" v="83" actId="20577"/>
          <ac:spMkLst>
            <pc:docMk/>
            <pc:sldMk cId="1207993657" sldId="256"/>
            <ac:spMk id="2" creationId="{8B22E45F-A1B0-4239-986B-48B68A04A762}"/>
          </ac:spMkLst>
        </pc:spChg>
      </pc:sldChg>
      <pc:sldChg chg="modSp mod">
        <pc:chgData name="Charnigo, Richard J." userId="84bdb4cc-0536-40f9-8f82-a5cf0553bba1" providerId="ADAL" clId="{FC19BFC8-1E49-4F42-9F99-42D28EFC557B}" dt="2025-03-08T20:47:28.512" v="10707" actId="20577"/>
        <pc:sldMkLst>
          <pc:docMk/>
          <pc:sldMk cId="1689188086" sldId="397"/>
        </pc:sldMkLst>
        <pc:spChg chg="mod">
          <ac:chgData name="Charnigo, Richard J." userId="84bdb4cc-0536-40f9-8f82-a5cf0553bba1" providerId="ADAL" clId="{FC19BFC8-1E49-4F42-9F99-42D28EFC557B}" dt="2025-03-08T19:36:47.426" v="2609" actId="20577"/>
          <ac:spMkLst>
            <pc:docMk/>
            <pc:sldMk cId="1689188086" sldId="397"/>
            <ac:spMk id="2" creationId="{082B557F-F220-44AD-A777-F616FC57544D}"/>
          </ac:spMkLst>
        </pc:spChg>
        <pc:spChg chg="mod">
          <ac:chgData name="Charnigo, Richard J." userId="84bdb4cc-0536-40f9-8f82-a5cf0553bba1" providerId="ADAL" clId="{FC19BFC8-1E49-4F42-9F99-42D28EFC557B}" dt="2025-03-08T20:47:28.512" v="10707" actId="20577"/>
          <ac:spMkLst>
            <pc:docMk/>
            <pc:sldMk cId="1689188086" sldId="397"/>
            <ac:spMk id="3" creationId="{62C8AD70-1FAA-41AB-BD78-D73A700DCAB2}"/>
          </ac:spMkLst>
        </pc:spChg>
      </pc:sldChg>
      <pc:sldChg chg="modSp mod">
        <pc:chgData name="Charnigo, Richard J." userId="84bdb4cc-0536-40f9-8f82-a5cf0553bba1" providerId="ADAL" clId="{FC19BFC8-1E49-4F42-9F99-42D28EFC557B}" dt="2025-03-08T20:57:59.438" v="10957" actId="20577"/>
        <pc:sldMkLst>
          <pc:docMk/>
          <pc:sldMk cId="2392226670" sldId="398"/>
        </pc:sldMkLst>
        <pc:spChg chg="mod">
          <ac:chgData name="Charnigo, Richard J." userId="84bdb4cc-0536-40f9-8f82-a5cf0553bba1" providerId="ADAL" clId="{FC19BFC8-1E49-4F42-9F99-42D28EFC557B}" dt="2025-03-08T19:25:08.687" v="1519" actId="20577"/>
          <ac:spMkLst>
            <pc:docMk/>
            <pc:sldMk cId="2392226670" sldId="398"/>
            <ac:spMk id="2" creationId="{082B557F-F220-44AD-A777-F616FC57544D}"/>
          </ac:spMkLst>
        </pc:spChg>
        <pc:spChg chg="mod">
          <ac:chgData name="Charnigo, Richard J." userId="84bdb4cc-0536-40f9-8f82-a5cf0553bba1" providerId="ADAL" clId="{FC19BFC8-1E49-4F42-9F99-42D28EFC557B}" dt="2025-03-08T20:57:59.438" v="10957" actId="20577"/>
          <ac:spMkLst>
            <pc:docMk/>
            <pc:sldMk cId="2392226670" sldId="398"/>
            <ac:spMk id="3" creationId="{62C8AD70-1FAA-41AB-BD78-D73A700DCAB2}"/>
          </ac:spMkLst>
        </pc:spChg>
      </pc:sldChg>
      <pc:sldChg chg="modSp mod">
        <pc:chgData name="Charnigo, Richard J." userId="84bdb4cc-0536-40f9-8f82-a5cf0553bba1" providerId="ADAL" clId="{FC19BFC8-1E49-4F42-9F99-42D28EFC557B}" dt="2025-03-08T20:10:27.217" v="6260" actId="20577"/>
        <pc:sldMkLst>
          <pc:docMk/>
          <pc:sldMk cId="2858370584" sldId="399"/>
        </pc:sldMkLst>
        <pc:spChg chg="mod">
          <ac:chgData name="Charnigo, Richard J." userId="84bdb4cc-0536-40f9-8f82-a5cf0553bba1" providerId="ADAL" clId="{FC19BFC8-1E49-4F42-9F99-42D28EFC557B}" dt="2025-03-08T20:05:25.239" v="5370" actId="20577"/>
          <ac:spMkLst>
            <pc:docMk/>
            <pc:sldMk cId="2858370584" sldId="399"/>
            <ac:spMk id="2" creationId="{082B557F-F220-44AD-A777-F616FC57544D}"/>
          </ac:spMkLst>
        </pc:spChg>
        <pc:spChg chg="mod">
          <ac:chgData name="Charnigo, Richard J." userId="84bdb4cc-0536-40f9-8f82-a5cf0553bba1" providerId="ADAL" clId="{FC19BFC8-1E49-4F42-9F99-42D28EFC557B}" dt="2025-03-08T20:10:27.217" v="6260" actId="20577"/>
          <ac:spMkLst>
            <pc:docMk/>
            <pc:sldMk cId="2858370584" sldId="399"/>
            <ac:spMk id="3" creationId="{62C8AD70-1FAA-41AB-BD78-D73A700DCAB2}"/>
          </ac:spMkLst>
        </pc:spChg>
      </pc:sldChg>
      <pc:sldChg chg="modSp mod">
        <pc:chgData name="Charnigo, Richard J." userId="84bdb4cc-0536-40f9-8f82-a5cf0553bba1" providerId="ADAL" clId="{FC19BFC8-1E49-4F42-9F99-42D28EFC557B}" dt="2025-03-08T21:03:57.734" v="11055" actId="20577"/>
        <pc:sldMkLst>
          <pc:docMk/>
          <pc:sldMk cId="2026620746" sldId="400"/>
        </pc:sldMkLst>
        <pc:spChg chg="mod">
          <ac:chgData name="Charnigo, Richard J." userId="84bdb4cc-0536-40f9-8f82-a5cf0553bba1" providerId="ADAL" clId="{FC19BFC8-1E49-4F42-9F99-42D28EFC557B}" dt="2025-03-08T20:23:16.111" v="8014" actId="20577"/>
          <ac:spMkLst>
            <pc:docMk/>
            <pc:sldMk cId="2026620746" sldId="400"/>
            <ac:spMk id="2" creationId="{082B557F-F220-44AD-A777-F616FC57544D}"/>
          </ac:spMkLst>
        </pc:spChg>
        <pc:spChg chg="mod">
          <ac:chgData name="Charnigo, Richard J." userId="84bdb4cc-0536-40f9-8f82-a5cf0553bba1" providerId="ADAL" clId="{FC19BFC8-1E49-4F42-9F99-42D28EFC557B}" dt="2025-03-08T21:03:57.734" v="11055" actId="20577"/>
          <ac:spMkLst>
            <pc:docMk/>
            <pc:sldMk cId="2026620746" sldId="400"/>
            <ac:spMk id="3" creationId="{62C8AD70-1FAA-41AB-BD78-D73A700DCAB2}"/>
          </ac:spMkLst>
        </pc:spChg>
      </pc:sldChg>
      <pc:sldChg chg="del">
        <pc:chgData name="Charnigo, Richard J." userId="84bdb4cc-0536-40f9-8f82-a5cf0553bba1" providerId="ADAL" clId="{FC19BFC8-1E49-4F42-9F99-42D28EFC557B}" dt="2025-03-08T20:46:26.113" v="10690" actId="2696"/>
        <pc:sldMkLst>
          <pc:docMk/>
          <pc:sldMk cId="2942050081" sldId="401"/>
        </pc:sldMkLst>
      </pc:sldChg>
      <pc:sldChg chg="del">
        <pc:chgData name="Charnigo, Richard J." userId="84bdb4cc-0536-40f9-8f82-a5cf0553bba1" providerId="ADAL" clId="{FC19BFC8-1E49-4F42-9F99-42D28EFC557B}" dt="2025-03-08T20:46:26.603" v="10691" actId="2696"/>
        <pc:sldMkLst>
          <pc:docMk/>
          <pc:sldMk cId="3227371624" sldId="402"/>
        </pc:sldMkLst>
      </pc:sldChg>
      <pc:sldChg chg="del">
        <pc:chgData name="Charnigo, Richard J." userId="84bdb4cc-0536-40f9-8f82-a5cf0553bba1" providerId="ADAL" clId="{FC19BFC8-1E49-4F42-9F99-42D28EFC557B}" dt="2025-03-08T20:46:25.340" v="10689" actId="2696"/>
        <pc:sldMkLst>
          <pc:docMk/>
          <pc:sldMk cId="3183979701" sldId="403"/>
        </pc:sldMkLst>
      </pc:sldChg>
      <pc:sldChg chg="modSp mod">
        <pc:chgData name="Charnigo, Richard J." userId="84bdb4cc-0536-40f9-8f82-a5cf0553bba1" providerId="ADAL" clId="{FC19BFC8-1E49-4F42-9F99-42D28EFC557B}" dt="2025-03-09T00:49:14.877" v="11168" actId="20577"/>
        <pc:sldMkLst>
          <pc:docMk/>
          <pc:sldMk cId="3518353678" sldId="404"/>
        </pc:sldMkLst>
        <pc:spChg chg="mod">
          <ac:chgData name="Charnigo, Richard J." userId="84bdb4cc-0536-40f9-8f82-a5cf0553bba1" providerId="ADAL" clId="{FC19BFC8-1E49-4F42-9F99-42D28EFC557B}" dt="2025-03-08T20:39:35.680" v="9613" actId="20577"/>
          <ac:spMkLst>
            <pc:docMk/>
            <pc:sldMk cId="3518353678" sldId="404"/>
            <ac:spMk id="2" creationId="{082B557F-F220-44AD-A777-F616FC57544D}"/>
          </ac:spMkLst>
        </pc:spChg>
        <pc:spChg chg="mod">
          <ac:chgData name="Charnigo, Richard J." userId="84bdb4cc-0536-40f9-8f82-a5cf0553bba1" providerId="ADAL" clId="{FC19BFC8-1E49-4F42-9F99-42D28EFC557B}" dt="2025-03-09T00:49:14.877" v="11168" actId="20577"/>
          <ac:spMkLst>
            <pc:docMk/>
            <pc:sldMk cId="3518353678" sldId="404"/>
            <ac:spMk id="3" creationId="{62C8AD70-1FAA-41AB-BD78-D73A700DCAB2}"/>
          </ac:spMkLst>
        </pc:spChg>
      </pc:sldChg>
      <pc:sldChg chg="del">
        <pc:chgData name="Charnigo, Richard J." userId="84bdb4cc-0536-40f9-8f82-a5cf0553bba1" providerId="ADAL" clId="{FC19BFC8-1E49-4F42-9F99-42D28EFC557B}" dt="2025-03-08T20:46:27.102" v="10692" actId="2696"/>
        <pc:sldMkLst>
          <pc:docMk/>
          <pc:sldMk cId="3540410938" sldId="405"/>
        </pc:sldMkLst>
      </pc:sldChg>
      <pc:sldChg chg="del">
        <pc:chgData name="Charnigo, Richard J." userId="84bdb4cc-0536-40f9-8f82-a5cf0553bba1" providerId="ADAL" clId="{FC19BFC8-1E49-4F42-9F99-42D28EFC557B}" dt="2025-03-08T20:46:27.622" v="10693" actId="2696"/>
        <pc:sldMkLst>
          <pc:docMk/>
          <pc:sldMk cId="3629112723" sldId="406"/>
        </pc:sldMkLst>
      </pc:sldChg>
      <pc:sldChg chg="del">
        <pc:chgData name="Charnigo, Richard J." userId="84bdb4cc-0536-40f9-8f82-a5cf0553bba1" providerId="ADAL" clId="{FC19BFC8-1E49-4F42-9F99-42D28EFC557B}" dt="2025-03-08T20:46:28.244" v="10694" actId="2696"/>
        <pc:sldMkLst>
          <pc:docMk/>
          <pc:sldMk cId="1457972941" sldId="407"/>
        </pc:sldMkLst>
      </pc:sldChg>
      <pc:sldChg chg="del">
        <pc:chgData name="Charnigo, Richard J." userId="84bdb4cc-0536-40f9-8f82-a5cf0553bba1" providerId="ADAL" clId="{FC19BFC8-1E49-4F42-9F99-42D28EFC557B}" dt="2025-03-08T20:46:28.961" v="10695" actId="2696"/>
        <pc:sldMkLst>
          <pc:docMk/>
          <pc:sldMk cId="2066858861" sldId="408"/>
        </pc:sldMkLst>
      </pc:sldChg>
      <pc:sldChg chg="del">
        <pc:chgData name="Charnigo, Richard J." userId="84bdb4cc-0536-40f9-8f82-a5cf0553bba1" providerId="ADAL" clId="{FC19BFC8-1E49-4F42-9F99-42D28EFC557B}" dt="2025-03-08T20:46:29.787" v="10696" actId="2696"/>
        <pc:sldMkLst>
          <pc:docMk/>
          <pc:sldMk cId="3723208565" sldId="409"/>
        </pc:sldMkLst>
      </pc:sldChg>
      <pc:sldChg chg="del">
        <pc:chgData name="Charnigo, Richard J." userId="84bdb4cc-0536-40f9-8f82-a5cf0553bba1" providerId="ADAL" clId="{FC19BFC8-1E49-4F42-9F99-42D28EFC557B}" dt="2025-03-08T20:46:30.755" v="10697" actId="2696"/>
        <pc:sldMkLst>
          <pc:docMk/>
          <pc:sldMk cId="627936274" sldId="410"/>
        </pc:sldMkLst>
      </pc:sldChg>
      <pc:sldChg chg="del">
        <pc:chgData name="Charnigo, Richard J." userId="84bdb4cc-0536-40f9-8f82-a5cf0553bba1" providerId="ADAL" clId="{FC19BFC8-1E49-4F42-9F99-42D28EFC557B}" dt="2025-03-08T20:46:31.569" v="10698" actId="2696"/>
        <pc:sldMkLst>
          <pc:docMk/>
          <pc:sldMk cId="2213452597" sldId="411"/>
        </pc:sldMkLst>
      </pc:sldChg>
      <pc:sldChg chg="del">
        <pc:chgData name="Charnigo, Richard J." userId="84bdb4cc-0536-40f9-8f82-a5cf0553bba1" providerId="ADAL" clId="{FC19BFC8-1E49-4F42-9F99-42D28EFC557B}" dt="2025-03-08T20:46:32.592" v="10699" actId="2696"/>
        <pc:sldMkLst>
          <pc:docMk/>
          <pc:sldMk cId="2128878766" sldId="412"/>
        </pc:sldMkLst>
      </pc:sldChg>
      <pc:sldChg chg="del">
        <pc:chgData name="Charnigo, Richard J." userId="84bdb4cc-0536-40f9-8f82-a5cf0553bba1" providerId="ADAL" clId="{FC19BFC8-1E49-4F42-9F99-42D28EFC557B}" dt="2025-03-08T20:46:34.937" v="10701" actId="2696"/>
        <pc:sldMkLst>
          <pc:docMk/>
          <pc:sldMk cId="3070297066" sldId="413"/>
        </pc:sldMkLst>
      </pc:sldChg>
      <pc:sldChg chg="del">
        <pc:chgData name="Charnigo, Richard J." userId="84bdb4cc-0536-40f9-8f82-a5cf0553bba1" providerId="ADAL" clId="{FC19BFC8-1E49-4F42-9F99-42D28EFC557B}" dt="2025-03-08T20:46:36.115" v="10702" actId="2696"/>
        <pc:sldMkLst>
          <pc:docMk/>
          <pc:sldMk cId="1738713799" sldId="414"/>
        </pc:sldMkLst>
      </pc:sldChg>
      <pc:sldChg chg="del">
        <pc:chgData name="Charnigo, Richard J." userId="84bdb4cc-0536-40f9-8f82-a5cf0553bba1" providerId="ADAL" clId="{FC19BFC8-1E49-4F42-9F99-42D28EFC557B}" dt="2025-03-08T20:46:33.848" v="10700" actId="2696"/>
        <pc:sldMkLst>
          <pc:docMk/>
          <pc:sldMk cId="3120313160" sldId="415"/>
        </pc:sldMkLst>
      </pc:sldChg>
      <pc:sldChg chg="modSp add mod">
        <pc:chgData name="Charnigo, Richard J." userId="84bdb4cc-0536-40f9-8f82-a5cf0553bba1" providerId="ADAL" clId="{FC19BFC8-1E49-4F42-9F99-42D28EFC557B}" dt="2025-03-08T20:48:51.566" v="10775" actId="20577"/>
        <pc:sldMkLst>
          <pc:docMk/>
          <pc:sldMk cId="953015234" sldId="416"/>
        </pc:sldMkLst>
        <pc:spChg chg="mod">
          <ac:chgData name="Charnigo, Richard J." userId="84bdb4cc-0536-40f9-8f82-a5cf0553bba1" providerId="ADAL" clId="{FC19BFC8-1E49-4F42-9F99-42D28EFC557B}" dt="2025-03-08T19:37:02.561" v="2639" actId="20577"/>
          <ac:spMkLst>
            <pc:docMk/>
            <pc:sldMk cId="953015234" sldId="416"/>
            <ac:spMk id="2" creationId="{082B557F-F220-44AD-A777-F616FC57544D}"/>
          </ac:spMkLst>
        </pc:spChg>
        <pc:spChg chg="mod">
          <ac:chgData name="Charnigo, Richard J." userId="84bdb4cc-0536-40f9-8f82-a5cf0553bba1" providerId="ADAL" clId="{FC19BFC8-1E49-4F42-9F99-42D28EFC557B}" dt="2025-03-08T20:48:51.566" v="10775" actId="20577"/>
          <ac:spMkLst>
            <pc:docMk/>
            <pc:sldMk cId="953015234" sldId="416"/>
            <ac:spMk id="3" creationId="{62C8AD70-1FAA-41AB-BD78-D73A700DCAB2}"/>
          </ac:spMkLst>
        </pc:spChg>
      </pc:sldChg>
      <pc:sldChg chg="modSp add mod">
        <pc:chgData name="Charnigo, Richard J." userId="84bdb4cc-0536-40f9-8f82-a5cf0553bba1" providerId="ADAL" clId="{FC19BFC8-1E49-4F42-9F99-42D28EFC557B}" dt="2025-03-08T19:42:14.818" v="3039" actId="20577"/>
        <pc:sldMkLst>
          <pc:docMk/>
          <pc:sldMk cId="3186450202" sldId="417"/>
        </pc:sldMkLst>
        <pc:spChg chg="mod">
          <ac:chgData name="Charnigo, Richard J." userId="84bdb4cc-0536-40f9-8f82-a5cf0553bba1" providerId="ADAL" clId="{FC19BFC8-1E49-4F42-9F99-42D28EFC557B}" dt="2025-03-08T19:37:07.354" v="2654" actId="20577"/>
          <ac:spMkLst>
            <pc:docMk/>
            <pc:sldMk cId="3186450202" sldId="417"/>
            <ac:spMk id="2" creationId="{082B557F-F220-44AD-A777-F616FC57544D}"/>
          </ac:spMkLst>
        </pc:spChg>
        <pc:spChg chg="mod">
          <ac:chgData name="Charnigo, Richard J." userId="84bdb4cc-0536-40f9-8f82-a5cf0553bba1" providerId="ADAL" clId="{FC19BFC8-1E49-4F42-9F99-42D28EFC557B}" dt="2025-03-08T19:42:14.818" v="3039" actId="20577"/>
          <ac:spMkLst>
            <pc:docMk/>
            <pc:sldMk cId="3186450202" sldId="417"/>
            <ac:spMk id="3" creationId="{62C8AD70-1FAA-41AB-BD78-D73A700DCAB2}"/>
          </ac:spMkLst>
        </pc:spChg>
      </pc:sldChg>
      <pc:sldChg chg="modSp add mod ord">
        <pc:chgData name="Charnigo, Richard J." userId="84bdb4cc-0536-40f9-8f82-a5cf0553bba1" providerId="ADAL" clId="{FC19BFC8-1E49-4F42-9F99-42D28EFC557B}" dt="2025-03-08T20:47:43.455" v="10712" actId="20577"/>
        <pc:sldMkLst>
          <pc:docMk/>
          <pc:sldMk cId="1824093663" sldId="418"/>
        </pc:sldMkLst>
        <pc:spChg chg="mod">
          <ac:chgData name="Charnigo, Richard J." userId="84bdb4cc-0536-40f9-8f82-a5cf0553bba1" providerId="ADAL" clId="{FC19BFC8-1E49-4F42-9F99-42D28EFC557B}" dt="2025-03-08T19:36:55.959" v="2624" actId="20577"/>
          <ac:spMkLst>
            <pc:docMk/>
            <pc:sldMk cId="1824093663" sldId="418"/>
            <ac:spMk id="2" creationId="{082B557F-F220-44AD-A777-F616FC57544D}"/>
          </ac:spMkLst>
        </pc:spChg>
        <pc:spChg chg="mod">
          <ac:chgData name="Charnigo, Richard J." userId="84bdb4cc-0536-40f9-8f82-a5cf0553bba1" providerId="ADAL" clId="{FC19BFC8-1E49-4F42-9F99-42D28EFC557B}" dt="2025-03-08T20:47:43.455" v="10712" actId="20577"/>
          <ac:spMkLst>
            <pc:docMk/>
            <pc:sldMk cId="1824093663" sldId="418"/>
            <ac:spMk id="3" creationId="{62C8AD70-1FAA-41AB-BD78-D73A700DCAB2}"/>
          </ac:spMkLst>
        </pc:spChg>
      </pc:sldChg>
      <pc:sldChg chg="modSp add mod">
        <pc:chgData name="Charnigo, Richard J." userId="84bdb4cc-0536-40f9-8f82-a5cf0553bba1" providerId="ADAL" clId="{FC19BFC8-1E49-4F42-9F99-42D28EFC557B}" dt="2025-03-08T19:46:16.274" v="3215" actId="20577"/>
        <pc:sldMkLst>
          <pc:docMk/>
          <pc:sldMk cId="2770988042" sldId="419"/>
        </pc:sldMkLst>
        <pc:spChg chg="mod">
          <ac:chgData name="Charnigo, Richard J." userId="84bdb4cc-0536-40f9-8f82-a5cf0553bba1" providerId="ADAL" clId="{FC19BFC8-1E49-4F42-9F99-42D28EFC557B}" dt="2025-03-08T19:36:39.148" v="2594" actId="20577"/>
          <ac:spMkLst>
            <pc:docMk/>
            <pc:sldMk cId="2770988042" sldId="419"/>
            <ac:spMk id="2" creationId="{082B557F-F220-44AD-A777-F616FC57544D}"/>
          </ac:spMkLst>
        </pc:spChg>
        <pc:spChg chg="mod">
          <ac:chgData name="Charnigo, Richard J." userId="84bdb4cc-0536-40f9-8f82-a5cf0553bba1" providerId="ADAL" clId="{FC19BFC8-1E49-4F42-9F99-42D28EFC557B}" dt="2025-03-08T19:46:16.274" v="3215" actId="20577"/>
          <ac:spMkLst>
            <pc:docMk/>
            <pc:sldMk cId="2770988042" sldId="419"/>
            <ac:spMk id="3" creationId="{62C8AD70-1FAA-41AB-BD78-D73A700DCAB2}"/>
          </ac:spMkLst>
        </pc:spChg>
      </pc:sldChg>
      <pc:sldChg chg="modSp add mod">
        <pc:chgData name="Charnigo, Richard J." userId="84bdb4cc-0536-40f9-8f82-a5cf0553bba1" providerId="ADAL" clId="{FC19BFC8-1E49-4F42-9F99-42D28EFC557B}" dt="2025-03-08T19:49:12.544" v="3611" actId="20577"/>
        <pc:sldMkLst>
          <pc:docMk/>
          <pc:sldMk cId="3545055794" sldId="420"/>
        </pc:sldMkLst>
        <pc:spChg chg="mod">
          <ac:chgData name="Charnigo, Richard J." userId="84bdb4cc-0536-40f9-8f82-a5cf0553bba1" providerId="ADAL" clId="{FC19BFC8-1E49-4F42-9F99-42D28EFC557B}" dt="2025-03-08T19:46:24.670" v="3228" actId="20577"/>
          <ac:spMkLst>
            <pc:docMk/>
            <pc:sldMk cId="3545055794" sldId="420"/>
            <ac:spMk id="2" creationId="{082B557F-F220-44AD-A777-F616FC57544D}"/>
          </ac:spMkLst>
        </pc:spChg>
        <pc:spChg chg="mod">
          <ac:chgData name="Charnigo, Richard J." userId="84bdb4cc-0536-40f9-8f82-a5cf0553bba1" providerId="ADAL" clId="{FC19BFC8-1E49-4F42-9F99-42D28EFC557B}" dt="2025-03-08T19:49:12.544" v="3611" actId="20577"/>
          <ac:spMkLst>
            <pc:docMk/>
            <pc:sldMk cId="3545055794" sldId="420"/>
            <ac:spMk id="3" creationId="{62C8AD70-1FAA-41AB-BD78-D73A700DCAB2}"/>
          </ac:spMkLst>
        </pc:spChg>
      </pc:sldChg>
      <pc:sldChg chg="modSp add mod">
        <pc:chgData name="Charnigo, Richard J." userId="84bdb4cc-0536-40f9-8f82-a5cf0553bba1" providerId="ADAL" clId="{FC19BFC8-1E49-4F42-9F99-42D28EFC557B}" dt="2025-03-08T20:51:06.404" v="10813" actId="20577"/>
        <pc:sldMkLst>
          <pc:docMk/>
          <pc:sldMk cId="1342990113" sldId="421"/>
        </pc:sldMkLst>
        <pc:spChg chg="mod">
          <ac:chgData name="Charnigo, Richard J." userId="84bdb4cc-0536-40f9-8f82-a5cf0553bba1" providerId="ADAL" clId="{FC19BFC8-1E49-4F42-9F99-42D28EFC557B}" dt="2025-03-08T19:49:28.592" v="3636" actId="20577"/>
          <ac:spMkLst>
            <pc:docMk/>
            <pc:sldMk cId="1342990113" sldId="421"/>
            <ac:spMk id="2" creationId="{082B557F-F220-44AD-A777-F616FC57544D}"/>
          </ac:spMkLst>
        </pc:spChg>
        <pc:spChg chg="mod">
          <ac:chgData name="Charnigo, Richard J." userId="84bdb4cc-0536-40f9-8f82-a5cf0553bba1" providerId="ADAL" clId="{FC19BFC8-1E49-4F42-9F99-42D28EFC557B}" dt="2025-03-08T20:51:06.404" v="10813" actId="20577"/>
          <ac:spMkLst>
            <pc:docMk/>
            <pc:sldMk cId="1342990113" sldId="421"/>
            <ac:spMk id="3" creationId="{62C8AD70-1FAA-41AB-BD78-D73A700DCAB2}"/>
          </ac:spMkLst>
        </pc:spChg>
      </pc:sldChg>
      <pc:sldChg chg="modSp add mod">
        <pc:chgData name="Charnigo, Richard J." userId="84bdb4cc-0536-40f9-8f82-a5cf0553bba1" providerId="ADAL" clId="{FC19BFC8-1E49-4F42-9F99-42D28EFC557B}" dt="2025-03-08T20:51:38.303" v="10826" actId="20577"/>
        <pc:sldMkLst>
          <pc:docMk/>
          <pc:sldMk cId="3839305792" sldId="422"/>
        </pc:sldMkLst>
        <pc:spChg chg="mod">
          <ac:chgData name="Charnigo, Richard J." userId="84bdb4cc-0536-40f9-8f82-a5cf0553bba1" providerId="ADAL" clId="{FC19BFC8-1E49-4F42-9F99-42D28EFC557B}" dt="2025-03-08T19:51:58.835" v="4003" actId="20577"/>
          <ac:spMkLst>
            <pc:docMk/>
            <pc:sldMk cId="3839305792" sldId="422"/>
            <ac:spMk id="2" creationId="{082B557F-F220-44AD-A777-F616FC57544D}"/>
          </ac:spMkLst>
        </pc:spChg>
        <pc:spChg chg="mod">
          <ac:chgData name="Charnigo, Richard J." userId="84bdb4cc-0536-40f9-8f82-a5cf0553bba1" providerId="ADAL" clId="{FC19BFC8-1E49-4F42-9F99-42D28EFC557B}" dt="2025-03-08T20:51:38.303" v="10826" actId="20577"/>
          <ac:spMkLst>
            <pc:docMk/>
            <pc:sldMk cId="3839305792" sldId="422"/>
            <ac:spMk id="3" creationId="{62C8AD70-1FAA-41AB-BD78-D73A700DCAB2}"/>
          </ac:spMkLst>
        </pc:spChg>
      </pc:sldChg>
      <pc:sldChg chg="modSp add mod">
        <pc:chgData name="Charnigo, Richard J." userId="84bdb4cc-0536-40f9-8f82-a5cf0553bba1" providerId="ADAL" clId="{FC19BFC8-1E49-4F42-9F99-42D28EFC557B}" dt="2025-03-08T20:52:17.098" v="10846" actId="20577"/>
        <pc:sldMkLst>
          <pc:docMk/>
          <pc:sldMk cId="2842628504" sldId="423"/>
        </pc:sldMkLst>
        <pc:spChg chg="mod">
          <ac:chgData name="Charnigo, Richard J." userId="84bdb4cc-0536-40f9-8f82-a5cf0553bba1" providerId="ADAL" clId="{FC19BFC8-1E49-4F42-9F99-42D28EFC557B}" dt="2025-03-08T20:52:17.098" v="10846" actId="20577"/>
          <ac:spMkLst>
            <pc:docMk/>
            <pc:sldMk cId="2842628504" sldId="423"/>
            <ac:spMk id="3" creationId="{62C8AD70-1FAA-41AB-BD78-D73A700DCAB2}"/>
          </ac:spMkLst>
        </pc:spChg>
      </pc:sldChg>
      <pc:sldChg chg="modSp add mod">
        <pc:chgData name="Charnigo, Richard J." userId="84bdb4cc-0536-40f9-8f82-a5cf0553bba1" providerId="ADAL" clId="{FC19BFC8-1E49-4F42-9F99-42D28EFC557B}" dt="2025-03-08T20:54:20.661" v="10878" actId="20577"/>
        <pc:sldMkLst>
          <pc:docMk/>
          <pc:sldMk cId="2473620110" sldId="424"/>
        </pc:sldMkLst>
        <pc:spChg chg="mod">
          <ac:chgData name="Charnigo, Richard J." userId="84bdb4cc-0536-40f9-8f82-a5cf0553bba1" providerId="ADAL" clId="{FC19BFC8-1E49-4F42-9F99-42D28EFC557B}" dt="2025-03-08T20:09:10.982" v="6007" actId="20577"/>
          <ac:spMkLst>
            <pc:docMk/>
            <pc:sldMk cId="2473620110" sldId="424"/>
            <ac:spMk id="2" creationId="{082B557F-F220-44AD-A777-F616FC57544D}"/>
          </ac:spMkLst>
        </pc:spChg>
        <pc:spChg chg="mod">
          <ac:chgData name="Charnigo, Richard J." userId="84bdb4cc-0536-40f9-8f82-a5cf0553bba1" providerId="ADAL" clId="{FC19BFC8-1E49-4F42-9F99-42D28EFC557B}" dt="2025-03-08T20:54:20.661" v="10878" actId="20577"/>
          <ac:spMkLst>
            <pc:docMk/>
            <pc:sldMk cId="2473620110" sldId="424"/>
            <ac:spMk id="3" creationId="{62C8AD70-1FAA-41AB-BD78-D73A700DCAB2}"/>
          </ac:spMkLst>
        </pc:spChg>
      </pc:sldChg>
      <pc:sldChg chg="modSp add mod">
        <pc:chgData name="Charnigo, Richard J." userId="84bdb4cc-0536-40f9-8f82-a5cf0553bba1" providerId="ADAL" clId="{FC19BFC8-1E49-4F42-9F99-42D28EFC557B}" dt="2025-03-08T20:17:40.840" v="7185" actId="20577"/>
        <pc:sldMkLst>
          <pc:docMk/>
          <pc:sldMk cId="376248160" sldId="425"/>
        </pc:sldMkLst>
        <pc:spChg chg="mod">
          <ac:chgData name="Charnigo, Richard J." userId="84bdb4cc-0536-40f9-8f82-a5cf0553bba1" providerId="ADAL" clId="{FC19BFC8-1E49-4F42-9F99-42D28EFC557B}" dt="2025-03-08T20:17:40.840" v="7185" actId="20577"/>
          <ac:spMkLst>
            <pc:docMk/>
            <pc:sldMk cId="376248160" sldId="425"/>
            <ac:spMk id="3" creationId="{62C8AD70-1FAA-41AB-BD78-D73A700DCAB2}"/>
          </ac:spMkLst>
        </pc:spChg>
      </pc:sldChg>
      <pc:sldChg chg="modSp add mod">
        <pc:chgData name="Charnigo, Richard J." userId="84bdb4cc-0536-40f9-8f82-a5cf0553bba1" providerId="ADAL" clId="{FC19BFC8-1E49-4F42-9F99-42D28EFC557B}" dt="2025-03-08T20:56:44.599" v="10925" actId="20577"/>
        <pc:sldMkLst>
          <pc:docMk/>
          <pc:sldMk cId="2298675684" sldId="426"/>
        </pc:sldMkLst>
        <pc:spChg chg="mod">
          <ac:chgData name="Charnigo, Richard J." userId="84bdb4cc-0536-40f9-8f82-a5cf0553bba1" providerId="ADAL" clId="{FC19BFC8-1E49-4F42-9F99-42D28EFC557B}" dt="2025-03-08T20:56:44.599" v="10925" actId="20577"/>
          <ac:spMkLst>
            <pc:docMk/>
            <pc:sldMk cId="2298675684" sldId="426"/>
            <ac:spMk id="3" creationId="{62C8AD70-1FAA-41AB-BD78-D73A700DCAB2}"/>
          </ac:spMkLst>
        </pc:spChg>
      </pc:sldChg>
      <pc:sldChg chg="modSp add mod">
        <pc:chgData name="Charnigo, Richard J." userId="84bdb4cc-0536-40f9-8f82-a5cf0553bba1" providerId="ADAL" clId="{FC19BFC8-1E49-4F42-9F99-42D28EFC557B}" dt="2025-03-08T21:04:25.290" v="11080" actId="20577"/>
        <pc:sldMkLst>
          <pc:docMk/>
          <pc:sldMk cId="2285527901" sldId="427"/>
        </pc:sldMkLst>
        <pc:spChg chg="mod">
          <ac:chgData name="Charnigo, Richard J." userId="84bdb4cc-0536-40f9-8f82-a5cf0553bba1" providerId="ADAL" clId="{FC19BFC8-1E49-4F42-9F99-42D28EFC557B}" dt="2025-03-08T20:34:11.778" v="9561" actId="20577"/>
          <ac:spMkLst>
            <pc:docMk/>
            <pc:sldMk cId="2285527901" sldId="427"/>
            <ac:spMk id="2" creationId="{082B557F-F220-44AD-A777-F616FC57544D}"/>
          </ac:spMkLst>
        </pc:spChg>
        <pc:spChg chg="mod">
          <ac:chgData name="Charnigo, Richard J." userId="84bdb4cc-0536-40f9-8f82-a5cf0553bba1" providerId="ADAL" clId="{FC19BFC8-1E49-4F42-9F99-42D28EFC557B}" dt="2025-03-08T21:04:25.290" v="11080" actId="20577"/>
          <ac:spMkLst>
            <pc:docMk/>
            <pc:sldMk cId="2285527901" sldId="427"/>
            <ac:spMk id="3" creationId="{62C8AD70-1FAA-41AB-BD78-D73A700DCAB2}"/>
          </ac:spMkLst>
        </pc:spChg>
      </pc:sldChg>
      <pc:sldChg chg="modSp add mod">
        <pc:chgData name="Charnigo, Richard J." userId="84bdb4cc-0536-40f9-8f82-a5cf0553bba1" providerId="ADAL" clId="{FC19BFC8-1E49-4F42-9F99-42D28EFC557B}" dt="2025-03-09T00:53:04.882" v="11226" actId="20577"/>
        <pc:sldMkLst>
          <pc:docMk/>
          <pc:sldMk cId="4141660138" sldId="428"/>
        </pc:sldMkLst>
        <pc:spChg chg="mod">
          <ac:chgData name="Charnigo, Richard J." userId="84bdb4cc-0536-40f9-8f82-a5cf0553bba1" providerId="ADAL" clId="{FC19BFC8-1E49-4F42-9F99-42D28EFC557B}" dt="2025-03-08T20:42:35.017" v="10096" actId="20577"/>
          <ac:spMkLst>
            <pc:docMk/>
            <pc:sldMk cId="4141660138" sldId="428"/>
            <ac:spMk id="2" creationId="{082B557F-F220-44AD-A777-F616FC57544D}"/>
          </ac:spMkLst>
        </pc:spChg>
        <pc:spChg chg="mod">
          <ac:chgData name="Charnigo, Richard J." userId="84bdb4cc-0536-40f9-8f82-a5cf0553bba1" providerId="ADAL" clId="{FC19BFC8-1E49-4F42-9F99-42D28EFC557B}" dt="2025-03-09T00:53:04.882" v="11226" actId="20577"/>
          <ac:spMkLst>
            <pc:docMk/>
            <pc:sldMk cId="4141660138" sldId="428"/>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3/8/2025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3/8/2025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Further Illustration of </a:t>
            </a:r>
            <a:br>
              <a:rPr lang="en-US" sz="4000" dirty="0">
                <a:solidFill>
                  <a:srgbClr val="000000"/>
                </a:solidFill>
                <a:latin typeface="Calibri" panose="020F0502020204030204" pitchFamily="34" charset="0"/>
              </a:rPr>
            </a:br>
            <a:r>
              <a:rPr lang="en-US" sz="4000" dirty="0">
                <a:solidFill>
                  <a:srgbClr val="000000"/>
                </a:solidFill>
                <a:latin typeface="Calibri" panose="020F0502020204030204" pitchFamily="34" charset="0"/>
              </a:rPr>
              <a:t>Bayes’ Rule</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Interpreting the results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Exponential distributions are not symmetric about their means, and a light bulb lasting  6  months when the mean is  10  months is not so unusual as a light bulb lasting  6  months when the mean is  2 months.  Thus,  </a:t>
            </a:r>
            <a:r>
              <a:rPr lang="el-GR" sz="2400" dirty="0"/>
              <a:t>θ</a:t>
            </a:r>
            <a:r>
              <a:rPr lang="en-US" sz="2400" dirty="0"/>
              <a:t> = 2  is more likely than before.  </a:t>
            </a:r>
          </a:p>
          <a:p>
            <a:pPr marL="0" indent="0">
              <a:spcBef>
                <a:spcPts val="0"/>
              </a:spcBef>
              <a:spcAft>
                <a:spcPts val="600"/>
              </a:spcAft>
              <a:buNone/>
            </a:pPr>
            <a:endParaRPr lang="en-US" sz="2400" dirty="0"/>
          </a:p>
          <a:p>
            <a:pPr marL="0" indent="0">
              <a:spcBef>
                <a:spcPts val="0"/>
              </a:spcBef>
              <a:spcAft>
                <a:spcPts val="600"/>
              </a:spcAft>
              <a:buNone/>
            </a:pPr>
            <a:r>
              <a:rPr lang="en-US" sz="2400" dirty="0"/>
              <a:t>Also,   </a:t>
            </a:r>
            <a:r>
              <a:rPr lang="el-GR" sz="2400" dirty="0"/>
              <a:t>θ</a:t>
            </a:r>
            <a:r>
              <a:rPr lang="en-US" sz="2400" dirty="0"/>
              <a:t> = 3  is more likely than before, because a light bulb lasting  6  months is consistent with a mean of  6  months.</a:t>
            </a:r>
          </a:p>
        </p:txBody>
      </p:sp>
    </p:spTree>
    <p:extLst>
      <p:ext uri="{BB962C8B-B14F-4D97-AF65-F5344CB8AC3E}">
        <p14:creationId xmlns:p14="http://schemas.microsoft.com/office/powerpoint/2010/main" val="3839305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Interpreting the results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Because the prior probability was largest for  </a:t>
            </a:r>
            <a:r>
              <a:rPr lang="el-GR" sz="2400" dirty="0"/>
              <a:t>θ</a:t>
            </a:r>
            <a:r>
              <a:rPr lang="en-US" sz="2400" dirty="0"/>
              <a:t> = 1,  the posterior probability is still moderate, rather than small.</a:t>
            </a:r>
          </a:p>
          <a:p>
            <a:pPr marL="0" indent="0">
              <a:spcBef>
                <a:spcPts val="0"/>
              </a:spcBef>
              <a:spcAft>
                <a:spcPts val="600"/>
              </a:spcAft>
              <a:buNone/>
            </a:pPr>
            <a:endParaRPr lang="en-US" sz="2400" dirty="0"/>
          </a:p>
          <a:p>
            <a:pPr marL="0" indent="0">
              <a:spcBef>
                <a:spcPts val="0"/>
              </a:spcBef>
              <a:spcAft>
                <a:spcPts val="600"/>
              </a:spcAft>
              <a:buNone/>
            </a:pPr>
            <a:r>
              <a:rPr lang="en-US" sz="2400" dirty="0"/>
              <a:t>Because the prior probability was smallest for          </a:t>
            </a:r>
            <a:r>
              <a:rPr lang="el-GR" sz="2400" dirty="0"/>
              <a:t>θ</a:t>
            </a:r>
            <a:r>
              <a:rPr lang="en-US" sz="2400" dirty="0"/>
              <a:t> = 3, the posterior probability is only moderate, rather than large.</a:t>
            </a:r>
          </a:p>
        </p:txBody>
      </p:sp>
    </p:spTree>
    <p:extLst>
      <p:ext uri="{BB962C8B-B14F-4D97-AF65-F5344CB8AC3E}">
        <p14:creationId xmlns:p14="http://schemas.microsoft.com/office/powerpoint/2010/main" val="2842628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counter-intuitive aspect of conditional independence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that the lifetimes of two light bulbs, given the value of  </a:t>
            </a:r>
            <a:r>
              <a:rPr lang="el-GR" sz="2400" dirty="0"/>
              <a:t>θ</a:t>
            </a:r>
            <a:r>
              <a:rPr lang="en-US" sz="2400" dirty="0"/>
              <a:t>,  are independent.  We may say that the lifetimes are conditionally independent, the condition being that the value of  </a:t>
            </a:r>
            <a:r>
              <a:rPr lang="el-GR" sz="2400" dirty="0"/>
              <a:t>θ</a:t>
            </a:r>
            <a:r>
              <a:rPr lang="en-US" sz="2400" dirty="0"/>
              <a:t>  is given.</a:t>
            </a:r>
          </a:p>
          <a:p>
            <a:pPr marL="0" indent="0">
              <a:spcBef>
                <a:spcPts val="0"/>
              </a:spcBef>
              <a:spcAft>
                <a:spcPts val="600"/>
              </a:spcAft>
              <a:buNone/>
            </a:pPr>
            <a:endParaRPr lang="en-US" sz="2400" dirty="0"/>
          </a:p>
          <a:p>
            <a:pPr marL="0" indent="0">
              <a:spcBef>
                <a:spcPts val="0"/>
              </a:spcBef>
              <a:spcAft>
                <a:spcPts val="600"/>
              </a:spcAft>
              <a:buNone/>
            </a:pPr>
            <a:r>
              <a:rPr lang="en-US" sz="2400" dirty="0"/>
              <a:t>In our preceding example, we observed a light bulb burn out at  6  months.  There is another light bulb, not yet used, in our storeroom.  Assuming that the two light bulbs are from the same manufacturer, can we make any prediction about the lifetime of the second light bulb ?</a:t>
            </a:r>
          </a:p>
        </p:txBody>
      </p:sp>
    </p:spTree>
    <p:extLst>
      <p:ext uri="{BB962C8B-B14F-4D97-AF65-F5344CB8AC3E}">
        <p14:creationId xmlns:p14="http://schemas.microsoft.com/office/powerpoint/2010/main" val="2858370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counter-intuitive aspect of conditional independence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One may think that the answer is no, based on conditional independence.  Counter-intuitively, the answer is actually yes.  </a:t>
            </a:r>
          </a:p>
          <a:p>
            <a:pPr marL="0" indent="0">
              <a:spcBef>
                <a:spcPts val="0"/>
              </a:spcBef>
              <a:spcAft>
                <a:spcPts val="600"/>
              </a:spcAft>
              <a:buNone/>
            </a:pPr>
            <a:endParaRPr lang="en-US" sz="2400" dirty="0"/>
          </a:p>
          <a:p>
            <a:pPr marL="0" indent="0">
              <a:spcBef>
                <a:spcPts val="0"/>
              </a:spcBef>
              <a:spcAft>
                <a:spcPts val="600"/>
              </a:spcAft>
              <a:buNone/>
            </a:pPr>
            <a:r>
              <a:rPr lang="en-US" sz="2400" dirty="0"/>
              <a:t>The reason is that the value of  </a:t>
            </a:r>
            <a:r>
              <a:rPr lang="el-GR" sz="2400" dirty="0"/>
              <a:t>θ</a:t>
            </a:r>
            <a:r>
              <a:rPr lang="en-US" sz="2400" dirty="0"/>
              <a:t>  has not been given here; the value of  </a:t>
            </a:r>
            <a:r>
              <a:rPr lang="el-GR" sz="2400" dirty="0"/>
              <a:t>θ</a:t>
            </a:r>
            <a:r>
              <a:rPr lang="en-US" sz="2400" dirty="0"/>
              <a:t>  remains uncertain.  Thus, to the extent that the lifetime of the first light bulb re-allocates </a:t>
            </a:r>
            <a:r>
              <a:rPr lang="en-US" sz="2400" dirty="0" err="1"/>
              <a:t>credibilities</a:t>
            </a:r>
            <a:r>
              <a:rPr lang="en-US" sz="2400" dirty="0"/>
              <a:t> concerning  </a:t>
            </a:r>
            <a:r>
              <a:rPr lang="el-GR" sz="2400" dirty="0"/>
              <a:t>θ</a:t>
            </a:r>
            <a:r>
              <a:rPr lang="en-US" sz="2400" dirty="0"/>
              <a:t>,  the lifetime of the first light bulb can be used to predict the lifetime of the second light bulb.</a:t>
            </a:r>
          </a:p>
        </p:txBody>
      </p:sp>
    </p:spTree>
    <p:extLst>
      <p:ext uri="{BB962C8B-B14F-4D97-AF65-F5344CB8AC3E}">
        <p14:creationId xmlns:p14="http://schemas.microsoft.com/office/powerpoint/2010/main" val="2473620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counter-intuitive aspect of conditional independence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Mathematically, the prior mean for the lifetime of the second light bulb is the prior weighted average of the means associated with the three manufacturers,  </a:t>
            </a:r>
          </a:p>
          <a:p>
            <a:pPr marL="0" indent="0">
              <a:spcBef>
                <a:spcPts val="0"/>
              </a:spcBef>
              <a:spcAft>
                <a:spcPts val="600"/>
              </a:spcAft>
              <a:buNone/>
            </a:pPr>
            <a:r>
              <a:rPr lang="en-US" sz="2400" dirty="0"/>
              <a:t>(1/2) 2 + (1/3) 10 + (1/6) 6 = 5.33.</a:t>
            </a:r>
          </a:p>
          <a:p>
            <a:pPr marL="0" indent="0">
              <a:spcBef>
                <a:spcPts val="0"/>
              </a:spcBef>
              <a:spcAft>
                <a:spcPts val="600"/>
              </a:spcAft>
              <a:buNone/>
            </a:pPr>
            <a:endParaRPr lang="en-US" sz="2400" dirty="0"/>
          </a:p>
          <a:p>
            <a:pPr marL="0" indent="0">
              <a:spcBef>
                <a:spcPts val="0"/>
              </a:spcBef>
              <a:spcAft>
                <a:spcPts val="600"/>
              </a:spcAft>
              <a:buNone/>
            </a:pPr>
            <a:r>
              <a:rPr lang="en-US" sz="2400" dirty="0"/>
              <a:t>The posterior mean, given that the second light bulb is from the same manufacturer as the first light bulb which lasted for  6  months, is</a:t>
            </a:r>
          </a:p>
          <a:p>
            <a:pPr marL="0" indent="0">
              <a:spcBef>
                <a:spcPts val="0"/>
              </a:spcBef>
              <a:spcAft>
                <a:spcPts val="600"/>
              </a:spcAft>
              <a:buNone/>
            </a:pPr>
            <a:r>
              <a:rPr lang="en-US" sz="2400" dirty="0"/>
              <a:t>(30%) 2 + (45%) 10 + (25%) 6 = 6.60.</a:t>
            </a:r>
          </a:p>
        </p:txBody>
      </p:sp>
    </p:spTree>
    <p:extLst>
      <p:ext uri="{BB962C8B-B14F-4D97-AF65-F5344CB8AC3E}">
        <p14:creationId xmlns:p14="http://schemas.microsoft.com/office/powerpoint/2010/main" val="376248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counter-intuitive aspect of conditional independence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 posterior mean for the second light bulb is somewhat larger than the prior mean.  This is because some credibility has been moved away from  </a:t>
            </a:r>
            <a:r>
              <a:rPr lang="el-GR" sz="2400" dirty="0"/>
              <a:t>θ</a:t>
            </a:r>
            <a:r>
              <a:rPr lang="en-US" sz="2400" dirty="0"/>
              <a:t> = 1,  which corresponds to the manufacturer whose light bulbs are least durable.</a:t>
            </a:r>
          </a:p>
          <a:p>
            <a:pPr marL="0" indent="0">
              <a:spcBef>
                <a:spcPts val="0"/>
              </a:spcBef>
              <a:spcAft>
                <a:spcPts val="600"/>
              </a:spcAft>
              <a:buNone/>
            </a:pPr>
            <a:endParaRPr lang="en-US" sz="2400" dirty="0"/>
          </a:p>
          <a:p>
            <a:pPr marL="0" indent="0">
              <a:spcBef>
                <a:spcPts val="0"/>
              </a:spcBef>
              <a:spcAft>
                <a:spcPts val="600"/>
              </a:spcAft>
              <a:buNone/>
            </a:pPr>
            <a:r>
              <a:rPr lang="en-US" sz="2400" dirty="0"/>
              <a:t>On the other hand, the posterior mean for the second light bulb does not equal the observed lifetime of the first light bulb.  This is because some credibility has been moved toward  </a:t>
            </a:r>
            <a:r>
              <a:rPr lang="el-GR" sz="2400" dirty="0"/>
              <a:t>θ</a:t>
            </a:r>
            <a:r>
              <a:rPr lang="en-US" sz="2400" dirty="0"/>
              <a:t> = 2,  which suggests that the first light bulb may have been below average in its durability.</a:t>
            </a:r>
          </a:p>
        </p:txBody>
      </p:sp>
    </p:spTree>
    <p:extLst>
      <p:ext uri="{BB962C8B-B14F-4D97-AF65-F5344CB8AC3E}">
        <p14:creationId xmlns:p14="http://schemas.microsoft.com/office/powerpoint/2010/main" val="2298675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as an approximation to continuous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a:t>
            </a:r>
            <a:r>
              <a:rPr lang="en-US" sz="2400" baseline="30000" dirty="0"/>
              <a:t> </a:t>
            </a:r>
            <a:r>
              <a:rPr lang="en-US" sz="2400" dirty="0"/>
              <a:t>author (see pp. 110-113) considers other scenarios in which the parameter space for  </a:t>
            </a:r>
            <a:r>
              <a:rPr lang="el-GR" sz="2400" dirty="0"/>
              <a:t>θ</a:t>
            </a:r>
            <a:r>
              <a:rPr lang="en-US" sz="2400" dirty="0"/>
              <a:t>  is discrete.  For instance, if  </a:t>
            </a:r>
            <a:r>
              <a:rPr lang="el-GR" sz="2400" dirty="0"/>
              <a:t>θ</a:t>
            </a:r>
            <a:r>
              <a:rPr lang="en-US" sz="2400" dirty="0"/>
              <a:t>  is a probability, instead of supposing that  </a:t>
            </a:r>
            <a:r>
              <a:rPr lang="el-GR" sz="2400" dirty="0"/>
              <a:t>θ</a:t>
            </a:r>
            <a:r>
              <a:rPr lang="en-US" sz="2400" dirty="0"/>
              <a:t>  may be any number whatsoever between  0  and  1,  one can suppose that  </a:t>
            </a:r>
            <a:r>
              <a:rPr lang="el-GR" sz="2400" dirty="0"/>
              <a:t>θ</a:t>
            </a:r>
            <a:r>
              <a:rPr lang="en-US" sz="2400" dirty="0"/>
              <a:t>  is a multiple of  1/1000.  </a:t>
            </a:r>
          </a:p>
          <a:p>
            <a:pPr marL="0" indent="0">
              <a:spcBef>
                <a:spcPts val="0"/>
              </a:spcBef>
              <a:spcAft>
                <a:spcPts val="600"/>
              </a:spcAft>
              <a:buNone/>
            </a:pPr>
            <a:endParaRPr lang="en-US" sz="2400" dirty="0"/>
          </a:p>
          <a:p>
            <a:pPr marL="0" indent="0">
              <a:spcBef>
                <a:spcPts val="0"/>
              </a:spcBef>
              <a:spcAft>
                <a:spcPts val="600"/>
              </a:spcAft>
              <a:buNone/>
            </a:pPr>
            <a:r>
              <a:rPr lang="en-US" sz="2400" dirty="0"/>
              <a:t>Although not strictly realistic, there seems little harm in making such a supposition.  If  </a:t>
            </a:r>
            <a:r>
              <a:rPr lang="el-GR" sz="2400" dirty="0"/>
              <a:t>θ</a:t>
            </a:r>
            <a:r>
              <a:rPr lang="en-US" sz="2400" dirty="0"/>
              <a:t>  truly equals a number which is not a multiple of  1/1000,  one can still approximate it to within  1/2000.</a:t>
            </a:r>
          </a:p>
        </p:txBody>
      </p:sp>
    </p:spTree>
    <p:extLst>
      <p:ext uri="{BB962C8B-B14F-4D97-AF65-F5344CB8AC3E}">
        <p14:creationId xmlns:p14="http://schemas.microsoft.com/office/powerpoint/2010/main" val="2026620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Discrete as an approximation to continuous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This discretization permits the denominator in Bayes’ Rule to be evaluated by summation rather than integration (p. 115).  In fact, numerical methods of integration typically are based on approximating summations.</a:t>
            </a:r>
          </a:p>
          <a:p>
            <a:pPr marL="0" indent="0">
              <a:spcBef>
                <a:spcPts val="0"/>
              </a:spcBef>
              <a:spcAft>
                <a:spcPts val="600"/>
              </a:spcAft>
              <a:buNone/>
            </a:pPr>
            <a:endParaRPr lang="en-US" sz="2400" dirty="0"/>
          </a:p>
          <a:p>
            <a:pPr marL="0" indent="0">
              <a:spcBef>
                <a:spcPts val="0"/>
              </a:spcBef>
              <a:spcAft>
                <a:spcPts val="600"/>
              </a:spcAft>
              <a:buNone/>
            </a:pPr>
            <a:r>
              <a:rPr lang="en-US" sz="2400" dirty="0"/>
              <a:t>Your textbook author refers to such a discretization as a “comb” or “grid” (p. 115).</a:t>
            </a:r>
          </a:p>
        </p:txBody>
      </p:sp>
    </p:spTree>
    <p:extLst>
      <p:ext uri="{BB962C8B-B14F-4D97-AF65-F5344CB8AC3E}">
        <p14:creationId xmlns:p14="http://schemas.microsoft.com/office/powerpoint/2010/main" val="2285527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Challenges in higher dimensions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your textbook author mentions (p. 115), if  </a:t>
            </a:r>
            <a:r>
              <a:rPr lang="el-GR" sz="2400" dirty="0"/>
              <a:t>θ</a:t>
            </a:r>
            <a:r>
              <a:rPr lang="en-US" sz="2400" dirty="0"/>
              <a:t>  is multi-dimensional, then an approximating comb may be computationally unwieldy.</a:t>
            </a:r>
          </a:p>
          <a:p>
            <a:pPr marL="0" indent="0">
              <a:spcBef>
                <a:spcPts val="0"/>
              </a:spcBef>
              <a:spcAft>
                <a:spcPts val="600"/>
              </a:spcAft>
              <a:buNone/>
            </a:pPr>
            <a:endParaRPr lang="en-US" sz="2400" dirty="0"/>
          </a:p>
          <a:p>
            <a:pPr marL="0" indent="0">
              <a:spcBef>
                <a:spcPts val="0"/>
              </a:spcBef>
              <a:spcAft>
                <a:spcPts val="600"/>
              </a:spcAft>
              <a:buNone/>
            </a:pPr>
            <a:r>
              <a:rPr lang="en-US" sz="2400" dirty="0"/>
              <a:t>For instance, if  </a:t>
            </a:r>
            <a:r>
              <a:rPr lang="el-GR" sz="2400" dirty="0"/>
              <a:t>θ</a:t>
            </a:r>
            <a:r>
              <a:rPr lang="en-US" sz="2400" dirty="0"/>
              <a:t>  has  5  dimensions, then a comb with  1000  values in each dimension will admit  10</a:t>
            </a:r>
            <a:r>
              <a:rPr lang="en-US" sz="2400" baseline="30000" dirty="0"/>
              <a:t>15</a:t>
            </a:r>
            <a:r>
              <a:rPr lang="en-US" sz="2400" dirty="0"/>
              <a:t>  (a billion million) different values of  </a:t>
            </a:r>
            <a:r>
              <a:rPr lang="el-GR" sz="2400" dirty="0"/>
              <a:t>θ</a:t>
            </a:r>
            <a:r>
              <a:rPr lang="en-US" sz="2400" dirty="0"/>
              <a:t>.  Taking a summation over that many terms may require too much computational time or memory.</a:t>
            </a:r>
          </a:p>
        </p:txBody>
      </p:sp>
    </p:spTree>
    <p:extLst>
      <p:ext uri="{BB962C8B-B14F-4D97-AF65-F5344CB8AC3E}">
        <p14:creationId xmlns:p14="http://schemas.microsoft.com/office/powerpoint/2010/main" val="3518353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Markov Chain Monte Carlo</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such, Bayesian computations for all but the simplest models are usually based on Markov Chain Monte Carlo (p. 116).  We shall discuss this at length when covering Chapter 7.</a:t>
            </a:r>
          </a:p>
          <a:p>
            <a:pPr marL="0" indent="0">
              <a:spcBef>
                <a:spcPts val="0"/>
              </a:spcBef>
              <a:spcAft>
                <a:spcPts val="600"/>
              </a:spcAft>
              <a:buNone/>
            </a:pPr>
            <a:endParaRPr lang="en-US" sz="2400" dirty="0"/>
          </a:p>
          <a:p>
            <a:pPr marL="0" indent="0">
              <a:spcBef>
                <a:spcPts val="0"/>
              </a:spcBef>
              <a:spcAft>
                <a:spcPts val="600"/>
              </a:spcAft>
              <a:buNone/>
            </a:pPr>
            <a:r>
              <a:rPr lang="en-US" sz="2400" dirty="0"/>
              <a:t>Briefly, the idea is to use pseudo-random number generation to </a:t>
            </a:r>
            <a:r>
              <a:rPr lang="en-US" sz="2400"/>
              <a:t>help approximate </a:t>
            </a:r>
            <a:r>
              <a:rPr lang="en-US" sz="2400" dirty="0"/>
              <a:t>a posterior distribution (and related quantities, such as posterior means and 95% highest density intervals) without calculating summations that involve a billion million terms.</a:t>
            </a:r>
          </a:p>
        </p:txBody>
      </p:sp>
    </p:spTree>
    <p:extLst>
      <p:ext uri="{BB962C8B-B14F-4D97-AF65-F5344CB8AC3E}">
        <p14:creationId xmlns:p14="http://schemas.microsoft.com/office/powerpoint/2010/main" val="4141660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up our example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that there are three manufacturers of light bulbs, and let  </a:t>
            </a:r>
            <a:r>
              <a:rPr lang="el-GR" sz="2400" dirty="0"/>
              <a:t>θ</a:t>
            </a:r>
            <a:r>
              <a:rPr lang="en-US" sz="2400" dirty="0"/>
              <a:t>  equal  1, 2, or 3  correspondingly.  </a:t>
            </a:r>
          </a:p>
          <a:p>
            <a:pPr marL="0" indent="0">
              <a:spcBef>
                <a:spcPts val="0"/>
              </a:spcBef>
              <a:spcAft>
                <a:spcPts val="600"/>
              </a:spcAft>
              <a:buNone/>
            </a:pPr>
            <a:endParaRPr lang="en-US" sz="2400" dirty="0"/>
          </a:p>
          <a:p>
            <a:pPr marL="0" indent="0">
              <a:spcBef>
                <a:spcPts val="0"/>
              </a:spcBef>
              <a:spcAft>
                <a:spcPts val="600"/>
              </a:spcAft>
              <a:buNone/>
            </a:pPr>
            <a:r>
              <a:rPr lang="en-US" sz="2400" dirty="0"/>
              <a:t>Note that  </a:t>
            </a:r>
            <a:r>
              <a:rPr lang="el-GR" sz="2400" dirty="0"/>
              <a:t>θ</a:t>
            </a:r>
            <a:r>
              <a:rPr lang="en-US" sz="2400" dirty="0"/>
              <a:t>  cannot equal  2.5, for example.  Further, the numbers  1, 2, and 3  are really only labels, so that  </a:t>
            </a:r>
            <a:r>
              <a:rPr lang="el-GR" sz="2400" dirty="0"/>
              <a:t>θ</a:t>
            </a:r>
            <a:r>
              <a:rPr lang="en-US" sz="2400" dirty="0"/>
              <a:t>  can be described as “nominal” but not “ordinal” nor “interval”.</a:t>
            </a:r>
            <a:endParaRPr lang="en-US" sz="2400" b="0" i="0" u="none" strike="noStrike" baseline="0" dirty="0"/>
          </a:p>
        </p:txBody>
      </p:sp>
    </p:spTree>
    <p:extLst>
      <p:ext uri="{BB962C8B-B14F-4D97-AF65-F5344CB8AC3E}">
        <p14:creationId xmlns:p14="http://schemas.microsoft.com/office/powerpoint/2010/main" val="1689188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up our example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Suppose we observe that a light bulb burns out at  6  months.  Can we use Bayes’ Rule to calculate posterior probabilities that the light bulb came from the three manufacturers ?</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This example differs from the  2 x 2  tables in the Chapter 5a slides, both because the lifetime of a light bulb is a continuous variable and because the number of manufacturers is greater than  2.</a:t>
            </a:r>
            <a:endParaRPr lang="en-US" sz="2400" b="0" i="0" u="none" strike="noStrike" baseline="0" dirty="0"/>
          </a:p>
        </p:txBody>
      </p:sp>
    </p:spTree>
    <p:extLst>
      <p:ext uri="{BB962C8B-B14F-4D97-AF65-F5344CB8AC3E}">
        <p14:creationId xmlns:p14="http://schemas.microsoft.com/office/powerpoint/2010/main" val="1824093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up our example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This example also differs from the normal prior and likelihood calculations in the Chapter 5b slides, because of the finite parameter space for  </a:t>
            </a:r>
            <a:r>
              <a:rPr lang="el-GR" sz="2400" dirty="0"/>
              <a:t>θ</a:t>
            </a:r>
            <a:r>
              <a:rPr lang="en-US" sz="2400" dirty="0"/>
              <a:t>  (which corresponds to the number of manufacturers).</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Despite these differences, we can proceed.  However, we shall need prior probabilities.  For this example, suppose that  p(</a:t>
            </a:r>
            <a:r>
              <a:rPr lang="el-GR" sz="2400" dirty="0"/>
              <a:t>θ</a:t>
            </a:r>
            <a:r>
              <a:rPr lang="en-US" sz="2400" dirty="0"/>
              <a:t>) = 1/2  for  </a:t>
            </a:r>
            <a:r>
              <a:rPr lang="el-GR" sz="2400" dirty="0"/>
              <a:t>θ</a:t>
            </a:r>
            <a:r>
              <a:rPr lang="en-US" sz="2400" dirty="0"/>
              <a:t> = 1,       p(</a:t>
            </a:r>
            <a:r>
              <a:rPr lang="el-GR" sz="2400" dirty="0"/>
              <a:t>θ</a:t>
            </a:r>
            <a:r>
              <a:rPr lang="en-US" sz="2400" dirty="0"/>
              <a:t>) = 1/3  for  </a:t>
            </a:r>
            <a:r>
              <a:rPr lang="el-GR" sz="2400" dirty="0"/>
              <a:t>θ</a:t>
            </a:r>
            <a:r>
              <a:rPr lang="en-US" sz="2400" dirty="0"/>
              <a:t> = 2,  and  p(</a:t>
            </a:r>
            <a:r>
              <a:rPr lang="el-GR" sz="2400" dirty="0"/>
              <a:t>θ</a:t>
            </a:r>
            <a:r>
              <a:rPr lang="en-US" sz="2400" dirty="0"/>
              <a:t>) = 1/6  for  </a:t>
            </a:r>
            <a:r>
              <a:rPr lang="el-GR" sz="2400" dirty="0"/>
              <a:t>θ</a:t>
            </a:r>
            <a:r>
              <a:rPr lang="en-US" sz="2400" dirty="0"/>
              <a:t> = 3.</a:t>
            </a:r>
            <a:endParaRPr lang="en-US" sz="2400" b="0" i="0" u="none" strike="noStrike" baseline="0" dirty="0"/>
          </a:p>
        </p:txBody>
      </p:sp>
    </p:spTree>
    <p:extLst>
      <p:ext uri="{BB962C8B-B14F-4D97-AF65-F5344CB8AC3E}">
        <p14:creationId xmlns:p14="http://schemas.microsoft.com/office/powerpoint/2010/main" val="953015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Setting up our example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shall also need likelihoods.  Let  D  represent the lifetime of a light bulb in months.  Suppose (more for simplicity than for realism) that likelihoods follow exponential distributions as shown below.  The means of these exponential distributions are  2, 10, and  6.</a:t>
            </a:r>
          </a:p>
          <a:p>
            <a:pPr marL="0" indent="0">
              <a:spcBef>
                <a:spcPts val="0"/>
              </a:spcBef>
              <a:spcAft>
                <a:spcPts val="600"/>
              </a:spcAft>
              <a:buNone/>
            </a:pPr>
            <a:endParaRPr lang="en-US" sz="2400" dirty="0"/>
          </a:p>
          <a:p>
            <a:pPr marL="0" indent="0">
              <a:spcBef>
                <a:spcPts val="0"/>
              </a:spcBef>
              <a:spcAft>
                <a:spcPts val="600"/>
              </a:spcAft>
              <a:buNone/>
            </a:pPr>
            <a:r>
              <a:rPr lang="en-US" sz="2400" dirty="0"/>
              <a:t>p(D |</a:t>
            </a:r>
            <a:r>
              <a:rPr lang="el-GR" sz="2400" dirty="0"/>
              <a:t> θ</a:t>
            </a:r>
            <a:r>
              <a:rPr lang="en-US" sz="2400" dirty="0"/>
              <a:t>) = exp( - D / 2 ) / 2   for  </a:t>
            </a:r>
            <a:r>
              <a:rPr lang="el-GR" sz="2400" dirty="0"/>
              <a:t>θ</a:t>
            </a:r>
            <a:r>
              <a:rPr lang="en-US" sz="2400" dirty="0"/>
              <a:t> = 1</a:t>
            </a:r>
          </a:p>
          <a:p>
            <a:pPr marL="0" indent="0">
              <a:spcBef>
                <a:spcPts val="0"/>
              </a:spcBef>
              <a:spcAft>
                <a:spcPts val="600"/>
              </a:spcAft>
              <a:buNone/>
            </a:pPr>
            <a:r>
              <a:rPr lang="en-US" sz="2400" dirty="0"/>
              <a:t>p(D |</a:t>
            </a:r>
            <a:r>
              <a:rPr lang="el-GR" sz="2400" dirty="0"/>
              <a:t> θ</a:t>
            </a:r>
            <a:r>
              <a:rPr lang="en-US" sz="2400" dirty="0"/>
              <a:t>) = exp( - D / 10 ) / 10   for  </a:t>
            </a:r>
            <a:r>
              <a:rPr lang="el-GR" sz="2400" dirty="0"/>
              <a:t>θ</a:t>
            </a:r>
            <a:r>
              <a:rPr lang="en-US" sz="2400" dirty="0"/>
              <a:t> = 2</a:t>
            </a:r>
          </a:p>
          <a:p>
            <a:pPr marL="0" indent="0">
              <a:spcBef>
                <a:spcPts val="0"/>
              </a:spcBef>
              <a:spcAft>
                <a:spcPts val="600"/>
              </a:spcAft>
              <a:buNone/>
            </a:pPr>
            <a:r>
              <a:rPr lang="en-US" sz="2400" dirty="0"/>
              <a:t>p(D |</a:t>
            </a:r>
            <a:r>
              <a:rPr lang="el-GR" sz="2400" dirty="0"/>
              <a:t> θ</a:t>
            </a:r>
            <a:r>
              <a:rPr lang="en-US" sz="2400" dirty="0"/>
              <a:t>) = exp( - D / 6 ) / 6   for  </a:t>
            </a:r>
            <a:r>
              <a:rPr lang="el-GR" sz="2400" dirty="0"/>
              <a:t>θ</a:t>
            </a:r>
            <a:r>
              <a:rPr lang="en-US" sz="2400" dirty="0"/>
              <a:t> = 3</a:t>
            </a:r>
          </a:p>
        </p:txBody>
      </p:sp>
    </p:spTree>
    <p:extLst>
      <p:ext uri="{BB962C8B-B14F-4D97-AF65-F5344CB8AC3E}">
        <p14:creationId xmlns:p14="http://schemas.microsoft.com/office/powerpoint/2010/main" val="3186450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Recalling </a:t>
            </a:r>
            <a:br>
              <a:rPr lang="en-US" sz="3100" dirty="0">
                <a:solidFill>
                  <a:srgbClr val="FFFFFF"/>
                </a:solidFill>
              </a:rPr>
            </a:br>
            <a:r>
              <a:rPr lang="en-US" sz="3100" dirty="0">
                <a:solidFill>
                  <a:srgbClr val="FFFFFF"/>
                </a:solidFill>
              </a:rPr>
              <a:t>Bayes’ Rule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the present scenario, Bayes’ Rule has the following form (see p. 105 of the textbook</a:t>
                </a:r>
                <a:r>
                  <a:rPr lang="en-US" sz="2400" baseline="30000" dirty="0"/>
                  <a:t>1</a:t>
                </a:r>
                <a:r>
                  <a:rPr lang="en-US" sz="2400" dirty="0"/>
                  <a:t>).  Note that the discreteness of  </a:t>
                </a:r>
                <a:r>
                  <a:rPr lang="el-GR" sz="2400" dirty="0"/>
                  <a:t>θ</a:t>
                </a:r>
                <a:r>
                  <a:rPr lang="en-US" sz="2400" dirty="0"/>
                  <a:t>  causes a summation to appear in the denominator (rather than an integral), even though  D  is continuous.</a:t>
                </a:r>
              </a:p>
              <a:p>
                <a:pPr marL="0" indent="0">
                  <a:spcBef>
                    <a:spcPts val="0"/>
                  </a:spcBef>
                  <a:spcAft>
                    <a:spcPts val="600"/>
                  </a:spcAft>
                  <a:buNone/>
                </a:pPr>
                <a:endParaRPr lang="en-US" sz="2400" dirty="0"/>
              </a:p>
              <a:p>
                <a:pPr marL="0" indent="0">
                  <a:spcBef>
                    <a:spcPts val="0"/>
                  </a:spcBef>
                  <a:spcAft>
                    <a:spcPts val="600"/>
                  </a:spcAft>
                  <a:buNone/>
                </a:pPr>
                <a:r>
                  <a:rPr lang="en-US" sz="2400" dirty="0"/>
                  <a:t>p(</a:t>
                </a:r>
                <a:r>
                  <a:rPr lang="el-GR" sz="2400" dirty="0"/>
                  <a:t>θ</a:t>
                </a:r>
                <a:r>
                  <a:rPr lang="en-US" sz="2400" dirty="0"/>
                  <a:t> | D) = p( </a:t>
                </a:r>
                <a:r>
                  <a:rPr lang="el-GR" sz="2400" dirty="0"/>
                  <a:t>θ</a:t>
                </a:r>
                <a:r>
                  <a:rPr lang="en-US" sz="2400" dirty="0"/>
                  <a:t> ) p(D | </a:t>
                </a:r>
                <a:r>
                  <a:rPr lang="el-GR" sz="2400" dirty="0"/>
                  <a:t>θ</a:t>
                </a:r>
                <a:r>
                  <a:rPr lang="en-US" sz="2400" dirty="0"/>
                  <a:t>) / p(D)</a:t>
                </a:r>
              </a:p>
              <a:p>
                <a:pPr marL="0" indent="0">
                  <a:spcBef>
                    <a:spcPts val="0"/>
                  </a:spcBef>
                  <a:spcAft>
                    <a:spcPts val="600"/>
                  </a:spcAft>
                  <a:buNone/>
                </a:pPr>
                <a:r>
                  <a:rPr lang="en-US" sz="2400" dirty="0"/>
                  <a:t>	  = p( </a:t>
                </a:r>
                <a:r>
                  <a:rPr lang="el-GR" sz="2400" dirty="0"/>
                  <a:t>θ</a:t>
                </a:r>
                <a:r>
                  <a:rPr lang="en-US" sz="2400" dirty="0"/>
                  <a:t> ) p(D | </a:t>
                </a:r>
                <a:r>
                  <a:rPr lang="el-GR" sz="2400" dirty="0"/>
                  <a:t>θ</a:t>
                </a:r>
                <a:r>
                  <a:rPr lang="en-US" sz="2400" dirty="0"/>
                  <a:t>) / </a:t>
                </a:r>
                <a14:m>
                  <m:oMath xmlns:m="http://schemas.openxmlformats.org/officeDocument/2006/math">
                    <m:nary>
                      <m:naryPr>
                        <m:chr m:val="∑"/>
                        <m:ctrlPr>
                          <a:rPr lang="en-US" sz="2400" b="0" i="1" smtClean="0">
                            <a:latin typeface="Cambria Math" panose="02040503050406030204" pitchFamily="18" charset="0"/>
                          </a:rPr>
                        </m:ctrlPr>
                      </m:naryPr>
                      <m: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𝜃</m:t>
                            </m:r>
                          </m:e>
                          <m:sup>
                            <m:r>
                              <a:rPr lang="en-US" sz="2400" b="0" i="1" smtClean="0">
                                <a:latin typeface="Cambria Math" panose="02040503050406030204" pitchFamily="18" charset="0"/>
                              </a:rPr>
                              <m:t>∗</m:t>
                            </m:r>
                          </m:sup>
                        </m:sSup>
                        <m:r>
                          <a:rPr lang="en-US" sz="2400" b="0" i="1" smtClean="0">
                            <a:latin typeface="Cambria Math" panose="02040503050406030204" pitchFamily="18" charset="0"/>
                          </a:rPr>
                          <m:t>=1</m:t>
                        </m:r>
                      </m:sub>
                      <m:sup>
                        <m:r>
                          <a:rPr lang="en-US" sz="2400" b="0" i="1" smtClean="0">
                            <a:latin typeface="Cambria Math" panose="02040503050406030204" pitchFamily="18" charset="0"/>
                          </a:rPr>
                          <m:t>3</m:t>
                        </m:r>
                      </m:sup>
                      <m:e>
                        <m:r>
                          <m:rPr>
                            <m:sty m:val="p"/>
                          </m:rPr>
                          <a:rPr lang="en-US" sz="2400" b="0" i="0" smtClean="0">
                            <a:latin typeface="Cambria Math" panose="02040503050406030204" pitchFamily="18" charset="0"/>
                          </a:rPr>
                          <m:t>p</m:t>
                        </m:r>
                        <m:d>
                          <m:dPr>
                            <m:ctrlPr>
                              <a:rPr lang="en-US" sz="2400" b="0" smtClean="0">
                                <a:latin typeface="Cambria Math" panose="02040503050406030204" pitchFamily="18" charset="0"/>
                              </a:rPr>
                            </m:ctrlPr>
                          </m:dPr>
                          <m:e>
                            <m:sSup>
                              <m:sSupPr>
                                <m:ctrlPr>
                                  <a:rPr lang="en-US" sz="2400" b="0" smtClean="0">
                                    <a:latin typeface="Cambria Math" panose="02040503050406030204" pitchFamily="18" charset="0"/>
                                  </a:rPr>
                                </m:ctrlPr>
                              </m:sSupPr>
                              <m:e>
                                <m:r>
                                  <m:rPr>
                                    <m:sty m:val="p"/>
                                  </m:rPr>
                                  <a:rPr lang="en-US" sz="2400" b="0" i="0" smtClean="0">
                                    <a:latin typeface="Cambria Math" panose="02040503050406030204" pitchFamily="18" charset="0"/>
                                  </a:rPr>
                                  <m:t>θ</m:t>
                                </m:r>
                              </m:e>
                              <m:sup>
                                <m:r>
                                  <a:rPr lang="en-US" sz="2400" b="0" i="0" smtClean="0">
                                    <a:latin typeface="Cambria Math" panose="02040503050406030204" pitchFamily="18" charset="0"/>
                                  </a:rPr>
                                  <m:t>∗</m:t>
                                </m:r>
                              </m:sup>
                            </m:sSup>
                          </m:e>
                        </m:d>
                        <m:r>
                          <m:rPr>
                            <m:sty m:val="p"/>
                          </m:rPr>
                          <a:rPr lang="en-US" sz="2400" b="0" i="0" smtClean="0">
                            <a:latin typeface="Cambria Math" panose="02040503050406030204" pitchFamily="18" charset="0"/>
                          </a:rPr>
                          <m:t>p</m:t>
                        </m:r>
                        <m:d>
                          <m:dPr>
                            <m:ctrlPr>
                              <a:rPr lang="en-US" sz="2400" b="0" smtClean="0">
                                <a:latin typeface="Cambria Math" panose="02040503050406030204" pitchFamily="18" charset="0"/>
                              </a:rPr>
                            </m:ctrlPr>
                          </m:dPr>
                          <m:e>
                            <m:r>
                              <m:rPr>
                                <m:sty m:val="p"/>
                              </m:rPr>
                              <a:rPr lang="en-US" sz="2400" b="0" i="0" smtClean="0">
                                <a:latin typeface="Cambria Math" panose="02040503050406030204" pitchFamily="18" charset="0"/>
                              </a:rPr>
                              <m:t>D</m:t>
                            </m:r>
                            <m:r>
                              <a:rPr lang="en-US" sz="2400" b="0" i="0" smtClean="0">
                                <a:latin typeface="Cambria Math" panose="02040503050406030204" pitchFamily="18" charset="0"/>
                              </a:rPr>
                              <m:t> </m:t>
                            </m:r>
                          </m:e>
                          <m:e>
                            <m:r>
                              <a:rPr lang="en-US" sz="2400" b="0" i="0" smtClean="0">
                                <a:latin typeface="Cambria Math" panose="02040503050406030204" pitchFamily="18" charset="0"/>
                              </a:rPr>
                              <m:t> </m:t>
                            </m:r>
                            <m:sSup>
                              <m:sSupPr>
                                <m:ctrlPr>
                                  <a:rPr lang="en-US" sz="2400" b="0" smtClean="0">
                                    <a:latin typeface="Cambria Math" panose="02040503050406030204" pitchFamily="18" charset="0"/>
                                  </a:rPr>
                                </m:ctrlPr>
                              </m:sSupPr>
                              <m:e>
                                <m:r>
                                  <m:rPr>
                                    <m:sty m:val="p"/>
                                  </m:rPr>
                                  <a:rPr lang="en-US" sz="2400" b="0" i="0" smtClean="0">
                                    <a:latin typeface="Cambria Math" panose="02040503050406030204" pitchFamily="18" charset="0"/>
                                  </a:rPr>
                                  <m:t>θ</m:t>
                                </m:r>
                              </m:e>
                              <m:sup>
                                <m:r>
                                  <a:rPr lang="en-US" sz="2400" b="0" i="0" smtClean="0">
                                    <a:latin typeface="Cambria Math" panose="02040503050406030204" pitchFamily="18" charset="0"/>
                                  </a:rPr>
                                  <m:t>∗</m:t>
                                </m:r>
                              </m:sup>
                            </m:sSup>
                          </m:e>
                        </m:d>
                      </m:e>
                    </m:nary>
                  </m:oMath>
                </a14:m>
                <a:endParaRPr lang="en-US" sz="2400" dirty="0"/>
              </a:p>
            </p:txBody>
          </p:sp>
        </mc:Choice>
        <mc:Fallback>
          <p:sp>
            <p:nvSpPr>
              <p:cNvPr id="3" name="Content Placeholder 2">
                <a:extLst>
                  <a:ext uri="{FF2B5EF4-FFF2-40B4-BE49-F238E27FC236}">
                    <a16:creationId xmlns:a16="http://schemas.microsoft.com/office/drawing/2014/main" id="{62C8AD70-1FAA-41AB-BD78-D73A700DCAB2}"/>
                  </a:ext>
                </a:extLst>
              </p:cNvPr>
              <p:cNvSpPr>
                <a:spLocks noGrp="1" noRot="1" noChangeAspect="1" noMove="1" noResize="1" noEditPoints="1" noAdjustHandles="1" noChangeArrowheads="1" noChangeShapeType="1" noTextEdit="1"/>
              </p:cNvSpPr>
              <p:nvPr>
                <p:ph idx="1"/>
              </p:nvPr>
            </p:nvSpPr>
            <p:spPr>
              <a:xfrm>
                <a:off x="4810259" y="649480"/>
                <a:ext cx="6555347" cy="5546047"/>
              </a:xfrm>
              <a:blipFill>
                <a:blip r:embed="rId2"/>
                <a:stretch>
                  <a:fillRect l="-1395"/>
                </a:stretch>
              </a:blipFill>
            </p:spPr>
            <p:txBody>
              <a:bodyPr/>
              <a:lstStyle/>
              <a:p>
                <a:r>
                  <a:rPr lang="en-US">
                    <a:noFill/>
                  </a:rPr>
                  <a:t> </a:t>
                </a:r>
              </a:p>
            </p:txBody>
          </p:sp>
        </mc:Fallback>
      </mc:AlternateContent>
    </p:spTree>
    <p:extLst>
      <p:ext uri="{BB962C8B-B14F-4D97-AF65-F5344CB8AC3E}">
        <p14:creationId xmlns:p14="http://schemas.microsoft.com/office/powerpoint/2010/main" val="2392226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Applying</a:t>
            </a:r>
            <a:br>
              <a:rPr lang="en-US" sz="3100" dirty="0">
                <a:solidFill>
                  <a:srgbClr val="FFFFFF"/>
                </a:solidFill>
              </a:rPr>
            </a:br>
            <a:r>
              <a:rPr lang="en-US" sz="3100" dirty="0">
                <a:solidFill>
                  <a:srgbClr val="FFFFFF"/>
                </a:solidFill>
              </a:rPr>
              <a:t>Bayes’ Rule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With  D = 6,  we have</a:t>
            </a:r>
          </a:p>
          <a:p>
            <a:pPr marL="0" indent="0">
              <a:spcBef>
                <a:spcPts val="0"/>
              </a:spcBef>
              <a:spcAft>
                <a:spcPts val="600"/>
              </a:spcAft>
              <a:buNone/>
            </a:pPr>
            <a:r>
              <a:rPr lang="en-US" sz="2400" dirty="0"/>
              <a:t>p(D | </a:t>
            </a:r>
            <a:r>
              <a:rPr lang="el-GR" sz="2400" dirty="0"/>
              <a:t>θ</a:t>
            </a:r>
            <a:r>
              <a:rPr lang="en-US" sz="2400" dirty="0"/>
              <a:t>) = exp(- 6 / 2) / 2 = 0.0249  for  </a:t>
            </a:r>
            <a:r>
              <a:rPr lang="el-GR" sz="2400" dirty="0"/>
              <a:t>θ</a:t>
            </a:r>
            <a:r>
              <a:rPr lang="en-US" sz="2400" dirty="0"/>
              <a:t> = 1,</a:t>
            </a:r>
          </a:p>
          <a:p>
            <a:pPr marL="0" indent="0">
              <a:spcBef>
                <a:spcPts val="0"/>
              </a:spcBef>
              <a:spcAft>
                <a:spcPts val="600"/>
              </a:spcAft>
              <a:buNone/>
            </a:pPr>
            <a:r>
              <a:rPr lang="en-US" sz="2400" dirty="0"/>
              <a:t>p(D | </a:t>
            </a:r>
            <a:r>
              <a:rPr lang="el-GR" sz="2400" dirty="0"/>
              <a:t>θ</a:t>
            </a:r>
            <a:r>
              <a:rPr lang="en-US" sz="2400" dirty="0"/>
              <a:t>) = exp(- 6 / 10) / 10 = 0.0549  for  </a:t>
            </a:r>
            <a:r>
              <a:rPr lang="el-GR" sz="2400" dirty="0"/>
              <a:t>θ</a:t>
            </a:r>
            <a:r>
              <a:rPr lang="en-US" sz="2400" dirty="0"/>
              <a:t> = 2,  and</a:t>
            </a:r>
          </a:p>
          <a:p>
            <a:pPr marL="0" indent="0">
              <a:spcBef>
                <a:spcPts val="0"/>
              </a:spcBef>
              <a:spcAft>
                <a:spcPts val="600"/>
              </a:spcAft>
              <a:buNone/>
            </a:pPr>
            <a:r>
              <a:rPr lang="en-US" sz="2400" dirty="0"/>
              <a:t>p(D | </a:t>
            </a:r>
            <a:r>
              <a:rPr lang="el-GR" sz="2400" dirty="0"/>
              <a:t>θ</a:t>
            </a:r>
            <a:r>
              <a:rPr lang="en-US" sz="2400" dirty="0"/>
              <a:t>) = exp(- 6 / 6) / 6 = 0.0613  for  </a:t>
            </a:r>
            <a:r>
              <a:rPr lang="el-GR" sz="2400" dirty="0"/>
              <a:t>θ</a:t>
            </a:r>
            <a:r>
              <a:rPr lang="en-US" sz="2400" dirty="0"/>
              <a:t> = 3.</a:t>
            </a:r>
          </a:p>
          <a:p>
            <a:pPr marL="0" indent="0">
              <a:spcBef>
                <a:spcPts val="0"/>
              </a:spcBef>
              <a:spcAft>
                <a:spcPts val="600"/>
              </a:spcAft>
              <a:buNone/>
            </a:pPr>
            <a:endParaRPr lang="en-US" sz="2400" dirty="0"/>
          </a:p>
          <a:p>
            <a:pPr marL="0" indent="0">
              <a:spcBef>
                <a:spcPts val="0"/>
              </a:spcBef>
              <a:spcAft>
                <a:spcPts val="600"/>
              </a:spcAft>
              <a:buNone/>
            </a:pPr>
            <a:r>
              <a:rPr lang="en-US" sz="2400" dirty="0"/>
              <a:t>The denominator for Bayes’ Rule is</a:t>
            </a:r>
          </a:p>
          <a:p>
            <a:pPr marL="0" indent="0">
              <a:spcBef>
                <a:spcPts val="0"/>
              </a:spcBef>
              <a:spcAft>
                <a:spcPts val="600"/>
              </a:spcAft>
              <a:buNone/>
            </a:pPr>
            <a:r>
              <a:rPr lang="en-US" sz="2400" dirty="0"/>
              <a:t>(1/2) 0.0249 + (1/3) 0.0549 + (1/6) 0.0613 = 0.0410.</a:t>
            </a:r>
          </a:p>
        </p:txBody>
      </p:sp>
    </p:spTree>
    <p:extLst>
      <p:ext uri="{BB962C8B-B14F-4D97-AF65-F5344CB8AC3E}">
        <p14:creationId xmlns:p14="http://schemas.microsoft.com/office/powerpoint/2010/main" val="2770988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Applying</a:t>
            </a:r>
            <a:br>
              <a:rPr lang="en-US" sz="3100" dirty="0">
                <a:solidFill>
                  <a:srgbClr val="FFFFFF"/>
                </a:solidFill>
              </a:rPr>
            </a:br>
            <a:r>
              <a:rPr lang="en-US" sz="3100" dirty="0">
                <a:solidFill>
                  <a:srgbClr val="FFFFFF"/>
                </a:solidFill>
              </a:rPr>
              <a:t>Bayes’ Rule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Therefore, the posterior probabilities are</a:t>
            </a:r>
          </a:p>
          <a:p>
            <a:pPr marL="0" indent="0">
              <a:spcBef>
                <a:spcPts val="0"/>
              </a:spcBef>
              <a:spcAft>
                <a:spcPts val="600"/>
              </a:spcAft>
              <a:buNone/>
            </a:pPr>
            <a:r>
              <a:rPr lang="en-US" sz="2400" dirty="0"/>
              <a:t>p(</a:t>
            </a:r>
            <a:r>
              <a:rPr lang="el-GR" sz="2400" dirty="0"/>
              <a:t>θ</a:t>
            </a:r>
            <a:r>
              <a:rPr lang="en-US" sz="2400" dirty="0"/>
              <a:t> | D) = (1/2) 0.0249 / 0.0410 = 30%  for  </a:t>
            </a:r>
            <a:r>
              <a:rPr lang="el-GR" sz="2400" dirty="0"/>
              <a:t>θ</a:t>
            </a:r>
            <a:r>
              <a:rPr lang="en-US" sz="2400" dirty="0"/>
              <a:t> = 1,</a:t>
            </a:r>
          </a:p>
          <a:p>
            <a:pPr marL="0" indent="0">
              <a:spcBef>
                <a:spcPts val="0"/>
              </a:spcBef>
              <a:spcAft>
                <a:spcPts val="600"/>
              </a:spcAft>
              <a:buNone/>
            </a:pPr>
            <a:r>
              <a:rPr lang="en-US" sz="2400" dirty="0"/>
              <a:t>p(</a:t>
            </a:r>
            <a:r>
              <a:rPr lang="el-GR" sz="2400" dirty="0"/>
              <a:t>θ</a:t>
            </a:r>
            <a:r>
              <a:rPr lang="en-US" sz="2400" dirty="0"/>
              <a:t> | D) = (1/3) 0.0549 / 0.0410 = 45%  for  </a:t>
            </a:r>
            <a:r>
              <a:rPr lang="el-GR" sz="2400" dirty="0"/>
              <a:t>θ</a:t>
            </a:r>
            <a:r>
              <a:rPr lang="en-US" sz="2400" dirty="0"/>
              <a:t> = 2, </a:t>
            </a:r>
          </a:p>
          <a:p>
            <a:pPr marL="0" indent="0">
              <a:spcBef>
                <a:spcPts val="0"/>
              </a:spcBef>
              <a:spcAft>
                <a:spcPts val="600"/>
              </a:spcAft>
              <a:buNone/>
            </a:pPr>
            <a:r>
              <a:rPr lang="en-US" sz="2400" dirty="0"/>
              <a:t>and</a:t>
            </a:r>
          </a:p>
          <a:p>
            <a:pPr marL="0" indent="0">
              <a:spcBef>
                <a:spcPts val="0"/>
              </a:spcBef>
              <a:spcAft>
                <a:spcPts val="600"/>
              </a:spcAft>
              <a:buNone/>
            </a:pPr>
            <a:r>
              <a:rPr lang="en-US" sz="2400" dirty="0"/>
              <a:t>p(</a:t>
            </a:r>
            <a:r>
              <a:rPr lang="el-GR" sz="2400" dirty="0"/>
              <a:t>θ</a:t>
            </a:r>
            <a:r>
              <a:rPr lang="en-US" sz="2400" dirty="0"/>
              <a:t> | D) = (1/6) 0.0613 / 0.0410 = 25%  for  </a:t>
            </a:r>
            <a:r>
              <a:rPr lang="el-GR" sz="2400" dirty="0"/>
              <a:t>θ</a:t>
            </a:r>
            <a:r>
              <a:rPr lang="en-US" sz="2400" dirty="0"/>
              <a:t> = 3. </a:t>
            </a:r>
          </a:p>
          <a:p>
            <a:pPr marL="0" indent="0">
              <a:spcBef>
                <a:spcPts val="0"/>
              </a:spcBef>
              <a:spcAft>
                <a:spcPts val="600"/>
              </a:spcAft>
              <a:buNone/>
            </a:pPr>
            <a:endParaRPr lang="en-US" sz="2400" dirty="0"/>
          </a:p>
          <a:p>
            <a:pPr marL="0" indent="0">
              <a:spcBef>
                <a:spcPts val="0"/>
              </a:spcBef>
              <a:spcAft>
                <a:spcPts val="600"/>
              </a:spcAft>
              <a:buNone/>
            </a:pPr>
            <a:r>
              <a:rPr lang="en-US" sz="2400" dirty="0"/>
              <a:t>We can see that </a:t>
            </a:r>
            <a:r>
              <a:rPr lang="en-US" sz="2400" dirty="0" err="1"/>
              <a:t>credibilities</a:t>
            </a:r>
            <a:r>
              <a:rPr lang="en-US" sz="2400" dirty="0"/>
              <a:t> have been re-allocated, in that the posterior probabilities are different from the prior probabilities.</a:t>
            </a:r>
          </a:p>
        </p:txBody>
      </p:sp>
    </p:spTree>
    <p:extLst>
      <p:ext uri="{BB962C8B-B14F-4D97-AF65-F5344CB8AC3E}">
        <p14:creationId xmlns:p14="http://schemas.microsoft.com/office/powerpoint/2010/main" val="3545055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Interpreting the results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First,  </a:t>
            </a:r>
            <a:r>
              <a:rPr lang="el-GR" sz="2400" dirty="0"/>
              <a:t>θ</a:t>
            </a:r>
            <a:r>
              <a:rPr lang="en-US" sz="2400" dirty="0"/>
              <a:t> = 1  is less likely than before, in that a light bulb would not often last as long as  6  months if manufactured by a company whose light bulbs averaged a  2  month lifespan.</a:t>
            </a:r>
          </a:p>
          <a:p>
            <a:pPr marL="0" indent="0">
              <a:spcBef>
                <a:spcPts val="0"/>
              </a:spcBef>
              <a:spcAft>
                <a:spcPts val="600"/>
              </a:spcAft>
              <a:buNone/>
            </a:pPr>
            <a:endParaRPr lang="en-US" sz="2400" dirty="0"/>
          </a:p>
          <a:p>
            <a:pPr marL="0" indent="0">
              <a:spcBef>
                <a:spcPts val="0"/>
              </a:spcBef>
              <a:spcAft>
                <a:spcPts val="600"/>
              </a:spcAft>
              <a:buNone/>
            </a:pPr>
            <a:r>
              <a:rPr lang="en-US" sz="2400" dirty="0"/>
              <a:t>Because  </a:t>
            </a:r>
            <a:r>
              <a:rPr lang="el-GR" sz="2400" dirty="0"/>
              <a:t>θ</a:t>
            </a:r>
            <a:r>
              <a:rPr lang="en-US" sz="2400" dirty="0"/>
              <a:t> = 1  is less likely than before,  </a:t>
            </a:r>
            <a:r>
              <a:rPr lang="el-GR" sz="2400" dirty="0"/>
              <a:t>θ</a:t>
            </a:r>
            <a:r>
              <a:rPr lang="en-US" sz="2400" dirty="0"/>
              <a:t> = 2  and/or  </a:t>
            </a:r>
            <a:r>
              <a:rPr lang="el-GR" sz="2400" dirty="0"/>
              <a:t>θ</a:t>
            </a:r>
            <a:r>
              <a:rPr lang="en-US" sz="2400" dirty="0"/>
              <a:t> = 3  must be more likely than before.  In fact, both of them are more likely than before.</a:t>
            </a:r>
          </a:p>
        </p:txBody>
      </p:sp>
    </p:spTree>
    <p:extLst>
      <p:ext uri="{BB962C8B-B14F-4D97-AF65-F5344CB8AC3E}">
        <p14:creationId xmlns:p14="http://schemas.microsoft.com/office/powerpoint/2010/main" val="1342990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3.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2883</TotalTime>
  <Words>1635</Words>
  <Application>Microsoft Office PowerPoint</Application>
  <PresentationFormat>Widescreen</PresentationFormat>
  <Paragraphs>96</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Cambria Math</vt:lpstr>
      <vt:lpstr>Office Theme</vt:lpstr>
      <vt:lpstr>Further Illustration of  Bayes’ Rule</vt:lpstr>
      <vt:lpstr>Setting up our example</vt:lpstr>
      <vt:lpstr>Setting up our example (continued)</vt:lpstr>
      <vt:lpstr>Setting up our example (continued)</vt:lpstr>
      <vt:lpstr>Setting up our example (continued)</vt:lpstr>
      <vt:lpstr>Recalling  Bayes’ Rule</vt:lpstr>
      <vt:lpstr>Applying Bayes’ Rule</vt:lpstr>
      <vt:lpstr>Applying Bayes’ Rule (continued)</vt:lpstr>
      <vt:lpstr>Interpreting the results</vt:lpstr>
      <vt:lpstr>Interpreting the results (continued)</vt:lpstr>
      <vt:lpstr>Interpreting the results (continued)</vt:lpstr>
      <vt:lpstr>A counter-intuitive aspect of conditional independence</vt:lpstr>
      <vt:lpstr>A counter-intuitive aspect of conditional independence (continued)</vt:lpstr>
      <vt:lpstr>A counter-intuitive aspect of conditional independence (continued)</vt:lpstr>
      <vt:lpstr>A counter-intuitive aspect of conditional independence (continued)</vt:lpstr>
      <vt:lpstr>Discrete as an approximation to continuous</vt:lpstr>
      <vt:lpstr>Discrete as an approximation to continuous (continued)</vt:lpstr>
      <vt:lpstr>Challenges in higher dimensions</vt:lpstr>
      <vt:lpstr>Markov Chain Monte Carlo</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7</cp:revision>
  <dcterms:created xsi:type="dcterms:W3CDTF">2023-02-27T22:39:30Z</dcterms:created>
  <dcterms:modified xsi:type="dcterms:W3CDTF">2025-03-09T00:53:13Z</dcterms:modified>
</cp:coreProperties>
</file>