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1"/>
  </p:notesMasterIdLst>
  <p:handoutMasterIdLst>
    <p:handoutMasterId r:id="rId32"/>
  </p:handoutMasterIdLst>
  <p:sldIdLst>
    <p:sldId id="289" r:id="rId5"/>
    <p:sldId id="292" r:id="rId6"/>
    <p:sldId id="294" r:id="rId7"/>
    <p:sldId id="293" r:id="rId8"/>
    <p:sldId id="295" r:id="rId9"/>
    <p:sldId id="296" r:id="rId10"/>
    <p:sldId id="297" r:id="rId11"/>
    <p:sldId id="301" r:id="rId12"/>
    <p:sldId id="298" r:id="rId13"/>
    <p:sldId id="299" r:id="rId14"/>
    <p:sldId id="302" r:id="rId15"/>
    <p:sldId id="304" r:id="rId16"/>
    <p:sldId id="303" r:id="rId17"/>
    <p:sldId id="305" r:id="rId18"/>
    <p:sldId id="306" r:id="rId19"/>
    <p:sldId id="310" r:id="rId20"/>
    <p:sldId id="307" r:id="rId21"/>
    <p:sldId id="308" r:id="rId22"/>
    <p:sldId id="309" r:id="rId23"/>
    <p:sldId id="311" r:id="rId24"/>
    <p:sldId id="312" r:id="rId25"/>
    <p:sldId id="313" r:id="rId26"/>
    <p:sldId id="316" r:id="rId27"/>
    <p:sldId id="314" r:id="rId28"/>
    <p:sldId id="317" r:id="rId29"/>
    <p:sldId id="31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A6823F-9C9B-4445-8E8C-067AB77BC526}" v="7051" dt="2025-11-03T05:33:19.11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D8A6823F-9C9B-4445-8E8C-067AB77BC526}"/>
    <pc:docChg chg="undo redo custSel addSld delSld modSld sldOrd">
      <pc:chgData name="Richard Charnigo" userId="4fe029dc7930efe6" providerId="LiveId" clId="{D8A6823F-9C9B-4445-8E8C-067AB77BC526}" dt="2025-11-03T05:33:19.118" v="19485" actId="20577"/>
      <pc:docMkLst>
        <pc:docMk/>
      </pc:docMkLst>
      <pc:sldChg chg="modSp mod">
        <pc:chgData name="Richard Charnigo" userId="4fe029dc7930efe6" providerId="LiveId" clId="{D8A6823F-9C9B-4445-8E8C-067AB77BC526}" dt="2025-10-25T04:13:12.879" v="108" actId="20577"/>
        <pc:sldMkLst>
          <pc:docMk/>
          <pc:sldMk cId="3078994387" sldId="289"/>
        </pc:sldMkLst>
        <pc:spChg chg="mod">
          <ac:chgData name="Richard Charnigo" userId="4fe029dc7930efe6" providerId="LiveId" clId="{D8A6823F-9C9B-4445-8E8C-067AB77BC526}" dt="2025-10-25T04:13:12.879" v="108" actId="20577"/>
          <ac:spMkLst>
            <pc:docMk/>
            <pc:sldMk cId="3078994387" sldId="289"/>
            <ac:spMk id="9" creationId="{6FEC93CF-2672-7D78-F278-58C5E012E0DF}"/>
          </ac:spMkLst>
        </pc:spChg>
      </pc:sldChg>
      <pc:sldChg chg="modSp mod">
        <pc:chgData name="Richard Charnigo" userId="4fe029dc7930efe6" providerId="LiveId" clId="{D8A6823F-9C9B-4445-8E8C-067AB77BC526}" dt="2025-10-25T23:53:54.436" v="989" actId="113"/>
        <pc:sldMkLst>
          <pc:docMk/>
          <pc:sldMk cId="2502221908" sldId="292"/>
        </pc:sldMkLst>
        <pc:spChg chg="mod">
          <ac:chgData name="Richard Charnigo" userId="4fe029dc7930efe6" providerId="LiveId" clId="{D8A6823F-9C9B-4445-8E8C-067AB77BC526}" dt="2025-10-25T23:53:54.436" v="989" actId="113"/>
          <ac:spMkLst>
            <pc:docMk/>
            <pc:sldMk cId="2502221908" sldId="292"/>
            <ac:spMk id="3" creationId="{940A6D83-6E2B-7C68-A633-B77B496B2B66}"/>
          </ac:spMkLst>
        </pc:spChg>
      </pc:sldChg>
      <pc:sldChg chg="modSp add mod">
        <pc:chgData name="Richard Charnigo" userId="4fe029dc7930efe6" providerId="LiveId" clId="{D8A6823F-9C9B-4445-8E8C-067AB77BC526}" dt="2025-10-27T01:47:18.486" v="17256" actId="20577"/>
        <pc:sldMkLst>
          <pc:docMk/>
          <pc:sldMk cId="1301500628" sldId="293"/>
        </pc:sldMkLst>
        <pc:spChg chg="mod">
          <ac:chgData name="Richard Charnigo" userId="4fe029dc7930efe6" providerId="LiveId" clId="{D8A6823F-9C9B-4445-8E8C-067AB77BC526}" dt="2025-10-25T23:54:04.015" v="1010" actId="20577"/>
          <ac:spMkLst>
            <pc:docMk/>
            <pc:sldMk cId="1301500628" sldId="293"/>
            <ac:spMk id="2" creationId="{BF1F5F01-64F3-DA0A-7FD2-A56B7F190F54}"/>
          </ac:spMkLst>
        </pc:spChg>
        <pc:spChg chg="mod">
          <ac:chgData name="Richard Charnigo" userId="4fe029dc7930efe6" providerId="LiveId" clId="{D8A6823F-9C9B-4445-8E8C-067AB77BC526}" dt="2025-10-27T01:47:18.486" v="17256" actId="20577"/>
          <ac:spMkLst>
            <pc:docMk/>
            <pc:sldMk cId="1301500628" sldId="293"/>
            <ac:spMk id="3" creationId="{940A6D83-6E2B-7C68-A633-B77B496B2B66}"/>
          </ac:spMkLst>
        </pc:spChg>
      </pc:sldChg>
      <pc:sldChg chg="del">
        <pc:chgData name="Richard Charnigo" userId="4fe029dc7930efe6" providerId="LiveId" clId="{D8A6823F-9C9B-4445-8E8C-067AB77BC526}" dt="2025-10-25T04:13:20.130" v="109" actId="2696"/>
        <pc:sldMkLst>
          <pc:docMk/>
          <pc:sldMk cId="2820646953" sldId="293"/>
        </pc:sldMkLst>
      </pc:sldChg>
      <pc:sldChg chg="modSp add mod ord">
        <pc:chgData name="Richard Charnigo" userId="4fe029dc7930efe6" providerId="LiveId" clId="{D8A6823F-9C9B-4445-8E8C-067AB77BC526}" dt="2025-10-26T04:12:59.206" v="16877" actId="20577"/>
        <pc:sldMkLst>
          <pc:docMk/>
          <pc:sldMk cId="634390608" sldId="294"/>
        </pc:sldMkLst>
        <pc:spChg chg="mod">
          <ac:chgData name="Richard Charnigo" userId="4fe029dc7930efe6" providerId="LiveId" clId="{D8A6823F-9C9B-4445-8E8C-067AB77BC526}" dt="2025-10-26T04:12:59.206" v="16877" actId="20577"/>
          <ac:spMkLst>
            <pc:docMk/>
            <pc:sldMk cId="634390608" sldId="294"/>
            <ac:spMk id="3" creationId="{940A6D83-6E2B-7C68-A633-B77B496B2B66}"/>
          </ac:spMkLst>
        </pc:spChg>
      </pc:sldChg>
      <pc:sldChg chg="del">
        <pc:chgData name="Richard Charnigo" userId="4fe029dc7930efe6" providerId="LiveId" clId="{D8A6823F-9C9B-4445-8E8C-067AB77BC526}" dt="2025-10-25T04:13:21.232" v="110" actId="2696"/>
        <pc:sldMkLst>
          <pc:docMk/>
          <pc:sldMk cId="3547215164" sldId="294"/>
        </pc:sldMkLst>
      </pc:sldChg>
      <pc:sldChg chg="del">
        <pc:chgData name="Richard Charnigo" userId="4fe029dc7930efe6" providerId="LiveId" clId="{D8A6823F-9C9B-4445-8E8C-067AB77BC526}" dt="2025-10-25T04:13:21.578" v="111" actId="2696"/>
        <pc:sldMkLst>
          <pc:docMk/>
          <pc:sldMk cId="3289064814" sldId="295"/>
        </pc:sldMkLst>
      </pc:sldChg>
      <pc:sldChg chg="modSp add mod">
        <pc:chgData name="Richard Charnigo" userId="4fe029dc7930efe6" providerId="LiveId" clId="{D8A6823F-9C9B-4445-8E8C-067AB77BC526}" dt="2025-10-27T01:47:39.445" v="17276" actId="20577"/>
        <pc:sldMkLst>
          <pc:docMk/>
          <pc:sldMk cId="3420020503" sldId="295"/>
        </pc:sldMkLst>
        <pc:spChg chg="mod">
          <ac:chgData name="Richard Charnigo" userId="4fe029dc7930efe6" providerId="LiveId" clId="{D8A6823F-9C9B-4445-8E8C-067AB77BC526}" dt="2025-10-26T00:02:12.373" v="2451" actId="20577"/>
          <ac:spMkLst>
            <pc:docMk/>
            <pc:sldMk cId="3420020503" sldId="295"/>
            <ac:spMk id="2" creationId="{BF1F5F01-64F3-DA0A-7FD2-A56B7F190F54}"/>
          </ac:spMkLst>
        </pc:spChg>
        <pc:spChg chg="mod">
          <ac:chgData name="Richard Charnigo" userId="4fe029dc7930efe6" providerId="LiveId" clId="{D8A6823F-9C9B-4445-8E8C-067AB77BC526}" dt="2025-10-27T01:47:39.445" v="17276" actId="20577"/>
          <ac:spMkLst>
            <pc:docMk/>
            <pc:sldMk cId="3420020503" sldId="295"/>
            <ac:spMk id="3" creationId="{940A6D83-6E2B-7C68-A633-B77B496B2B66}"/>
          </ac:spMkLst>
        </pc:spChg>
      </pc:sldChg>
      <pc:sldChg chg="addSp delSp modSp add mod">
        <pc:chgData name="Richard Charnigo" userId="4fe029dc7930efe6" providerId="LiveId" clId="{D8A6823F-9C9B-4445-8E8C-067AB77BC526}" dt="2025-10-26T00:33:42.726" v="4596" actId="20577"/>
        <pc:sldMkLst>
          <pc:docMk/>
          <pc:sldMk cId="282079286" sldId="296"/>
        </pc:sldMkLst>
        <pc:spChg chg="mod">
          <ac:chgData name="Richard Charnigo" userId="4fe029dc7930efe6" providerId="LiveId" clId="{D8A6823F-9C9B-4445-8E8C-067AB77BC526}" dt="2025-10-26T00:09:23.222" v="3043" actId="20577"/>
          <ac:spMkLst>
            <pc:docMk/>
            <pc:sldMk cId="282079286" sldId="296"/>
            <ac:spMk id="2" creationId="{BF1F5F01-64F3-DA0A-7FD2-A56B7F190F54}"/>
          </ac:spMkLst>
        </pc:spChg>
        <pc:spChg chg="mod">
          <ac:chgData name="Richard Charnigo" userId="4fe029dc7930efe6" providerId="LiveId" clId="{D8A6823F-9C9B-4445-8E8C-067AB77BC526}" dt="2025-10-26T00:33:42.726" v="4596" actId="20577"/>
          <ac:spMkLst>
            <pc:docMk/>
            <pc:sldMk cId="282079286" sldId="296"/>
            <ac:spMk id="3" creationId="{940A6D83-6E2B-7C68-A633-B77B496B2B66}"/>
          </ac:spMkLst>
        </pc:spChg>
        <pc:spChg chg="add del mod">
          <ac:chgData name="Richard Charnigo" userId="4fe029dc7930efe6" providerId="LiveId" clId="{D8A6823F-9C9B-4445-8E8C-067AB77BC526}" dt="2025-10-26T00:12:32.428" v="3258" actId="767"/>
          <ac:spMkLst>
            <pc:docMk/>
            <pc:sldMk cId="282079286" sldId="296"/>
            <ac:spMk id="4" creationId="{3E2400B4-54DF-0768-1447-0A8E2A202DC4}"/>
          </ac:spMkLst>
        </pc:spChg>
      </pc:sldChg>
      <pc:sldChg chg="del">
        <pc:chgData name="Richard Charnigo" userId="4fe029dc7930efe6" providerId="LiveId" clId="{D8A6823F-9C9B-4445-8E8C-067AB77BC526}" dt="2025-10-25T04:13:21.812" v="112" actId="2696"/>
        <pc:sldMkLst>
          <pc:docMk/>
          <pc:sldMk cId="869500412" sldId="296"/>
        </pc:sldMkLst>
      </pc:sldChg>
      <pc:sldChg chg="modSp add mod">
        <pc:chgData name="Richard Charnigo" userId="4fe029dc7930efe6" providerId="LiveId" clId="{D8A6823F-9C9B-4445-8E8C-067AB77BC526}" dt="2025-10-27T01:44:45.734" v="17216" actId="20577"/>
        <pc:sldMkLst>
          <pc:docMk/>
          <pc:sldMk cId="1376538347" sldId="297"/>
        </pc:sldMkLst>
        <pc:spChg chg="mod">
          <ac:chgData name="Richard Charnigo" userId="4fe029dc7930efe6" providerId="LiveId" clId="{D8A6823F-9C9B-4445-8E8C-067AB77BC526}" dt="2025-10-26T00:14:20.304" v="3401" actId="20577"/>
          <ac:spMkLst>
            <pc:docMk/>
            <pc:sldMk cId="1376538347" sldId="297"/>
            <ac:spMk id="2" creationId="{BF1F5F01-64F3-DA0A-7FD2-A56B7F190F54}"/>
          </ac:spMkLst>
        </pc:spChg>
        <pc:spChg chg="mod">
          <ac:chgData name="Richard Charnigo" userId="4fe029dc7930efe6" providerId="LiveId" clId="{D8A6823F-9C9B-4445-8E8C-067AB77BC526}" dt="2025-10-27T01:44:45.734" v="17216" actId="20577"/>
          <ac:spMkLst>
            <pc:docMk/>
            <pc:sldMk cId="1376538347" sldId="297"/>
            <ac:spMk id="3" creationId="{940A6D83-6E2B-7C68-A633-B77B496B2B66}"/>
          </ac:spMkLst>
        </pc:spChg>
      </pc:sldChg>
      <pc:sldChg chg="del">
        <pc:chgData name="Richard Charnigo" userId="4fe029dc7930efe6" providerId="LiveId" clId="{D8A6823F-9C9B-4445-8E8C-067AB77BC526}" dt="2025-10-25T04:13:22.136" v="113" actId="2696"/>
        <pc:sldMkLst>
          <pc:docMk/>
          <pc:sldMk cId="1788439772" sldId="297"/>
        </pc:sldMkLst>
      </pc:sldChg>
      <pc:sldChg chg="del">
        <pc:chgData name="Richard Charnigo" userId="4fe029dc7930efe6" providerId="LiveId" clId="{D8A6823F-9C9B-4445-8E8C-067AB77BC526}" dt="2025-10-25T04:13:22.470" v="114" actId="2696"/>
        <pc:sldMkLst>
          <pc:docMk/>
          <pc:sldMk cId="1289292966" sldId="298"/>
        </pc:sldMkLst>
      </pc:sldChg>
      <pc:sldChg chg="modSp add mod ord">
        <pc:chgData name="Richard Charnigo" userId="4fe029dc7930efe6" providerId="LiveId" clId="{D8A6823F-9C9B-4445-8E8C-067AB77BC526}" dt="2025-10-26T01:30:32.206" v="5416" actId="20577"/>
        <pc:sldMkLst>
          <pc:docMk/>
          <pc:sldMk cId="2739659916" sldId="298"/>
        </pc:sldMkLst>
        <pc:spChg chg="mod">
          <ac:chgData name="Richard Charnigo" userId="4fe029dc7930efe6" providerId="LiveId" clId="{D8A6823F-9C9B-4445-8E8C-067AB77BC526}" dt="2025-10-26T01:28:20.760" v="5253" actId="20577"/>
          <ac:spMkLst>
            <pc:docMk/>
            <pc:sldMk cId="2739659916" sldId="298"/>
            <ac:spMk id="2" creationId="{BF1F5F01-64F3-DA0A-7FD2-A56B7F190F54}"/>
          </ac:spMkLst>
        </pc:spChg>
        <pc:spChg chg="mod">
          <ac:chgData name="Richard Charnigo" userId="4fe029dc7930efe6" providerId="LiveId" clId="{D8A6823F-9C9B-4445-8E8C-067AB77BC526}" dt="2025-10-26T01:30:32.206" v="5416" actId="20577"/>
          <ac:spMkLst>
            <pc:docMk/>
            <pc:sldMk cId="2739659916" sldId="298"/>
            <ac:spMk id="3" creationId="{940A6D83-6E2B-7C68-A633-B77B496B2B66}"/>
          </ac:spMkLst>
        </pc:spChg>
      </pc:sldChg>
      <pc:sldChg chg="modSp add mod">
        <pc:chgData name="Richard Charnigo" userId="4fe029dc7930efe6" providerId="LiveId" clId="{D8A6823F-9C9B-4445-8E8C-067AB77BC526}" dt="2025-10-26T04:17:56.549" v="16917" actId="114"/>
        <pc:sldMkLst>
          <pc:docMk/>
          <pc:sldMk cId="662776248" sldId="299"/>
        </pc:sldMkLst>
        <pc:spChg chg="mod">
          <ac:chgData name="Richard Charnigo" userId="4fe029dc7930efe6" providerId="LiveId" clId="{D8A6823F-9C9B-4445-8E8C-067AB77BC526}" dt="2025-10-26T00:27:43.438" v="4406" actId="20577"/>
          <ac:spMkLst>
            <pc:docMk/>
            <pc:sldMk cId="662776248" sldId="299"/>
            <ac:spMk id="2" creationId="{BF1F5F01-64F3-DA0A-7FD2-A56B7F190F54}"/>
          </ac:spMkLst>
        </pc:spChg>
        <pc:spChg chg="mod">
          <ac:chgData name="Richard Charnigo" userId="4fe029dc7930efe6" providerId="LiveId" clId="{D8A6823F-9C9B-4445-8E8C-067AB77BC526}" dt="2025-10-26T04:17:56.549" v="16917" actId="114"/>
          <ac:spMkLst>
            <pc:docMk/>
            <pc:sldMk cId="662776248" sldId="299"/>
            <ac:spMk id="3" creationId="{940A6D83-6E2B-7C68-A633-B77B496B2B66}"/>
          </ac:spMkLst>
        </pc:spChg>
      </pc:sldChg>
      <pc:sldChg chg="del">
        <pc:chgData name="Richard Charnigo" userId="4fe029dc7930efe6" providerId="LiveId" clId="{D8A6823F-9C9B-4445-8E8C-067AB77BC526}" dt="2025-10-25T04:13:22.803" v="115" actId="2696"/>
        <pc:sldMkLst>
          <pc:docMk/>
          <pc:sldMk cId="3302473609" sldId="299"/>
        </pc:sldMkLst>
      </pc:sldChg>
      <pc:sldChg chg="del">
        <pc:chgData name="Richard Charnigo" userId="4fe029dc7930efe6" providerId="LiveId" clId="{D8A6823F-9C9B-4445-8E8C-067AB77BC526}" dt="2025-10-25T04:13:23.119" v="116" actId="2696"/>
        <pc:sldMkLst>
          <pc:docMk/>
          <pc:sldMk cId="1244058879" sldId="300"/>
        </pc:sldMkLst>
      </pc:sldChg>
      <pc:sldChg chg="modSp add del mod">
        <pc:chgData name="Richard Charnigo" userId="4fe029dc7930efe6" providerId="LiveId" clId="{D8A6823F-9C9B-4445-8E8C-067AB77BC526}" dt="2025-10-26T01:36:08.047" v="5962" actId="2696"/>
        <pc:sldMkLst>
          <pc:docMk/>
          <pc:sldMk cId="3308021056" sldId="300"/>
        </pc:sldMkLst>
        <pc:spChg chg="mod">
          <ac:chgData name="Richard Charnigo" userId="4fe029dc7930efe6" providerId="LiveId" clId="{D8A6823F-9C9B-4445-8E8C-067AB77BC526}" dt="2025-10-26T00:39:41.098" v="4795" actId="20577"/>
          <ac:spMkLst>
            <pc:docMk/>
            <pc:sldMk cId="3308021056" sldId="300"/>
            <ac:spMk id="3" creationId="{940A6D83-6E2B-7C68-A633-B77B496B2B66}"/>
          </ac:spMkLst>
        </pc:spChg>
      </pc:sldChg>
      <pc:sldChg chg="modSp add mod">
        <pc:chgData name="Richard Charnigo" userId="4fe029dc7930efe6" providerId="LiveId" clId="{D8A6823F-9C9B-4445-8E8C-067AB77BC526}" dt="2025-10-27T01:50:31.695" v="17292" actId="20577"/>
        <pc:sldMkLst>
          <pc:docMk/>
          <pc:sldMk cId="884289076" sldId="301"/>
        </pc:sldMkLst>
        <pc:spChg chg="mod">
          <ac:chgData name="Richard Charnigo" userId="4fe029dc7930efe6" providerId="LiveId" clId="{D8A6823F-9C9B-4445-8E8C-067AB77BC526}" dt="2025-10-27T01:50:31.695" v="17292" actId="20577"/>
          <ac:spMkLst>
            <pc:docMk/>
            <pc:sldMk cId="884289076" sldId="301"/>
            <ac:spMk id="3" creationId="{940A6D83-6E2B-7C68-A633-B77B496B2B66}"/>
          </ac:spMkLst>
        </pc:spChg>
      </pc:sldChg>
      <pc:sldChg chg="del">
        <pc:chgData name="Richard Charnigo" userId="4fe029dc7930efe6" providerId="LiveId" clId="{D8A6823F-9C9B-4445-8E8C-067AB77BC526}" dt="2025-10-25T04:13:23.464" v="117" actId="2696"/>
        <pc:sldMkLst>
          <pc:docMk/>
          <pc:sldMk cId="3901474133" sldId="301"/>
        </pc:sldMkLst>
      </pc:sldChg>
      <pc:sldChg chg="del">
        <pc:chgData name="Richard Charnigo" userId="4fe029dc7930efe6" providerId="LiveId" clId="{D8A6823F-9C9B-4445-8E8C-067AB77BC526}" dt="2025-10-25T04:13:23.667" v="118" actId="2696"/>
        <pc:sldMkLst>
          <pc:docMk/>
          <pc:sldMk cId="117212923" sldId="302"/>
        </pc:sldMkLst>
      </pc:sldChg>
      <pc:sldChg chg="modSp add mod">
        <pc:chgData name="Richard Charnigo" userId="4fe029dc7930efe6" providerId="LiveId" clId="{D8A6823F-9C9B-4445-8E8C-067AB77BC526}" dt="2025-10-26T03:40:00.568" v="14001" actId="20577"/>
        <pc:sldMkLst>
          <pc:docMk/>
          <pc:sldMk cId="2357299727" sldId="302"/>
        </pc:sldMkLst>
        <pc:spChg chg="mod">
          <ac:chgData name="Richard Charnigo" userId="4fe029dc7930efe6" providerId="LiveId" clId="{D8A6823F-9C9B-4445-8E8C-067AB77BC526}" dt="2025-10-26T03:40:00.568" v="14001" actId="20577"/>
          <ac:spMkLst>
            <pc:docMk/>
            <pc:sldMk cId="2357299727" sldId="302"/>
            <ac:spMk id="3" creationId="{940A6D83-6E2B-7C68-A633-B77B496B2B66}"/>
          </ac:spMkLst>
        </pc:spChg>
      </pc:sldChg>
      <pc:sldChg chg="del">
        <pc:chgData name="Richard Charnigo" userId="4fe029dc7930efe6" providerId="LiveId" clId="{D8A6823F-9C9B-4445-8E8C-067AB77BC526}" dt="2025-10-25T04:13:23.925" v="119" actId="2696"/>
        <pc:sldMkLst>
          <pc:docMk/>
          <pc:sldMk cId="791375158" sldId="303"/>
        </pc:sldMkLst>
      </pc:sldChg>
      <pc:sldChg chg="modSp add mod ord">
        <pc:chgData name="Richard Charnigo" userId="4fe029dc7930efe6" providerId="LiveId" clId="{D8A6823F-9C9B-4445-8E8C-067AB77BC526}" dt="2025-10-26T01:55:29.274" v="7629" actId="20577"/>
        <pc:sldMkLst>
          <pc:docMk/>
          <pc:sldMk cId="2300669372" sldId="303"/>
        </pc:sldMkLst>
        <pc:spChg chg="mod">
          <ac:chgData name="Richard Charnigo" userId="4fe029dc7930efe6" providerId="LiveId" clId="{D8A6823F-9C9B-4445-8E8C-067AB77BC526}" dt="2025-10-26T01:54:37.923" v="7575" actId="20577"/>
          <ac:spMkLst>
            <pc:docMk/>
            <pc:sldMk cId="2300669372" sldId="303"/>
            <ac:spMk id="2" creationId="{BF1F5F01-64F3-DA0A-7FD2-A56B7F190F54}"/>
          </ac:spMkLst>
        </pc:spChg>
        <pc:spChg chg="mod">
          <ac:chgData name="Richard Charnigo" userId="4fe029dc7930efe6" providerId="LiveId" clId="{D8A6823F-9C9B-4445-8E8C-067AB77BC526}" dt="2025-10-26T01:55:29.274" v="7629" actId="20577"/>
          <ac:spMkLst>
            <pc:docMk/>
            <pc:sldMk cId="2300669372" sldId="303"/>
            <ac:spMk id="3" creationId="{940A6D83-6E2B-7C68-A633-B77B496B2B66}"/>
          </ac:spMkLst>
        </pc:spChg>
      </pc:sldChg>
      <pc:sldChg chg="modSp add mod">
        <pc:chgData name="Richard Charnigo" userId="4fe029dc7930efe6" providerId="LiveId" clId="{D8A6823F-9C9B-4445-8E8C-067AB77BC526}" dt="2025-10-26T04:18:55.674" v="16934" actId="20577"/>
        <pc:sldMkLst>
          <pc:docMk/>
          <pc:sldMk cId="267291253" sldId="304"/>
        </pc:sldMkLst>
        <pc:spChg chg="mod">
          <ac:chgData name="Richard Charnigo" userId="4fe029dc7930efe6" providerId="LiveId" clId="{D8A6823F-9C9B-4445-8E8C-067AB77BC526}" dt="2025-10-26T02:47:11.263" v="10732" actId="20577"/>
          <ac:spMkLst>
            <pc:docMk/>
            <pc:sldMk cId="267291253" sldId="304"/>
            <ac:spMk id="2" creationId="{BF1F5F01-64F3-DA0A-7FD2-A56B7F190F54}"/>
          </ac:spMkLst>
        </pc:spChg>
        <pc:spChg chg="mod">
          <ac:chgData name="Richard Charnigo" userId="4fe029dc7930efe6" providerId="LiveId" clId="{D8A6823F-9C9B-4445-8E8C-067AB77BC526}" dt="2025-10-26T04:18:55.674" v="16934" actId="20577"/>
          <ac:spMkLst>
            <pc:docMk/>
            <pc:sldMk cId="267291253" sldId="304"/>
            <ac:spMk id="3" creationId="{940A6D83-6E2B-7C68-A633-B77B496B2B66}"/>
          </ac:spMkLst>
        </pc:spChg>
      </pc:sldChg>
      <pc:sldChg chg="del">
        <pc:chgData name="Richard Charnigo" userId="4fe029dc7930efe6" providerId="LiveId" clId="{D8A6823F-9C9B-4445-8E8C-067AB77BC526}" dt="2025-10-25T04:13:24.233" v="120" actId="2696"/>
        <pc:sldMkLst>
          <pc:docMk/>
          <pc:sldMk cId="4022365277" sldId="304"/>
        </pc:sldMkLst>
      </pc:sldChg>
      <pc:sldChg chg="modSp add mod ord">
        <pc:chgData name="Richard Charnigo" userId="4fe029dc7930efe6" providerId="LiveId" clId="{D8A6823F-9C9B-4445-8E8C-067AB77BC526}" dt="2025-11-03T05:33:19.118" v="19485" actId="20577"/>
        <pc:sldMkLst>
          <pc:docMk/>
          <pc:sldMk cId="2292195573" sldId="305"/>
        </pc:sldMkLst>
        <pc:spChg chg="mod">
          <ac:chgData name="Richard Charnigo" userId="4fe029dc7930efe6" providerId="LiveId" clId="{D8A6823F-9C9B-4445-8E8C-067AB77BC526}" dt="2025-10-26T01:55:57.774" v="7634" actId="20577"/>
          <ac:spMkLst>
            <pc:docMk/>
            <pc:sldMk cId="2292195573" sldId="305"/>
            <ac:spMk id="2" creationId="{BF1F5F01-64F3-DA0A-7FD2-A56B7F190F54}"/>
          </ac:spMkLst>
        </pc:spChg>
        <pc:spChg chg="mod">
          <ac:chgData name="Richard Charnigo" userId="4fe029dc7930efe6" providerId="LiveId" clId="{D8A6823F-9C9B-4445-8E8C-067AB77BC526}" dt="2025-11-03T05:33:19.118" v="19485" actId="20577"/>
          <ac:spMkLst>
            <pc:docMk/>
            <pc:sldMk cId="2292195573" sldId="305"/>
            <ac:spMk id="3" creationId="{940A6D83-6E2B-7C68-A633-B77B496B2B66}"/>
          </ac:spMkLst>
        </pc:spChg>
      </pc:sldChg>
      <pc:sldChg chg="del">
        <pc:chgData name="Richard Charnigo" userId="4fe029dc7930efe6" providerId="LiveId" clId="{D8A6823F-9C9B-4445-8E8C-067AB77BC526}" dt="2025-10-25T04:13:24.488" v="121" actId="2696"/>
        <pc:sldMkLst>
          <pc:docMk/>
          <pc:sldMk cId="2792109022" sldId="305"/>
        </pc:sldMkLst>
      </pc:sldChg>
      <pc:sldChg chg="modSp add mod">
        <pc:chgData name="Richard Charnigo" userId="4fe029dc7930efe6" providerId="LiveId" clId="{D8A6823F-9C9B-4445-8E8C-067AB77BC526}" dt="2025-10-29T20:50:22.484" v="19376" actId="20577"/>
        <pc:sldMkLst>
          <pc:docMk/>
          <pc:sldMk cId="395645123" sldId="306"/>
        </pc:sldMkLst>
        <pc:spChg chg="mod">
          <ac:chgData name="Richard Charnigo" userId="4fe029dc7930efe6" providerId="LiveId" clId="{D8A6823F-9C9B-4445-8E8C-067AB77BC526}" dt="2025-10-26T02:15:56.058" v="8439" actId="20577"/>
          <ac:spMkLst>
            <pc:docMk/>
            <pc:sldMk cId="395645123" sldId="306"/>
            <ac:spMk id="2" creationId="{BF1F5F01-64F3-DA0A-7FD2-A56B7F190F54}"/>
          </ac:spMkLst>
        </pc:spChg>
        <pc:spChg chg="mod">
          <ac:chgData name="Richard Charnigo" userId="4fe029dc7930efe6" providerId="LiveId" clId="{D8A6823F-9C9B-4445-8E8C-067AB77BC526}" dt="2025-10-29T20:50:22.484" v="19376" actId="20577"/>
          <ac:spMkLst>
            <pc:docMk/>
            <pc:sldMk cId="395645123" sldId="306"/>
            <ac:spMk id="3" creationId="{940A6D83-6E2B-7C68-A633-B77B496B2B66}"/>
          </ac:spMkLst>
        </pc:spChg>
      </pc:sldChg>
      <pc:sldChg chg="del">
        <pc:chgData name="Richard Charnigo" userId="4fe029dc7930efe6" providerId="LiveId" clId="{D8A6823F-9C9B-4445-8E8C-067AB77BC526}" dt="2025-10-25T04:13:24.766" v="122" actId="2696"/>
        <pc:sldMkLst>
          <pc:docMk/>
          <pc:sldMk cId="3282297000" sldId="306"/>
        </pc:sldMkLst>
      </pc:sldChg>
      <pc:sldChg chg="del">
        <pc:chgData name="Richard Charnigo" userId="4fe029dc7930efe6" providerId="LiveId" clId="{D8A6823F-9C9B-4445-8E8C-067AB77BC526}" dt="2025-10-25T04:13:25.067" v="123" actId="2696"/>
        <pc:sldMkLst>
          <pc:docMk/>
          <pc:sldMk cId="2603193460" sldId="307"/>
        </pc:sldMkLst>
      </pc:sldChg>
      <pc:sldChg chg="modSp add mod">
        <pc:chgData name="Richard Charnigo" userId="4fe029dc7930efe6" providerId="LiveId" clId="{D8A6823F-9C9B-4445-8E8C-067AB77BC526}" dt="2025-10-27T02:43:44.428" v="17703" actId="20577"/>
        <pc:sldMkLst>
          <pc:docMk/>
          <pc:sldMk cId="4072487568" sldId="307"/>
        </pc:sldMkLst>
        <pc:spChg chg="mod">
          <ac:chgData name="Richard Charnigo" userId="4fe029dc7930efe6" providerId="LiveId" clId="{D8A6823F-9C9B-4445-8E8C-067AB77BC526}" dt="2025-10-26T02:27:10.254" v="9045" actId="20577"/>
          <ac:spMkLst>
            <pc:docMk/>
            <pc:sldMk cId="4072487568" sldId="307"/>
            <ac:spMk id="2" creationId="{BF1F5F01-64F3-DA0A-7FD2-A56B7F190F54}"/>
          </ac:spMkLst>
        </pc:spChg>
        <pc:spChg chg="mod">
          <ac:chgData name="Richard Charnigo" userId="4fe029dc7930efe6" providerId="LiveId" clId="{D8A6823F-9C9B-4445-8E8C-067AB77BC526}" dt="2025-10-27T02:43:44.428" v="17703" actId="20577"/>
          <ac:spMkLst>
            <pc:docMk/>
            <pc:sldMk cId="4072487568" sldId="307"/>
            <ac:spMk id="3" creationId="{940A6D83-6E2B-7C68-A633-B77B496B2B66}"/>
          </ac:spMkLst>
        </pc:spChg>
      </pc:sldChg>
      <pc:sldChg chg="del">
        <pc:chgData name="Richard Charnigo" userId="4fe029dc7930efe6" providerId="LiveId" clId="{D8A6823F-9C9B-4445-8E8C-067AB77BC526}" dt="2025-10-25T04:13:25.258" v="124" actId="2696"/>
        <pc:sldMkLst>
          <pc:docMk/>
          <pc:sldMk cId="1414986623" sldId="308"/>
        </pc:sldMkLst>
      </pc:sldChg>
      <pc:sldChg chg="modSp add mod">
        <pc:chgData name="Richard Charnigo" userId="4fe029dc7930efe6" providerId="LiveId" clId="{D8A6823F-9C9B-4445-8E8C-067AB77BC526}" dt="2025-10-27T02:44:33.648" v="17741" actId="20577"/>
        <pc:sldMkLst>
          <pc:docMk/>
          <pc:sldMk cId="4290992432" sldId="308"/>
        </pc:sldMkLst>
        <pc:spChg chg="mod">
          <ac:chgData name="Richard Charnigo" userId="4fe029dc7930efe6" providerId="LiveId" clId="{D8A6823F-9C9B-4445-8E8C-067AB77BC526}" dt="2025-10-26T02:42:19.304" v="9821" actId="20577"/>
          <ac:spMkLst>
            <pc:docMk/>
            <pc:sldMk cId="4290992432" sldId="308"/>
            <ac:spMk id="2" creationId="{BF1F5F01-64F3-DA0A-7FD2-A56B7F190F54}"/>
          </ac:spMkLst>
        </pc:spChg>
        <pc:spChg chg="mod">
          <ac:chgData name="Richard Charnigo" userId="4fe029dc7930efe6" providerId="LiveId" clId="{D8A6823F-9C9B-4445-8E8C-067AB77BC526}" dt="2025-10-27T02:44:33.648" v="17741" actId="20577"/>
          <ac:spMkLst>
            <pc:docMk/>
            <pc:sldMk cId="4290992432" sldId="308"/>
            <ac:spMk id="3" creationId="{940A6D83-6E2B-7C68-A633-B77B496B2B66}"/>
          </ac:spMkLst>
        </pc:spChg>
      </pc:sldChg>
      <pc:sldChg chg="modSp add mod">
        <pc:chgData name="Richard Charnigo" userId="4fe029dc7930efe6" providerId="LiveId" clId="{D8A6823F-9C9B-4445-8E8C-067AB77BC526}" dt="2025-10-27T02:46:02.177" v="17825" actId="20577"/>
        <pc:sldMkLst>
          <pc:docMk/>
          <pc:sldMk cId="717540701" sldId="309"/>
        </pc:sldMkLst>
        <pc:spChg chg="mod">
          <ac:chgData name="Richard Charnigo" userId="4fe029dc7930efe6" providerId="LiveId" clId="{D8A6823F-9C9B-4445-8E8C-067AB77BC526}" dt="2025-10-26T02:48:49.923" v="10909" actId="20577"/>
          <ac:spMkLst>
            <pc:docMk/>
            <pc:sldMk cId="717540701" sldId="309"/>
            <ac:spMk id="2" creationId="{BF1F5F01-64F3-DA0A-7FD2-A56B7F190F54}"/>
          </ac:spMkLst>
        </pc:spChg>
        <pc:spChg chg="mod">
          <ac:chgData name="Richard Charnigo" userId="4fe029dc7930efe6" providerId="LiveId" clId="{D8A6823F-9C9B-4445-8E8C-067AB77BC526}" dt="2025-10-27T02:46:02.177" v="17825" actId="20577"/>
          <ac:spMkLst>
            <pc:docMk/>
            <pc:sldMk cId="717540701" sldId="309"/>
            <ac:spMk id="3" creationId="{940A6D83-6E2B-7C68-A633-B77B496B2B66}"/>
          </ac:spMkLst>
        </pc:spChg>
      </pc:sldChg>
      <pc:sldChg chg="del">
        <pc:chgData name="Richard Charnigo" userId="4fe029dc7930efe6" providerId="LiveId" clId="{D8A6823F-9C9B-4445-8E8C-067AB77BC526}" dt="2025-10-25T04:13:25.582" v="125" actId="2696"/>
        <pc:sldMkLst>
          <pc:docMk/>
          <pc:sldMk cId="2464817712" sldId="309"/>
        </pc:sldMkLst>
      </pc:sldChg>
      <pc:sldChg chg="del">
        <pc:chgData name="Richard Charnigo" userId="4fe029dc7930efe6" providerId="LiveId" clId="{D8A6823F-9C9B-4445-8E8C-067AB77BC526}" dt="2025-10-25T04:13:26.050" v="127" actId="2696"/>
        <pc:sldMkLst>
          <pc:docMk/>
          <pc:sldMk cId="1131321188" sldId="310"/>
        </pc:sldMkLst>
      </pc:sldChg>
      <pc:sldChg chg="modSp add mod ord">
        <pc:chgData name="Richard Charnigo" userId="4fe029dc7930efe6" providerId="LiveId" clId="{D8A6823F-9C9B-4445-8E8C-067AB77BC526}" dt="2025-10-29T20:49:12.668" v="19364" actId="20577"/>
        <pc:sldMkLst>
          <pc:docMk/>
          <pc:sldMk cId="1744624654" sldId="310"/>
        </pc:sldMkLst>
        <pc:spChg chg="mod">
          <ac:chgData name="Richard Charnigo" userId="4fe029dc7930efe6" providerId="LiveId" clId="{D8A6823F-9C9B-4445-8E8C-067AB77BC526}" dt="2025-10-29T20:49:12.668" v="19364" actId="20577"/>
          <ac:spMkLst>
            <pc:docMk/>
            <pc:sldMk cId="1744624654" sldId="310"/>
            <ac:spMk id="3" creationId="{940A6D83-6E2B-7C68-A633-B77B496B2B66}"/>
          </ac:spMkLst>
        </pc:spChg>
      </pc:sldChg>
      <pc:sldChg chg="modSp add mod">
        <pc:chgData name="Richard Charnigo" userId="4fe029dc7930efe6" providerId="LiveId" clId="{D8A6823F-9C9B-4445-8E8C-067AB77BC526}" dt="2025-10-27T02:48:31.430" v="18005" actId="20577"/>
        <pc:sldMkLst>
          <pc:docMk/>
          <pc:sldMk cId="907417423" sldId="311"/>
        </pc:sldMkLst>
        <pc:spChg chg="mod">
          <ac:chgData name="Richard Charnigo" userId="4fe029dc7930efe6" providerId="LiveId" clId="{D8A6823F-9C9B-4445-8E8C-067AB77BC526}" dt="2025-10-27T02:48:31.430" v="18005" actId="20577"/>
          <ac:spMkLst>
            <pc:docMk/>
            <pc:sldMk cId="907417423" sldId="311"/>
            <ac:spMk id="3" creationId="{940A6D83-6E2B-7C68-A633-B77B496B2B66}"/>
          </ac:spMkLst>
        </pc:spChg>
      </pc:sldChg>
      <pc:sldChg chg="del">
        <pc:chgData name="Richard Charnigo" userId="4fe029dc7930efe6" providerId="LiveId" clId="{D8A6823F-9C9B-4445-8E8C-067AB77BC526}" dt="2025-10-25T04:13:25.783" v="126" actId="2696"/>
        <pc:sldMkLst>
          <pc:docMk/>
          <pc:sldMk cId="2620050479" sldId="311"/>
        </pc:sldMkLst>
      </pc:sldChg>
      <pc:sldChg chg="modSp add mod">
        <pc:chgData name="Richard Charnigo" userId="4fe029dc7930efe6" providerId="LiveId" clId="{D8A6823F-9C9B-4445-8E8C-067AB77BC526}" dt="2025-10-26T04:22:29.941" v="17052" actId="20577"/>
        <pc:sldMkLst>
          <pc:docMk/>
          <pc:sldMk cId="981617619" sldId="312"/>
        </pc:sldMkLst>
        <pc:spChg chg="mod">
          <ac:chgData name="Richard Charnigo" userId="4fe029dc7930efe6" providerId="LiveId" clId="{D8A6823F-9C9B-4445-8E8C-067AB77BC526}" dt="2025-10-26T04:22:29.941" v="17052" actId="20577"/>
          <ac:spMkLst>
            <pc:docMk/>
            <pc:sldMk cId="981617619" sldId="312"/>
            <ac:spMk id="3" creationId="{940A6D83-6E2B-7C68-A633-B77B496B2B66}"/>
          </ac:spMkLst>
        </pc:spChg>
      </pc:sldChg>
      <pc:sldChg chg="del">
        <pc:chgData name="Richard Charnigo" userId="4fe029dc7930efe6" providerId="LiveId" clId="{D8A6823F-9C9B-4445-8E8C-067AB77BC526}" dt="2025-10-25T04:13:26.335" v="128" actId="2696"/>
        <pc:sldMkLst>
          <pc:docMk/>
          <pc:sldMk cId="1874227207" sldId="312"/>
        </pc:sldMkLst>
      </pc:sldChg>
      <pc:sldChg chg="del">
        <pc:chgData name="Richard Charnigo" userId="4fe029dc7930efe6" providerId="LiveId" clId="{D8A6823F-9C9B-4445-8E8C-067AB77BC526}" dt="2025-10-25T04:13:26.772" v="129" actId="2696"/>
        <pc:sldMkLst>
          <pc:docMk/>
          <pc:sldMk cId="1707258495" sldId="313"/>
        </pc:sldMkLst>
      </pc:sldChg>
      <pc:sldChg chg="modSp add mod">
        <pc:chgData name="Richard Charnigo" userId="4fe029dc7930efe6" providerId="LiveId" clId="{D8A6823F-9C9B-4445-8E8C-067AB77BC526}" dt="2025-10-27T03:03:21.541" v="18098" actId="20577"/>
        <pc:sldMkLst>
          <pc:docMk/>
          <pc:sldMk cId="2108474918" sldId="313"/>
        </pc:sldMkLst>
        <pc:spChg chg="mod">
          <ac:chgData name="Richard Charnigo" userId="4fe029dc7930efe6" providerId="LiveId" clId="{D8A6823F-9C9B-4445-8E8C-067AB77BC526}" dt="2025-10-26T03:52:31.204" v="15380" actId="20577"/>
          <ac:spMkLst>
            <pc:docMk/>
            <pc:sldMk cId="2108474918" sldId="313"/>
            <ac:spMk id="2" creationId="{BF1F5F01-64F3-DA0A-7FD2-A56B7F190F54}"/>
          </ac:spMkLst>
        </pc:spChg>
        <pc:spChg chg="mod">
          <ac:chgData name="Richard Charnigo" userId="4fe029dc7930efe6" providerId="LiveId" clId="{D8A6823F-9C9B-4445-8E8C-067AB77BC526}" dt="2025-10-27T03:03:21.541" v="18098" actId="20577"/>
          <ac:spMkLst>
            <pc:docMk/>
            <pc:sldMk cId="2108474918" sldId="313"/>
            <ac:spMk id="3" creationId="{940A6D83-6E2B-7C68-A633-B77B496B2B66}"/>
          </ac:spMkLst>
        </pc:spChg>
      </pc:sldChg>
      <pc:sldChg chg="modSp add mod">
        <pc:chgData name="Richard Charnigo" userId="4fe029dc7930efe6" providerId="LiveId" clId="{D8A6823F-9C9B-4445-8E8C-067AB77BC526}" dt="2025-10-27T03:14:53.818" v="19332" actId="20577"/>
        <pc:sldMkLst>
          <pc:docMk/>
          <pc:sldMk cId="1051128150" sldId="314"/>
        </pc:sldMkLst>
        <pc:spChg chg="mod">
          <ac:chgData name="Richard Charnigo" userId="4fe029dc7930efe6" providerId="LiveId" clId="{D8A6823F-9C9B-4445-8E8C-067AB77BC526}" dt="2025-10-26T03:54:08.232" v="15542" actId="20577"/>
          <ac:spMkLst>
            <pc:docMk/>
            <pc:sldMk cId="1051128150" sldId="314"/>
            <ac:spMk id="2" creationId="{BF1F5F01-64F3-DA0A-7FD2-A56B7F190F54}"/>
          </ac:spMkLst>
        </pc:spChg>
        <pc:spChg chg="mod">
          <ac:chgData name="Richard Charnigo" userId="4fe029dc7930efe6" providerId="LiveId" clId="{D8A6823F-9C9B-4445-8E8C-067AB77BC526}" dt="2025-10-27T03:14:53.818" v="19332" actId="20577"/>
          <ac:spMkLst>
            <pc:docMk/>
            <pc:sldMk cId="1051128150" sldId="314"/>
            <ac:spMk id="3" creationId="{940A6D83-6E2B-7C68-A633-B77B496B2B66}"/>
          </ac:spMkLst>
        </pc:spChg>
      </pc:sldChg>
      <pc:sldChg chg="del">
        <pc:chgData name="Richard Charnigo" userId="4fe029dc7930efe6" providerId="LiveId" clId="{D8A6823F-9C9B-4445-8E8C-067AB77BC526}" dt="2025-10-25T04:13:27.085" v="130" actId="2696"/>
        <pc:sldMkLst>
          <pc:docMk/>
          <pc:sldMk cId="4058336080" sldId="314"/>
        </pc:sldMkLst>
      </pc:sldChg>
      <pc:sldChg chg="del">
        <pc:chgData name="Richard Charnigo" userId="4fe029dc7930efe6" providerId="LiveId" clId="{D8A6823F-9C9B-4445-8E8C-067AB77BC526}" dt="2025-10-25T04:13:27.414" v="131" actId="2696"/>
        <pc:sldMkLst>
          <pc:docMk/>
          <pc:sldMk cId="1284396690" sldId="315"/>
        </pc:sldMkLst>
      </pc:sldChg>
      <pc:sldChg chg="modSp add mod">
        <pc:chgData name="Richard Charnigo" userId="4fe029dc7930efe6" providerId="LiveId" clId="{D8A6823F-9C9B-4445-8E8C-067AB77BC526}" dt="2025-10-27T03:10:10.724" v="19273" actId="20577"/>
        <pc:sldMkLst>
          <pc:docMk/>
          <pc:sldMk cId="3143142423" sldId="315"/>
        </pc:sldMkLst>
        <pc:spChg chg="mod">
          <ac:chgData name="Richard Charnigo" userId="4fe029dc7930efe6" providerId="LiveId" clId="{D8A6823F-9C9B-4445-8E8C-067AB77BC526}" dt="2025-10-26T04:00:18.698" v="16059" actId="20577"/>
          <ac:spMkLst>
            <pc:docMk/>
            <pc:sldMk cId="3143142423" sldId="315"/>
            <ac:spMk id="2" creationId="{BF1F5F01-64F3-DA0A-7FD2-A56B7F190F54}"/>
          </ac:spMkLst>
        </pc:spChg>
        <pc:spChg chg="mod">
          <ac:chgData name="Richard Charnigo" userId="4fe029dc7930efe6" providerId="LiveId" clId="{D8A6823F-9C9B-4445-8E8C-067AB77BC526}" dt="2025-10-27T03:10:10.724" v="19273" actId="20577"/>
          <ac:spMkLst>
            <pc:docMk/>
            <pc:sldMk cId="3143142423" sldId="315"/>
            <ac:spMk id="3" creationId="{940A6D83-6E2B-7C68-A633-B77B496B2B66}"/>
          </ac:spMkLst>
        </pc:spChg>
      </pc:sldChg>
      <pc:sldChg chg="modSp add mod">
        <pc:chgData name="Richard Charnigo" userId="4fe029dc7930efe6" providerId="LiveId" clId="{D8A6823F-9C9B-4445-8E8C-067AB77BC526}" dt="2025-10-27T03:05:07.323" v="18512" actId="20577"/>
        <pc:sldMkLst>
          <pc:docMk/>
          <pc:sldMk cId="4142892327" sldId="316"/>
        </pc:sldMkLst>
        <pc:spChg chg="mod">
          <ac:chgData name="Richard Charnigo" userId="4fe029dc7930efe6" providerId="LiveId" clId="{D8A6823F-9C9B-4445-8E8C-067AB77BC526}" dt="2025-10-27T03:03:27.964" v="18111" actId="20577"/>
          <ac:spMkLst>
            <pc:docMk/>
            <pc:sldMk cId="4142892327" sldId="316"/>
            <ac:spMk id="2" creationId="{BF1F5F01-64F3-DA0A-7FD2-A56B7F190F54}"/>
          </ac:spMkLst>
        </pc:spChg>
        <pc:spChg chg="mod">
          <ac:chgData name="Richard Charnigo" userId="4fe029dc7930efe6" providerId="LiveId" clId="{D8A6823F-9C9B-4445-8E8C-067AB77BC526}" dt="2025-10-27T03:05:07.323" v="18512" actId="20577"/>
          <ac:spMkLst>
            <pc:docMk/>
            <pc:sldMk cId="4142892327" sldId="316"/>
            <ac:spMk id="3" creationId="{940A6D83-6E2B-7C68-A633-B77B496B2B66}"/>
          </ac:spMkLst>
        </pc:spChg>
      </pc:sldChg>
      <pc:sldChg chg="del">
        <pc:chgData name="Richard Charnigo" userId="4fe029dc7930efe6" providerId="LiveId" clId="{D8A6823F-9C9B-4445-8E8C-067AB77BC526}" dt="2025-10-25T04:13:27.761" v="132" actId="2696"/>
        <pc:sldMkLst>
          <pc:docMk/>
          <pc:sldMk cId="4243262503" sldId="316"/>
        </pc:sldMkLst>
      </pc:sldChg>
      <pc:sldChg chg="modSp add mod">
        <pc:chgData name="Richard Charnigo" userId="4fe029dc7930efe6" providerId="LiveId" clId="{D8A6823F-9C9B-4445-8E8C-067AB77BC526}" dt="2025-10-27T03:07:52.803" v="19154" actId="20577"/>
        <pc:sldMkLst>
          <pc:docMk/>
          <pc:sldMk cId="615185142" sldId="317"/>
        </pc:sldMkLst>
        <pc:spChg chg="mod">
          <ac:chgData name="Richard Charnigo" userId="4fe029dc7930efe6" providerId="LiveId" clId="{D8A6823F-9C9B-4445-8E8C-067AB77BC526}" dt="2025-10-27T03:07:27.489" v="19077" actId="20577"/>
          <ac:spMkLst>
            <pc:docMk/>
            <pc:sldMk cId="615185142" sldId="317"/>
            <ac:spMk id="2" creationId="{BF1F5F01-64F3-DA0A-7FD2-A56B7F190F54}"/>
          </ac:spMkLst>
        </pc:spChg>
        <pc:spChg chg="mod">
          <ac:chgData name="Richard Charnigo" userId="4fe029dc7930efe6" providerId="LiveId" clId="{D8A6823F-9C9B-4445-8E8C-067AB77BC526}" dt="2025-10-27T03:07:52.803" v="19154" actId="20577"/>
          <ac:spMkLst>
            <pc:docMk/>
            <pc:sldMk cId="615185142" sldId="317"/>
            <ac:spMk id="3" creationId="{940A6D83-6E2B-7C68-A633-B77B496B2B66}"/>
          </ac:spMkLst>
        </pc:spChg>
      </pc:sldChg>
      <pc:sldChg chg="del">
        <pc:chgData name="Richard Charnigo" userId="4fe029dc7930efe6" providerId="LiveId" clId="{D8A6823F-9C9B-4445-8E8C-067AB77BC526}" dt="2025-10-25T04:13:28.923" v="133" actId="2696"/>
        <pc:sldMkLst>
          <pc:docMk/>
          <pc:sldMk cId="4122040566" sldId="317"/>
        </pc:sldMkLst>
      </pc:sldChg>
      <pc:sldChg chg="del">
        <pc:chgData name="Richard Charnigo" userId="4fe029dc7930efe6" providerId="LiveId" clId="{D8A6823F-9C9B-4445-8E8C-067AB77BC526}" dt="2025-10-25T04:13:33.564" v="134" actId="2696"/>
        <pc:sldMkLst>
          <pc:docMk/>
          <pc:sldMk cId="1512756557" sldId="318"/>
        </pc:sldMkLst>
      </pc:sldChg>
      <pc:sldChg chg="del">
        <pc:chgData name="Richard Charnigo" userId="4fe029dc7930efe6" providerId="LiveId" clId="{D8A6823F-9C9B-4445-8E8C-067AB77BC526}" dt="2025-10-25T04:13:38.910" v="135" actId="2696"/>
        <pc:sldMkLst>
          <pc:docMk/>
          <pc:sldMk cId="2472855023" sldId="31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11/3/2025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11/3/2025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11/3/2025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7" y="486137"/>
            <a:ext cx="6411080" cy="6073284"/>
          </a:xfrm>
        </p:spPr>
        <p:txBody>
          <a:bodyPr/>
          <a:lstStyle/>
          <a:p>
            <a:pPr algn="l">
              <a:lnSpc>
                <a:spcPct val="110000"/>
              </a:lnSpc>
            </a:pPr>
            <a:br>
              <a:rPr lang="en-US" sz="4000" b="1" dirty="0">
                <a:solidFill>
                  <a:schemeClr val="tx2"/>
                </a:solidFill>
              </a:rPr>
            </a:br>
            <a:br>
              <a:rPr lang="en-US" sz="4000" b="1" dirty="0">
                <a:solidFill>
                  <a:schemeClr val="tx2"/>
                </a:solidFill>
              </a:rPr>
            </a:br>
            <a:br>
              <a:rPr lang="en-US" sz="4000" b="1" dirty="0">
                <a:solidFill>
                  <a:schemeClr val="tx2"/>
                </a:solidFill>
              </a:rPr>
            </a:br>
            <a:br>
              <a:rPr lang="en-US" sz="4000" b="1" dirty="0">
                <a:solidFill>
                  <a:schemeClr val="tx2"/>
                </a:solidFill>
              </a:rPr>
            </a:br>
            <a:br>
              <a:rPr lang="en-US" sz="4000" b="1" dirty="0">
                <a:solidFill>
                  <a:schemeClr val="tx2"/>
                </a:solidFill>
              </a:rPr>
            </a:br>
            <a:r>
              <a:rPr lang="en-US" sz="4000" b="1" dirty="0">
                <a:solidFill>
                  <a:schemeClr val="tx2"/>
                </a:solidFill>
              </a:rPr>
              <a:t>HYPOTHESIS TESTING TO COMPARE TWO MEANS (unpaired data); equality of variances</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14</a:t>
            </a:r>
            <a:br>
              <a:rPr lang="en-US" sz="2400" b="1" i="0" dirty="0">
                <a:solidFill>
                  <a:schemeClr val="tx2"/>
                </a:solidFill>
              </a:rPr>
            </a:br>
            <a:r>
              <a:rPr lang="en-US" sz="2400" b="1" i="0" dirty="0">
                <a:solidFill>
                  <a:schemeClr val="tx2"/>
                </a:solidFill>
              </a:rPr>
              <a:t>Dr. Richard Charnigo</a:t>
            </a: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82077"/>
              </a:xfrm>
            </p:spPr>
            <p:txBody>
              <a:bodyPr>
                <a:normAutofit/>
              </a:bodyPr>
              <a:lstStyle/>
              <a:p>
                <a:pPr marL="0" indent="0">
                  <a:spcBef>
                    <a:spcPts val="0"/>
                  </a:spcBef>
                  <a:buNone/>
                </a:pPr>
                <a:r>
                  <a:rPr lang="en-US" sz="3200" b="1" dirty="0"/>
                  <a:t>We have  </a:t>
                </a: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𝑠</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d>
                          <m:dPr>
                            <m:ctrlPr>
                              <a:rPr lang="en-US" sz="3200" i="1">
                                <a:latin typeface="Cambria Math" panose="02040503050406030204" pitchFamily="18" charset="0"/>
                              </a:rPr>
                            </m:ctrlPr>
                          </m:dPr>
                          <m:e>
                            <m:r>
                              <a:rPr lang="en-US" sz="3200" b="0" i="1" smtClean="0">
                                <a:latin typeface="Cambria Math" panose="02040503050406030204" pitchFamily="18" charset="0"/>
                              </a:rPr>
                              <m:t>98</m:t>
                            </m:r>
                          </m:e>
                        </m:d>
                        <m:r>
                          <a:rPr lang="en-US" sz="3200" b="0" i="1" smtClean="0">
                            <a:latin typeface="Cambria Math" panose="02040503050406030204" pitchFamily="18" charset="0"/>
                          </a:rPr>
                          <m:t>945.3</m:t>
                        </m:r>
                        <m:r>
                          <a:rPr lang="en-US" sz="3200" i="1">
                            <a:latin typeface="Cambria Math" panose="02040503050406030204" pitchFamily="18" charset="0"/>
                          </a:rPr>
                          <m:t>+</m:t>
                        </m:r>
                        <m:d>
                          <m:dPr>
                            <m:ctrlPr>
                              <a:rPr lang="en-US" sz="3200" i="1">
                                <a:latin typeface="Cambria Math" panose="02040503050406030204" pitchFamily="18" charset="0"/>
                              </a:rPr>
                            </m:ctrlPr>
                          </m:dPr>
                          <m:e>
                            <m:r>
                              <a:rPr lang="en-US" sz="3200" b="0" i="1" smtClean="0">
                                <a:latin typeface="Cambria Math" panose="02040503050406030204" pitchFamily="18" charset="0"/>
                              </a:rPr>
                              <m:t>96</m:t>
                            </m:r>
                          </m:e>
                        </m:d>
                        <m:r>
                          <a:rPr lang="en-US" sz="3200" b="0" i="1" smtClean="0">
                            <a:latin typeface="Cambria Math" panose="02040503050406030204" pitchFamily="18" charset="0"/>
                          </a:rPr>
                          <m:t>1107.3</m:t>
                        </m:r>
                      </m:num>
                      <m:den>
                        <m:r>
                          <a:rPr lang="en-US" sz="3200" b="0" i="1" smtClean="0">
                            <a:latin typeface="Cambria Math" panose="02040503050406030204" pitchFamily="18" charset="0"/>
                          </a:rPr>
                          <m:t>194</m:t>
                        </m:r>
                      </m:den>
                    </m:f>
                    <m:r>
                      <a:rPr lang="en-US" sz="3200" b="0" i="1" smtClean="0">
                        <a:latin typeface="Cambria Math" panose="02040503050406030204" pitchFamily="18" charset="0"/>
                      </a:rPr>
                      <m:t>=1025.5</m:t>
                    </m:r>
                  </m:oMath>
                </a14:m>
                <a:r>
                  <a:rPr lang="en-US" sz="3200" b="1" i="1" dirty="0"/>
                  <a:t>.  </a:t>
                </a:r>
                <a:r>
                  <a:rPr lang="en-US" sz="3200" b="1" dirty="0"/>
                  <a:t>We have assumed that </a:t>
                </a:r>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and so </a:t>
                </a:r>
                <a14:m>
                  <m:oMath xmlns:m="http://schemas.openxmlformats.org/officeDocument/2006/math">
                    <m:sSup>
                      <m:sSupPr>
                        <m:ctrlPr>
                          <a:rPr lang="en-US" sz="3200" i="1">
                            <a:latin typeface="Cambria Math" panose="02040503050406030204" pitchFamily="18" charset="0"/>
                          </a:rPr>
                        </m:ctrlPr>
                      </m:sSupPr>
                      <m:e>
                        <m:r>
                          <a:rPr lang="en-US" sz="3200" b="0" i="1" smtClean="0">
                            <a:latin typeface="Cambria Math" panose="02040503050406030204" pitchFamily="18" charset="0"/>
                          </a:rPr>
                          <m:t> </m:t>
                        </m:r>
                        <m:r>
                          <a:rPr lang="en-US" sz="3200" i="1">
                            <a:latin typeface="Cambria Math" panose="02040503050406030204" pitchFamily="18" charset="0"/>
                          </a:rPr>
                          <m:t>𝑠</m:t>
                        </m:r>
                      </m:e>
                      <m:sup>
                        <m:r>
                          <a:rPr lang="en-US" sz="3200" i="1">
                            <a:latin typeface="Cambria Math" panose="02040503050406030204" pitchFamily="18" charset="0"/>
                          </a:rPr>
                          <m:t>2</m:t>
                        </m:r>
                      </m:sup>
                    </m:sSup>
                  </m:oMath>
                </a14:m>
                <a:r>
                  <a:rPr lang="en-US" sz="3200" b="1" dirty="0"/>
                  <a:t>  is viewed as estimating </a:t>
                </a:r>
                <a:r>
                  <a:rPr lang="en-US" sz="3200" b="1" i="1" dirty="0"/>
                  <a:t>both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a:t>
                </a:r>
                <a:r>
                  <a:rPr lang="en-US" sz="3200" b="1" dirty="0"/>
                  <a:t>and</a:t>
                </a:r>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a:t>
                </a:r>
              </a:p>
              <a:p>
                <a:pPr marL="0" indent="0">
                  <a:spcBef>
                    <a:spcPts val="0"/>
                  </a:spcBef>
                  <a:buNone/>
                </a:pPr>
                <a:endParaRPr lang="en-US" sz="3200" b="1" dirty="0"/>
              </a:p>
              <a:p>
                <a:pPr marL="0" indent="0">
                  <a:spcBef>
                    <a:spcPts val="0"/>
                  </a:spcBef>
                  <a:buNone/>
                </a:pPr>
                <a:r>
                  <a:rPr lang="en-US" sz="3200" b="1" dirty="0"/>
                  <a:t>The test statistic is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i="1" dirty="0" smtClean="0">
                            <a:latin typeface="Cambria Math" panose="02040503050406030204" pitchFamily="18" charset="0"/>
                          </a:rPr>
                          <m:t>1</m:t>
                        </m:r>
                        <m:r>
                          <a:rPr lang="en-US" sz="3200" b="0" i="1" dirty="0" smtClean="0">
                            <a:latin typeface="Cambria Math" panose="02040503050406030204" pitchFamily="18" charset="0"/>
                          </a:rPr>
                          <m:t>85.6 −196.4 </m:t>
                        </m:r>
                      </m:num>
                      <m:den>
                        <m:rad>
                          <m:radPr>
                            <m:degHide m:val="on"/>
                            <m:ctrlPr>
                              <a:rPr lang="en-US" sz="3200" i="1" smtClean="0">
                                <a:latin typeface="Cambria Math" panose="02040503050406030204" pitchFamily="18" charset="0"/>
                              </a:rPr>
                            </m:ctrlPr>
                          </m:radPr>
                          <m:deg/>
                          <m:e>
                            <m:r>
                              <a:rPr lang="en-US" sz="3200" i="1" smtClean="0">
                                <a:latin typeface="Cambria Math" panose="02040503050406030204" pitchFamily="18" charset="0"/>
                              </a:rPr>
                              <m:t>1</m:t>
                            </m:r>
                            <m:r>
                              <a:rPr lang="en-US" sz="3200" b="0" i="1" smtClean="0">
                                <a:latin typeface="Cambria Math" panose="02040503050406030204" pitchFamily="18" charset="0"/>
                              </a:rPr>
                              <m:t>025.5</m:t>
                            </m:r>
                            <m:d>
                              <m:dPr>
                                <m:ctrlPr>
                                  <a:rPr lang="en-US" sz="3200" i="1" smtClean="0">
                                    <a:latin typeface="Cambria Math" panose="02040503050406030204" pitchFamily="18" charset="0"/>
                                  </a:rPr>
                                </m:ctrlPr>
                              </m:dPr>
                              <m:e>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99</m:t>
                                    </m:r>
                                  </m:den>
                                </m:f>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97</m:t>
                                    </m:r>
                                  </m:den>
                                </m:f>
                              </m:e>
                            </m:d>
                          </m:e>
                        </m:rad>
                      </m:den>
                    </m:f>
                    <m:r>
                      <a:rPr lang="en-US" sz="3200" b="1" i="0"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0" smtClean="0">
                            <a:latin typeface="Cambria Math" panose="02040503050406030204" pitchFamily="18" charset="0"/>
                          </a:rPr>
                          <m:t>−10.8</m:t>
                        </m:r>
                      </m:num>
                      <m:den>
                        <m:r>
                          <a:rPr lang="en-US" sz="3200" b="0" i="0" smtClean="0">
                            <a:latin typeface="Cambria Math" panose="02040503050406030204" pitchFamily="18" charset="0"/>
                          </a:rPr>
                          <m:t>4.58</m:t>
                        </m:r>
                      </m:den>
                    </m:f>
                    <m:r>
                      <a:rPr lang="en-US" sz="3200" b="0" i="0" smtClean="0">
                        <a:latin typeface="Cambria Math" panose="02040503050406030204" pitchFamily="18" charset="0"/>
                      </a:rPr>
                      <m:t>=−2.36</m:t>
                    </m:r>
                  </m:oMath>
                </a14:m>
                <a:r>
                  <a:rPr lang="en-US" sz="3200"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82077"/>
              </a:xfrm>
              <a:blipFill>
                <a:blip r:embed="rId2"/>
                <a:stretch>
                  <a:fillRect l="-1600" r="-1846"/>
                </a:stretch>
              </a:blipFill>
            </p:spPr>
            <p:txBody>
              <a:bodyPr/>
              <a:lstStyle/>
              <a:p>
                <a:r>
                  <a:rPr lang="en-US">
                    <a:noFill/>
                  </a:rPr>
                  <a:t> </a:t>
                </a:r>
              </a:p>
            </p:txBody>
          </p:sp>
        </mc:Fallback>
      </mc:AlternateContent>
    </p:spTree>
    <p:extLst>
      <p:ext uri="{BB962C8B-B14F-4D97-AF65-F5344CB8AC3E}">
        <p14:creationId xmlns:p14="http://schemas.microsoft.com/office/powerpoint/2010/main" val="662776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82077"/>
              </a:xfrm>
            </p:spPr>
            <p:txBody>
              <a:bodyPr>
                <a:normAutofit fontScale="92500" lnSpcReduction="10000"/>
              </a:bodyPr>
              <a:lstStyle/>
              <a:p>
                <a:pPr marL="0" indent="0">
                  <a:spcBef>
                    <a:spcPts val="0"/>
                  </a:spcBef>
                  <a:buNone/>
                </a:pPr>
                <a:r>
                  <a:rPr lang="en-US" sz="3500" b="1" dirty="0"/>
                  <a:t>The critical value is  </a:t>
                </a:r>
                <a14:m>
                  <m:oMath xmlns:m="http://schemas.openxmlformats.org/officeDocument/2006/math">
                    <m:sSub>
                      <m:sSubPr>
                        <m:ctrlPr>
                          <a:rPr lang="en-US" sz="3500" i="1">
                            <a:latin typeface="Cambria Math" panose="02040503050406030204" pitchFamily="18" charset="0"/>
                          </a:rPr>
                        </m:ctrlPr>
                      </m:sSubPr>
                      <m:e>
                        <m:r>
                          <a:rPr lang="en-US" sz="3500" i="1">
                            <a:latin typeface="Cambria Math" panose="02040503050406030204" pitchFamily="18" charset="0"/>
                          </a:rPr>
                          <m:t>𝑡</m:t>
                        </m:r>
                      </m:e>
                      <m:sub>
                        <m:r>
                          <a:rPr lang="en-US" sz="3500" i="1">
                            <a:latin typeface="Cambria Math" panose="02040503050406030204" pitchFamily="18" charset="0"/>
                          </a:rPr>
                          <m:t>194,   .975</m:t>
                        </m:r>
                      </m:sub>
                    </m:sSub>
                    <m:r>
                      <a:rPr lang="en-US" sz="3500" i="1">
                        <a:latin typeface="Cambria Math" panose="02040503050406030204" pitchFamily="18" charset="0"/>
                      </a:rPr>
                      <m:t>=1.972</m:t>
                    </m:r>
                  </m:oMath>
                </a14:m>
                <a:r>
                  <a:rPr lang="en-US" sz="3500" b="1" dirty="0"/>
                  <a:t>.</a:t>
                </a:r>
                <a:r>
                  <a:rPr lang="en-US" sz="3500" b="1" baseline="30000" dirty="0"/>
                  <a:t>3</a:t>
                </a:r>
                <a:r>
                  <a:rPr lang="en-US" sz="3500" b="1" dirty="0"/>
                  <a:t>  Because  </a:t>
                </a:r>
                <a14:m>
                  <m:oMath xmlns:m="http://schemas.openxmlformats.org/officeDocument/2006/math">
                    <m:r>
                      <a:rPr lang="en-US" sz="3500">
                        <a:latin typeface="Cambria Math" panose="02040503050406030204" pitchFamily="18" charset="0"/>
                      </a:rPr>
                      <m:t>2.36</m:t>
                    </m:r>
                    <m:r>
                      <a:rPr lang="en-US" sz="3500" b="0" i="0" smtClean="0">
                        <a:latin typeface="Cambria Math" panose="02040503050406030204" pitchFamily="18" charset="0"/>
                      </a:rPr>
                      <m:t>&gt;1.972</m:t>
                    </m:r>
                  </m:oMath>
                </a14:m>
                <a:r>
                  <a:rPr lang="en-US" sz="3500" b="1" dirty="0"/>
                  <a:t>,  we reject  </a:t>
                </a:r>
                <a14:m>
                  <m:oMath xmlns:m="http://schemas.openxmlformats.org/officeDocument/2006/math">
                    <m:sSub>
                      <m:sSubPr>
                        <m:ctrlPr>
                          <a:rPr lang="en-US" sz="3500" i="1">
                            <a:latin typeface="Cambria Math" panose="02040503050406030204" pitchFamily="18" charset="0"/>
                          </a:rPr>
                        </m:ctrlPr>
                      </m:sSubPr>
                      <m:e>
                        <m:r>
                          <a:rPr lang="en-US" sz="3500" i="1">
                            <a:latin typeface="Cambria Math" panose="02040503050406030204" pitchFamily="18" charset="0"/>
                          </a:rPr>
                          <m:t>𝐻</m:t>
                        </m:r>
                      </m:e>
                      <m:sub>
                        <m:r>
                          <a:rPr lang="en-US" sz="3500" i="1">
                            <a:latin typeface="Cambria Math" panose="02040503050406030204" pitchFamily="18" charset="0"/>
                          </a:rPr>
                          <m:t>0</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1</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2</m:t>
                        </m:r>
                      </m:sub>
                    </m:sSub>
                  </m:oMath>
                </a14:m>
                <a:r>
                  <a:rPr lang="en-US" sz="3500" b="1" dirty="0"/>
                  <a:t>  in favor of  </a:t>
                </a:r>
                <a14:m>
                  <m:oMath xmlns:m="http://schemas.openxmlformats.org/officeDocument/2006/math">
                    <m:sSub>
                      <m:sSubPr>
                        <m:ctrlPr>
                          <a:rPr lang="en-US" sz="3500" i="1">
                            <a:latin typeface="Cambria Math" panose="02040503050406030204" pitchFamily="18" charset="0"/>
                          </a:rPr>
                        </m:ctrlPr>
                      </m:sSubPr>
                      <m:e>
                        <m:r>
                          <a:rPr lang="en-US" sz="3500" i="1">
                            <a:latin typeface="Cambria Math" panose="02040503050406030204" pitchFamily="18" charset="0"/>
                          </a:rPr>
                          <m:t>𝐻</m:t>
                        </m:r>
                      </m:e>
                      <m:sub>
                        <m:r>
                          <a:rPr lang="en-US" sz="3500" i="1">
                            <a:latin typeface="Cambria Math" panose="02040503050406030204" pitchFamily="18" charset="0"/>
                          </a:rPr>
                          <m:t>1</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1</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2</m:t>
                        </m:r>
                      </m:sub>
                    </m:sSub>
                  </m:oMath>
                </a14:m>
                <a:r>
                  <a:rPr lang="en-US" sz="3500" b="1" dirty="0"/>
                  <a:t>. </a:t>
                </a:r>
              </a:p>
              <a:p>
                <a:pPr marL="0" indent="0">
                  <a:spcBef>
                    <a:spcPts val="0"/>
                  </a:spcBef>
                  <a:buNone/>
                </a:pPr>
                <a:endParaRPr lang="en-US" sz="3500" b="1" dirty="0"/>
              </a:p>
              <a:p>
                <a:pPr marL="0" indent="0">
                  <a:spcBef>
                    <a:spcPts val="0"/>
                  </a:spcBef>
                  <a:buNone/>
                </a:pPr>
                <a:r>
                  <a:rPr lang="en-US" sz="3500" b="1" dirty="0"/>
                  <a:t>We conclude that the mean level of cholesterol is lower with the new medication than with the existing standard.</a:t>
                </a:r>
              </a:p>
              <a:p>
                <a:pPr marL="0" indent="0">
                  <a:spcBef>
                    <a:spcPts val="0"/>
                  </a:spcBef>
                  <a:buNone/>
                </a:pPr>
                <a:endParaRPr lang="en-US" sz="3200" b="1" dirty="0"/>
              </a:p>
              <a:p>
                <a:pPr marL="0" indent="0">
                  <a:spcBef>
                    <a:spcPts val="0"/>
                  </a:spcBef>
                  <a:buNone/>
                </a:pPr>
                <a:endParaRPr lang="en-US" sz="2000" b="1" baseline="30000" dirty="0"/>
              </a:p>
              <a:p>
                <a:pPr marL="0" indent="0">
                  <a:spcBef>
                    <a:spcPts val="0"/>
                  </a:spcBef>
                  <a:buNone/>
                </a:pPr>
                <a:r>
                  <a:rPr lang="en-US" sz="2000" b="1" baseline="30000" dirty="0"/>
                  <a:t>3</a:t>
                </a:r>
                <a:r>
                  <a:rPr lang="en-US" sz="2000" b="1" dirty="0"/>
                  <a:t> If using a printed table that lacks a row for the appropriate degrees of freedom, then one may obtain an approximate critical value by consulting the closest row in the table with a smaller number for degrees of freedom (or, when the appropriate degrees of freedom is large, just using  1.960).  In most cases, this will not obscure the decision of whether to reject the null hypothesis.  However, if there is any doubt about whether to reject the null hypothesis, then one should use a computer to obtain the critical value precisely, as I did here.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82077"/>
              </a:xfrm>
              <a:blipFill>
                <a:blip r:embed="rId2"/>
                <a:stretch>
                  <a:fillRect l="-1600" t="-2796" r="-615"/>
                </a:stretch>
              </a:blipFill>
            </p:spPr>
            <p:txBody>
              <a:bodyPr/>
              <a:lstStyle/>
              <a:p>
                <a:r>
                  <a:rPr lang="en-US">
                    <a:noFill/>
                  </a:rPr>
                  <a:t> </a:t>
                </a:r>
              </a:p>
            </p:txBody>
          </p:sp>
        </mc:Fallback>
      </mc:AlternateContent>
    </p:spTree>
    <p:extLst>
      <p:ext uri="{BB962C8B-B14F-4D97-AF65-F5344CB8AC3E}">
        <p14:creationId xmlns:p14="http://schemas.microsoft.com/office/powerpoint/2010/main" val="2357299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FIRST REMARKS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82077"/>
          </a:xfrm>
        </p:spPr>
        <p:txBody>
          <a:bodyPr>
            <a:normAutofit/>
          </a:bodyPr>
          <a:lstStyle/>
          <a:p>
            <a:pPr marL="0" indent="0">
              <a:spcBef>
                <a:spcPts val="0"/>
              </a:spcBef>
              <a:buNone/>
            </a:pPr>
            <a:r>
              <a:rPr lang="en-US" sz="3200" b="1" dirty="0"/>
              <a:t>Example #1 featured nearly but not exactly equal sample sizes.  </a:t>
            </a:r>
          </a:p>
          <a:p>
            <a:pPr marL="0" indent="0">
              <a:spcBef>
                <a:spcPts val="0"/>
              </a:spcBef>
              <a:buNone/>
            </a:pPr>
            <a:r>
              <a:rPr lang="en-US" sz="3200" b="1" dirty="0"/>
              <a:t>When there will be two groups, researchers often intend to have equal sample sizes.  Typically, equal or nearly equal sample sizes will yield </a:t>
            </a:r>
            <a:r>
              <a:rPr lang="en-US" sz="3200" b="1" i="1" dirty="0"/>
              <a:t>better power  </a:t>
            </a:r>
            <a:r>
              <a:rPr lang="en-US" sz="3200" b="1" dirty="0"/>
              <a:t>than very unequal sample sizes.</a:t>
            </a:r>
          </a:p>
          <a:p>
            <a:pPr marL="0" indent="0">
              <a:spcBef>
                <a:spcPts val="0"/>
              </a:spcBef>
              <a:buNone/>
            </a:pPr>
            <a:endParaRPr lang="en-US" sz="3200" b="1" dirty="0"/>
          </a:p>
          <a:p>
            <a:pPr marL="0" indent="0">
              <a:spcBef>
                <a:spcPts val="0"/>
              </a:spcBef>
              <a:buNone/>
            </a:pPr>
            <a:r>
              <a:rPr lang="en-US" sz="3200" b="1" dirty="0"/>
              <a:t>However, because of subject dropout or for other reasons, sample sizes may be smaller than intended and different from each other.</a:t>
            </a:r>
          </a:p>
        </p:txBody>
      </p:sp>
    </p:spTree>
    <p:extLst>
      <p:ext uri="{BB962C8B-B14F-4D97-AF65-F5344CB8AC3E}">
        <p14:creationId xmlns:p14="http://schemas.microsoft.com/office/powerpoint/2010/main" val="26729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 PROCEDURE #2</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88811"/>
              </a:xfrm>
            </p:spPr>
            <p:txBody>
              <a:bodyPr>
                <a:normAutofit/>
              </a:bodyPr>
              <a:lstStyle/>
              <a:p>
                <a:pPr marL="0" indent="0">
                  <a:spcBef>
                    <a:spcPts val="0"/>
                  </a:spcBef>
                  <a:buNone/>
                </a:pPr>
                <a:r>
                  <a:rPr lang="en-US" sz="3200" b="1" dirty="0"/>
                  <a:t>Our second procedure for testing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a:t>
                </a:r>
              </a:p>
              <a:p>
                <a:pPr marL="0" indent="0">
                  <a:spcBef>
                    <a:spcPts val="0"/>
                  </a:spcBef>
                  <a:buNone/>
                </a:pP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assumes that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a:t>
                </a:r>
                <a14:m>
                  <m:oMath xmlns:m="http://schemas.openxmlformats.org/officeDocument/2006/math">
                    <m:r>
                      <a:rPr lang="en-US" sz="3200" i="1">
                        <a:latin typeface="Cambria Math" panose="02040503050406030204" pitchFamily="18" charset="0"/>
                      </a:rPr>
                      <m:t>≠</m:t>
                    </m:r>
                  </m:oMath>
                </a14:m>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and that the intended significance level is  5%.</a:t>
                </a:r>
              </a:p>
              <a:p>
                <a:pPr marL="0" indent="0">
                  <a:spcBef>
                    <a:spcPts val="0"/>
                  </a:spcBef>
                  <a:buNone/>
                </a:pPr>
                <a:endParaRPr lang="en-US" sz="3200" b="1" dirty="0"/>
              </a:p>
              <a:p>
                <a:pPr marL="0" indent="0">
                  <a:spcBef>
                    <a:spcPts val="0"/>
                  </a:spcBef>
                  <a:buNone/>
                </a:pPr>
                <a:r>
                  <a:rPr lang="en-US" sz="3200" b="1" dirty="0"/>
                  <a:t>We calculate a test statistic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 ≔</m:t>
                    </m:r>
                    <m:f>
                      <m:fPr>
                        <m:ctrlPr>
                          <a:rPr lang="en-US" sz="3200" i="1" smtClean="0">
                            <a:latin typeface="Cambria Math" panose="02040503050406030204" pitchFamily="18" charset="0"/>
                          </a:rPr>
                        </m:ctrlPr>
                      </m:fPr>
                      <m:num>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 − </m:t>
                        </m:r>
                        <m:sSub>
                          <m:sSubPr>
                            <m:ctrlPr>
                              <a:rPr lang="en-US" sz="3200" i="1" dirty="0" smtClean="0">
                                <a:latin typeface="Cambria Math" panose="02040503050406030204" pitchFamily="18" charset="0"/>
                              </a:rPr>
                            </m:ctrlPr>
                          </m:sSubPr>
                          <m:e>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𝑥</m:t>
                                </m:r>
                              </m:e>
                            </m:acc>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 </m:t>
                        </m:r>
                      </m:num>
                      <m:den>
                        <m:rad>
                          <m:radPr>
                            <m:degHide m:val="on"/>
                            <m:ctrlPr>
                              <a:rPr lang="en-US" sz="3200" i="1" smtClean="0">
                                <a:latin typeface="Cambria Math" panose="02040503050406030204" pitchFamily="18" charset="0"/>
                              </a:rPr>
                            </m:ctrlPr>
                          </m:radPr>
                          <m:deg/>
                          <m:e>
                            <m:f>
                              <m:fPr>
                                <m:ctrlPr>
                                  <a:rPr lang="en-US" sz="3200" b="0" i="1" smtClean="0">
                                    <a:latin typeface="Cambria Math" panose="02040503050406030204" pitchFamily="18" charset="0"/>
                                  </a:rPr>
                                </m:ctrlPr>
                              </m:fPr>
                              <m:num>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𝑠</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num>
                              <m:den>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den>
                            </m:f>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𝑠</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num>
                              <m:den>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den>
                            </m:f>
                          </m:e>
                        </m:rad>
                      </m:den>
                    </m:f>
                  </m:oMath>
                </a14:m>
                <a:r>
                  <a:rPr lang="en-US" sz="3200" dirty="0"/>
                  <a:t>.</a:t>
                </a:r>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88811"/>
              </a:xfrm>
              <a:blipFill>
                <a:blip r:embed="rId2"/>
                <a:stretch>
                  <a:fillRect l="-1600" t="-1656"/>
                </a:stretch>
              </a:blipFill>
            </p:spPr>
            <p:txBody>
              <a:bodyPr/>
              <a:lstStyle/>
              <a:p>
                <a:r>
                  <a:rPr lang="en-US">
                    <a:noFill/>
                  </a:rPr>
                  <a:t> </a:t>
                </a:r>
              </a:p>
            </p:txBody>
          </p:sp>
        </mc:Fallback>
      </mc:AlternateContent>
    </p:spTree>
    <p:extLst>
      <p:ext uri="{BB962C8B-B14F-4D97-AF65-F5344CB8AC3E}">
        <p14:creationId xmlns:p14="http://schemas.microsoft.com/office/powerpoint/2010/main" val="2300669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 PROCEDURE #2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391247"/>
              </a:xfrm>
            </p:spPr>
            <p:txBody>
              <a:bodyPr>
                <a:normAutofit fontScale="92500" lnSpcReduction="10000"/>
              </a:bodyPr>
              <a:lstStyle/>
              <a:p>
                <a:pPr marL="0" indent="0">
                  <a:spcBef>
                    <a:spcPts val="0"/>
                  </a:spcBef>
                  <a:buNone/>
                </a:pPr>
                <a:r>
                  <a:rPr lang="en-US" sz="3500" b="1" dirty="0"/>
                  <a:t>The critical value is  </a:t>
                </a:r>
                <a14:m>
                  <m:oMath xmlns:m="http://schemas.openxmlformats.org/officeDocument/2006/math">
                    <m:sSub>
                      <m:sSubPr>
                        <m:ctrlPr>
                          <a:rPr lang="en-US" sz="3500" i="1" smtClean="0">
                            <a:latin typeface="Cambria Math" panose="02040503050406030204" pitchFamily="18" charset="0"/>
                          </a:rPr>
                        </m:ctrlPr>
                      </m:sSubPr>
                      <m:e>
                        <m:r>
                          <a:rPr lang="en-US" sz="3500" b="0" i="1" smtClean="0">
                            <a:latin typeface="Cambria Math" panose="02040503050406030204" pitchFamily="18" charset="0"/>
                          </a:rPr>
                          <m:t>𝑡</m:t>
                        </m:r>
                      </m:e>
                      <m:sub>
                        <m:r>
                          <a:rPr lang="en-US" sz="3500" b="0" i="1" smtClean="0">
                            <a:latin typeface="Cambria Math" panose="02040503050406030204" pitchFamily="18" charset="0"/>
                          </a:rPr>
                          <m:t>𝑑𝑓</m:t>
                        </m:r>
                        <m:r>
                          <a:rPr lang="en-US" sz="3500" b="0" i="1" smtClean="0">
                            <a:latin typeface="Cambria Math" panose="02040503050406030204" pitchFamily="18" charset="0"/>
                          </a:rPr>
                          <m:t>,   .975</m:t>
                        </m:r>
                      </m:sub>
                    </m:sSub>
                  </m:oMath>
                </a14:m>
                <a:r>
                  <a:rPr lang="en-US" sz="3500" dirty="0"/>
                  <a:t>,  </a:t>
                </a:r>
                <a:r>
                  <a:rPr lang="en-US" sz="3500" b="1" dirty="0"/>
                  <a:t>where</a:t>
                </a:r>
                <a:r>
                  <a:rPr lang="en-US" sz="3500" b="1" baseline="30000" dirty="0"/>
                  <a:t>4</a:t>
                </a:r>
                <a:r>
                  <a:rPr lang="en-US" sz="3500" b="1" dirty="0"/>
                  <a:t>  </a:t>
                </a:r>
              </a:p>
              <a:p>
                <a:pPr marL="0" indent="0">
                  <a:spcBef>
                    <a:spcPts val="0"/>
                  </a:spcBef>
                  <a:buNone/>
                </a:pPr>
                <a14:m>
                  <m:oMath xmlns:m="http://schemas.openxmlformats.org/officeDocument/2006/math">
                    <m:r>
                      <a:rPr lang="en-US" sz="3500" b="0" i="1" smtClean="0">
                        <a:latin typeface="Cambria Math" panose="02040503050406030204" pitchFamily="18" charset="0"/>
                      </a:rPr>
                      <m:t>𝑑𝑓</m:t>
                    </m:r>
                    <m:r>
                      <a:rPr lang="en-US" sz="3500" b="0" i="1" smtClean="0">
                        <a:latin typeface="Cambria Math" panose="02040503050406030204" pitchFamily="18" charset="0"/>
                      </a:rPr>
                      <m:t> ≔</m:t>
                    </m:r>
                    <m:f>
                      <m:fPr>
                        <m:ctrlPr>
                          <a:rPr lang="en-US" sz="3500" i="1" smtClean="0">
                            <a:latin typeface="Cambria Math" panose="02040503050406030204" pitchFamily="18" charset="0"/>
                          </a:rPr>
                        </m:ctrlPr>
                      </m:fPr>
                      <m:num>
                        <m:sSup>
                          <m:sSupPr>
                            <m:ctrlPr>
                              <a:rPr lang="en-US" sz="3500" i="1" smtClean="0">
                                <a:latin typeface="Cambria Math" panose="02040503050406030204" pitchFamily="18" charset="0"/>
                              </a:rPr>
                            </m:ctrlPr>
                          </m:sSupPr>
                          <m:e>
                            <m:d>
                              <m:dPr>
                                <m:ctrlPr>
                                  <a:rPr lang="en-US" sz="3500" i="1" smtClean="0">
                                    <a:latin typeface="Cambria Math" panose="02040503050406030204" pitchFamily="18" charset="0"/>
                                  </a:rPr>
                                </m:ctrlPr>
                              </m:dPr>
                              <m:e>
                                <m:r>
                                  <a:rPr lang="en-US" sz="3500" i="1" smtClean="0">
                                    <a:latin typeface="Cambria Math" panose="02040503050406030204" pitchFamily="18" charset="0"/>
                                  </a:rPr>
                                  <m:t>𝑠</m:t>
                                </m:r>
                                <m:sSubSup>
                                  <m:sSubSupPr>
                                    <m:ctrlPr>
                                      <a:rPr lang="en-US" sz="3500" b="0" i="1" smtClean="0">
                                        <a:latin typeface="Cambria Math" panose="02040503050406030204" pitchFamily="18" charset="0"/>
                                      </a:rPr>
                                    </m:ctrlPr>
                                  </m:sSubSupPr>
                                  <m:e>
                                    <m:r>
                                      <a:rPr lang="en-US" sz="3500" b="0" i="1" smtClean="0">
                                        <a:latin typeface="Cambria Math" panose="02040503050406030204" pitchFamily="18" charset="0"/>
                                      </a:rPr>
                                      <m:t>𝑒</m:t>
                                    </m:r>
                                  </m:e>
                                  <m:sub>
                                    <m:r>
                                      <a:rPr lang="en-US" sz="3500" b="0" i="1" smtClean="0">
                                        <a:latin typeface="Cambria Math" panose="02040503050406030204" pitchFamily="18" charset="0"/>
                                      </a:rPr>
                                      <m:t>1</m:t>
                                    </m:r>
                                  </m:sub>
                                  <m:sup>
                                    <m:r>
                                      <a:rPr lang="en-US" sz="3500" b="0" i="1" smtClean="0">
                                        <a:latin typeface="Cambria Math" panose="02040503050406030204" pitchFamily="18" charset="0"/>
                                      </a:rPr>
                                      <m:t>2</m:t>
                                    </m:r>
                                  </m:sup>
                                </m:sSubSup>
                                <m:r>
                                  <a:rPr lang="en-US" sz="3500" b="0" i="1" smtClean="0">
                                    <a:latin typeface="Cambria Math" panose="02040503050406030204" pitchFamily="18" charset="0"/>
                                  </a:rPr>
                                  <m:t>+</m:t>
                                </m:r>
                                <m:r>
                                  <a:rPr lang="en-US" sz="3500" b="0" i="1" smtClean="0">
                                    <a:latin typeface="Cambria Math" panose="02040503050406030204" pitchFamily="18" charset="0"/>
                                  </a:rPr>
                                  <m:t>𝑠</m:t>
                                </m:r>
                                <m:sSubSup>
                                  <m:sSubSupPr>
                                    <m:ctrlPr>
                                      <a:rPr lang="en-US" sz="3500" b="0" i="1" smtClean="0">
                                        <a:latin typeface="Cambria Math" panose="02040503050406030204" pitchFamily="18" charset="0"/>
                                      </a:rPr>
                                    </m:ctrlPr>
                                  </m:sSubSupPr>
                                  <m:e>
                                    <m:r>
                                      <a:rPr lang="en-US" sz="3500" b="0" i="1" smtClean="0">
                                        <a:latin typeface="Cambria Math" panose="02040503050406030204" pitchFamily="18" charset="0"/>
                                      </a:rPr>
                                      <m:t>𝑒</m:t>
                                    </m:r>
                                  </m:e>
                                  <m:sub>
                                    <m:r>
                                      <a:rPr lang="en-US" sz="3500" b="0" i="1" smtClean="0">
                                        <a:latin typeface="Cambria Math" panose="02040503050406030204" pitchFamily="18" charset="0"/>
                                      </a:rPr>
                                      <m:t>2</m:t>
                                    </m:r>
                                  </m:sub>
                                  <m:sup>
                                    <m:r>
                                      <a:rPr lang="en-US" sz="3500" b="0" i="1" smtClean="0">
                                        <a:latin typeface="Cambria Math" panose="02040503050406030204" pitchFamily="18" charset="0"/>
                                      </a:rPr>
                                      <m:t>2</m:t>
                                    </m:r>
                                  </m:sup>
                                </m:sSubSup>
                              </m:e>
                            </m:d>
                          </m:e>
                          <m:sup>
                            <m:r>
                              <a:rPr lang="en-US" sz="3500" b="0" i="1" smtClean="0">
                                <a:latin typeface="Cambria Math" panose="02040503050406030204" pitchFamily="18" charset="0"/>
                              </a:rPr>
                              <m:t>2</m:t>
                            </m:r>
                          </m:sup>
                        </m:sSup>
                      </m:num>
                      <m:den>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𝑠</m:t>
                            </m:r>
                            <m:sSubSup>
                              <m:sSubSupPr>
                                <m:ctrlPr>
                                  <a:rPr lang="en-US" sz="3500" b="0" i="1" smtClean="0">
                                    <a:latin typeface="Cambria Math" panose="02040503050406030204" pitchFamily="18" charset="0"/>
                                  </a:rPr>
                                </m:ctrlPr>
                              </m:sSubSupPr>
                              <m:e>
                                <m:r>
                                  <a:rPr lang="en-US" sz="3500" b="0" i="1" smtClean="0">
                                    <a:latin typeface="Cambria Math" panose="02040503050406030204" pitchFamily="18" charset="0"/>
                                  </a:rPr>
                                  <m:t>𝑒</m:t>
                                </m:r>
                              </m:e>
                              <m:sub>
                                <m:r>
                                  <a:rPr lang="en-US" sz="3500" b="0" i="1" smtClean="0">
                                    <a:latin typeface="Cambria Math" panose="02040503050406030204" pitchFamily="18" charset="0"/>
                                  </a:rPr>
                                  <m:t>1</m:t>
                                </m:r>
                              </m:sub>
                              <m:sup>
                                <m:r>
                                  <a:rPr lang="en-US" sz="3500" b="0" i="1" smtClean="0">
                                    <a:latin typeface="Cambria Math" panose="02040503050406030204" pitchFamily="18" charset="0"/>
                                  </a:rPr>
                                  <m:t>4</m:t>
                                </m:r>
                              </m:sup>
                            </m:sSubSup>
                          </m:num>
                          <m:den>
                            <m:r>
                              <a:rPr lang="en-US" sz="3500" b="0" i="1" smtClean="0">
                                <a:latin typeface="Cambria Math" panose="02040503050406030204" pitchFamily="18" charset="0"/>
                              </a:rPr>
                              <m:t>𝑑</m:t>
                            </m:r>
                            <m:sSub>
                              <m:sSubPr>
                                <m:ctrlPr>
                                  <a:rPr lang="en-US" sz="3500" b="0" i="1" smtClean="0">
                                    <a:latin typeface="Cambria Math" panose="02040503050406030204" pitchFamily="18" charset="0"/>
                                  </a:rPr>
                                </m:ctrlPr>
                              </m:sSubPr>
                              <m:e>
                                <m:r>
                                  <a:rPr lang="en-US" sz="3500" b="0" i="1" smtClean="0">
                                    <a:latin typeface="Cambria Math" panose="02040503050406030204" pitchFamily="18" charset="0"/>
                                  </a:rPr>
                                  <m:t>𝑓</m:t>
                                </m:r>
                              </m:e>
                              <m:sub>
                                <m:r>
                                  <a:rPr lang="en-US" sz="3500" b="0" i="1" smtClean="0">
                                    <a:latin typeface="Cambria Math" panose="02040503050406030204" pitchFamily="18" charset="0"/>
                                  </a:rPr>
                                  <m:t>1</m:t>
                                </m:r>
                              </m:sub>
                            </m:sSub>
                          </m:den>
                        </m:f>
                        <m:r>
                          <a:rPr lang="en-US" sz="3500" b="0" i="1" smtClean="0">
                            <a:latin typeface="Cambria Math" panose="02040503050406030204" pitchFamily="18" charset="0"/>
                          </a:rPr>
                          <m:t>+</m:t>
                        </m:r>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𝑠</m:t>
                            </m:r>
                            <m:sSubSup>
                              <m:sSubSupPr>
                                <m:ctrlPr>
                                  <a:rPr lang="en-US" sz="3500" b="0" i="1" smtClean="0">
                                    <a:latin typeface="Cambria Math" panose="02040503050406030204" pitchFamily="18" charset="0"/>
                                  </a:rPr>
                                </m:ctrlPr>
                              </m:sSubSupPr>
                              <m:e>
                                <m:r>
                                  <a:rPr lang="en-US" sz="3500" b="0" i="1" smtClean="0">
                                    <a:latin typeface="Cambria Math" panose="02040503050406030204" pitchFamily="18" charset="0"/>
                                  </a:rPr>
                                  <m:t>𝑒</m:t>
                                </m:r>
                              </m:e>
                              <m:sub>
                                <m:r>
                                  <a:rPr lang="en-US" sz="3500" b="0" i="1" smtClean="0">
                                    <a:latin typeface="Cambria Math" panose="02040503050406030204" pitchFamily="18" charset="0"/>
                                  </a:rPr>
                                  <m:t>2</m:t>
                                </m:r>
                              </m:sub>
                              <m:sup>
                                <m:r>
                                  <a:rPr lang="en-US" sz="3500" b="0" i="1" smtClean="0">
                                    <a:latin typeface="Cambria Math" panose="02040503050406030204" pitchFamily="18" charset="0"/>
                                  </a:rPr>
                                  <m:t>4</m:t>
                                </m:r>
                              </m:sup>
                            </m:sSubSup>
                          </m:num>
                          <m:den>
                            <m:r>
                              <a:rPr lang="en-US" sz="3500" b="0" i="1" smtClean="0">
                                <a:latin typeface="Cambria Math" panose="02040503050406030204" pitchFamily="18" charset="0"/>
                              </a:rPr>
                              <m:t>𝑑</m:t>
                            </m:r>
                            <m:sSub>
                              <m:sSubPr>
                                <m:ctrlPr>
                                  <a:rPr lang="en-US" sz="3500" b="0" i="1" smtClean="0">
                                    <a:latin typeface="Cambria Math" panose="02040503050406030204" pitchFamily="18" charset="0"/>
                                  </a:rPr>
                                </m:ctrlPr>
                              </m:sSubPr>
                              <m:e>
                                <m:r>
                                  <a:rPr lang="en-US" sz="3500" b="0" i="1" smtClean="0">
                                    <a:latin typeface="Cambria Math" panose="02040503050406030204" pitchFamily="18" charset="0"/>
                                  </a:rPr>
                                  <m:t>𝑓</m:t>
                                </m:r>
                              </m:e>
                              <m:sub>
                                <m:r>
                                  <a:rPr lang="en-US" sz="3500" b="0" i="1" smtClean="0">
                                    <a:latin typeface="Cambria Math" panose="02040503050406030204" pitchFamily="18" charset="0"/>
                                  </a:rPr>
                                  <m:t>2</m:t>
                                </m:r>
                              </m:sub>
                            </m:sSub>
                          </m:den>
                        </m:f>
                      </m:den>
                    </m:f>
                  </m:oMath>
                </a14:m>
                <a:r>
                  <a:rPr lang="en-US" sz="3500" b="1" dirty="0"/>
                  <a:t>.  Here,  </a:t>
                </a:r>
                <a14:m>
                  <m:oMath xmlns:m="http://schemas.openxmlformats.org/officeDocument/2006/math">
                    <m:r>
                      <a:rPr lang="en-US" sz="3500" b="0" i="1" smtClean="0">
                        <a:latin typeface="Cambria Math" panose="02040503050406030204" pitchFamily="18" charset="0"/>
                      </a:rPr>
                      <m:t>𝑠</m:t>
                    </m:r>
                    <m:sSubSup>
                      <m:sSubSupPr>
                        <m:ctrlPr>
                          <a:rPr lang="en-US" sz="3500" i="1" smtClean="0">
                            <a:latin typeface="Cambria Math" panose="02040503050406030204" pitchFamily="18" charset="0"/>
                          </a:rPr>
                        </m:ctrlPr>
                      </m:sSubSupPr>
                      <m:e>
                        <m:r>
                          <a:rPr lang="en-US" sz="3500" b="0" i="1" smtClean="0">
                            <a:latin typeface="Cambria Math" panose="02040503050406030204" pitchFamily="18" charset="0"/>
                          </a:rPr>
                          <m:t>𝑒</m:t>
                        </m:r>
                      </m:e>
                      <m:sub>
                        <m:r>
                          <a:rPr lang="en-US" sz="3500" b="0" i="1" smtClean="0">
                            <a:latin typeface="Cambria Math" panose="02040503050406030204" pitchFamily="18" charset="0"/>
                          </a:rPr>
                          <m:t>𝑘</m:t>
                        </m:r>
                      </m:sub>
                      <m:sup>
                        <m:r>
                          <a:rPr lang="en-US" sz="3500" b="0" i="1" smtClean="0">
                            <a:latin typeface="Cambria Math" panose="02040503050406030204" pitchFamily="18" charset="0"/>
                          </a:rPr>
                          <m:t>2</m:t>
                        </m:r>
                      </m:sup>
                    </m:sSubSup>
                    <m:r>
                      <a:rPr lang="en-US" sz="3500" b="0" i="1" smtClean="0">
                        <a:latin typeface="Cambria Math" panose="02040503050406030204" pitchFamily="18" charset="0"/>
                      </a:rPr>
                      <m:t>≔</m:t>
                    </m:r>
                    <m:f>
                      <m:fPr>
                        <m:ctrlPr>
                          <a:rPr lang="en-US" sz="3500" i="1" smtClean="0">
                            <a:latin typeface="Cambria Math" panose="02040503050406030204" pitchFamily="18" charset="0"/>
                          </a:rPr>
                        </m:ctrlPr>
                      </m:fPr>
                      <m:num>
                        <m:sSubSup>
                          <m:sSubSupPr>
                            <m:ctrlPr>
                              <a:rPr lang="en-US" sz="3500" i="1" smtClean="0">
                                <a:latin typeface="Cambria Math" panose="02040503050406030204" pitchFamily="18" charset="0"/>
                              </a:rPr>
                            </m:ctrlPr>
                          </m:sSubSupPr>
                          <m:e>
                            <m:r>
                              <a:rPr lang="en-US" sz="3500" b="0" i="1" smtClean="0">
                                <a:latin typeface="Cambria Math" panose="02040503050406030204" pitchFamily="18" charset="0"/>
                              </a:rPr>
                              <m:t>𝑠</m:t>
                            </m:r>
                          </m:e>
                          <m:sub>
                            <m:r>
                              <a:rPr lang="en-US" sz="3500" b="0" i="1" smtClean="0">
                                <a:latin typeface="Cambria Math" panose="02040503050406030204" pitchFamily="18" charset="0"/>
                              </a:rPr>
                              <m:t>𝑘</m:t>
                            </m:r>
                          </m:sub>
                          <m:sup>
                            <m:r>
                              <a:rPr lang="en-US" sz="3500" b="0" i="1" smtClean="0">
                                <a:latin typeface="Cambria Math" panose="02040503050406030204" pitchFamily="18" charset="0"/>
                              </a:rPr>
                              <m:t>2</m:t>
                            </m:r>
                          </m:sup>
                        </m:sSubSup>
                      </m:num>
                      <m:den>
                        <m:sSub>
                          <m:sSubPr>
                            <m:ctrlPr>
                              <a:rPr lang="en-US" sz="3500" i="1" smtClean="0">
                                <a:latin typeface="Cambria Math" panose="02040503050406030204" pitchFamily="18" charset="0"/>
                              </a:rPr>
                            </m:ctrlPr>
                          </m:sSubPr>
                          <m:e>
                            <m:r>
                              <a:rPr lang="en-US" sz="3500" b="0" i="1" smtClean="0">
                                <a:latin typeface="Cambria Math" panose="02040503050406030204" pitchFamily="18" charset="0"/>
                              </a:rPr>
                              <m:t>𝑛</m:t>
                            </m:r>
                          </m:e>
                          <m:sub>
                            <m:r>
                              <a:rPr lang="en-US" sz="3500" b="0" i="1" smtClean="0">
                                <a:latin typeface="Cambria Math" panose="02040503050406030204" pitchFamily="18" charset="0"/>
                              </a:rPr>
                              <m:t>𝑘</m:t>
                            </m:r>
                          </m:sub>
                        </m:sSub>
                      </m:den>
                    </m:f>
                  </m:oMath>
                </a14:m>
                <a:r>
                  <a:rPr lang="en-US" sz="3500" b="1" dirty="0"/>
                  <a:t>  and  </a:t>
                </a:r>
                <a14:m>
                  <m:oMath xmlns:m="http://schemas.openxmlformats.org/officeDocument/2006/math">
                    <m:r>
                      <a:rPr lang="en-US" sz="3500" b="0" i="1" smtClean="0">
                        <a:latin typeface="Cambria Math" panose="02040503050406030204" pitchFamily="18" charset="0"/>
                      </a:rPr>
                      <m:t>𝑑</m:t>
                    </m:r>
                    <m:sSub>
                      <m:sSubPr>
                        <m:ctrlPr>
                          <a:rPr lang="en-US" sz="3500" i="1" smtClean="0">
                            <a:latin typeface="Cambria Math" panose="02040503050406030204" pitchFamily="18" charset="0"/>
                          </a:rPr>
                        </m:ctrlPr>
                      </m:sSubPr>
                      <m:e>
                        <m:r>
                          <a:rPr lang="en-US" sz="3500" b="0" i="1" smtClean="0">
                            <a:latin typeface="Cambria Math" panose="02040503050406030204" pitchFamily="18" charset="0"/>
                          </a:rPr>
                          <m:t>𝑓</m:t>
                        </m:r>
                      </m:e>
                      <m:sub>
                        <m:r>
                          <a:rPr lang="en-US" sz="3500" b="0" i="1" smtClean="0">
                            <a:latin typeface="Cambria Math" panose="02040503050406030204" pitchFamily="18" charset="0"/>
                          </a:rPr>
                          <m:t>𝑘</m:t>
                        </m:r>
                      </m:sub>
                    </m:sSub>
                    <m:r>
                      <a:rPr lang="en-US" sz="3500" b="0" i="1">
                        <a:latin typeface="Cambria Math" panose="02040503050406030204" pitchFamily="18" charset="0"/>
                      </a:rPr>
                      <m:t>≔</m:t>
                    </m:r>
                    <m:sSub>
                      <m:sSubPr>
                        <m:ctrlPr>
                          <a:rPr lang="en-US" sz="3500" b="0" i="1" smtClean="0">
                            <a:latin typeface="Cambria Math" panose="02040503050406030204" pitchFamily="18" charset="0"/>
                          </a:rPr>
                        </m:ctrlPr>
                      </m:sSubPr>
                      <m:e>
                        <m:r>
                          <a:rPr lang="en-US" sz="3500" i="1" smtClean="0">
                            <a:latin typeface="Cambria Math" panose="02040503050406030204" pitchFamily="18" charset="0"/>
                          </a:rPr>
                          <m:t>𝑛</m:t>
                        </m:r>
                      </m:e>
                      <m:sub>
                        <m:r>
                          <a:rPr lang="en-US" sz="3500" b="0" i="1" smtClean="0">
                            <a:latin typeface="Cambria Math" panose="02040503050406030204" pitchFamily="18" charset="0"/>
                          </a:rPr>
                          <m:t>𝑘</m:t>
                        </m:r>
                      </m:sub>
                    </m:sSub>
                    <m:r>
                      <a:rPr lang="en-US" sz="3500" b="0" i="1" smtClean="0">
                        <a:latin typeface="Cambria Math" panose="02040503050406030204" pitchFamily="18" charset="0"/>
                      </a:rPr>
                      <m:t>−1</m:t>
                    </m:r>
                    <m:r>
                      <a:rPr lang="en-US" sz="3500" b="0" i="0" smtClean="0">
                        <a:latin typeface="Cambria Math" panose="02040503050406030204" pitchFamily="18" charset="0"/>
                      </a:rPr>
                      <m:t>.</m:t>
                    </m:r>
                  </m:oMath>
                </a14:m>
                <a:endParaRPr lang="en-US" sz="3500" dirty="0"/>
              </a:p>
              <a:p>
                <a:pPr marL="0" indent="0">
                  <a:spcBef>
                    <a:spcPts val="0"/>
                  </a:spcBef>
                  <a:buNone/>
                </a:pPr>
                <a:endParaRPr lang="en-US" sz="3500" b="1" dirty="0"/>
              </a:p>
              <a:p>
                <a:pPr marL="0" indent="0">
                  <a:spcBef>
                    <a:spcPts val="0"/>
                  </a:spcBef>
                  <a:buNone/>
                </a:pPr>
                <a:r>
                  <a:rPr lang="en-US" sz="3500" b="1" dirty="0"/>
                  <a:t>We reject  </a:t>
                </a:r>
                <a14:m>
                  <m:oMath xmlns:m="http://schemas.openxmlformats.org/officeDocument/2006/math">
                    <m:sSub>
                      <m:sSubPr>
                        <m:ctrlPr>
                          <a:rPr lang="en-US" sz="3500" i="1" smtClean="0">
                            <a:latin typeface="Cambria Math" panose="02040503050406030204" pitchFamily="18" charset="0"/>
                          </a:rPr>
                        </m:ctrlPr>
                      </m:sSubPr>
                      <m:e>
                        <m:r>
                          <a:rPr lang="en-US" sz="3500" i="1">
                            <a:latin typeface="Cambria Math" panose="02040503050406030204" pitchFamily="18" charset="0"/>
                          </a:rPr>
                          <m:t>𝐻</m:t>
                        </m:r>
                      </m:e>
                      <m:sub>
                        <m:r>
                          <a:rPr lang="en-US" sz="3500" i="1">
                            <a:latin typeface="Cambria Math" panose="02040503050406030204" pitchFamily="18" charset="0"/>
                          </a:rPr>
                          <m:t>0</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1</m:t>
                        </m:r>
                      </m:sub>
                    </m:sSub>
                    <m:r>
                      <a:rPr lang="en-US" sz="3500" i="1">
                        <a:latin typeface="Cambria Math" panose="02040503050406030204" pitchFamily="18" charset="0"/>
                      </a:rPr>
                      <m:t>=</m:t>
                    </m:r>
                    <m:sSub>
                      <m:sSubPr>
                        <m:ctrlPr>
                          <a:rPr lang="en-US" sz="3500" i="1">
                            <a:latin typeface="Cambria Math" panose="02040503050406030204" pitchFamily="18" charset="0"/>
                          </a:rPr>
                        </m:ctrlPr>
                      </m:sSubPr>
                      <m:e>
                        <m:r>
                          <a:rPr lang="en-US" sz="3500" i="1">
                            <a:latin typeface="Cambria Math" panose="02040503050406030204" pitchFamily="18" charset="0"/>
                          </a:rPr>
                          <m:t>𝜇</m:t>
                        </m:r>
                      </m:e>
                      <m:sub>
                        <m:r>
                          <a:rPr lang="en-US" sz="3500" i="1">
                            <a:latin typeface="Cambria Math" panose="02040503050406030204" pitchFamily="18" charset="0"/>
                          </a:rPr>
                          <m:t>2</m:t>
                        </m:r>
                      </m:sub>
                    </m:sSub>
                  </m:oMath>
                </a14:m>
                <a:r>
                  <a:rPr lang="en-US" sz="3500" b="1" dirty="0"/>
                  <a:t>  if  | </a:t>
                </a:r>
                <a14:m>
                  <m:oMath xmlns:m="http://schemas.openxmlformats.org/officeDocument/2006/math">
                    <m:r>
                      <a:rPr lang="en-US" sz="3500" b="0" i="1" smtClean="0">
                        <a:latin typeface="Cambria Math" panose="02040503050406030204" pitchFamily="18" charset="0"/>
                      </a:rPr>
                      <m:t>𝑡</m:t>
                    </m:r>
                  </m:oMath>
                </a14:m>
                <a:r>
                  <a:rPr lang="en-US" sz="3500" b="1" dirty="0"/>
                  <a:t> | &gt; </a:t>
                </a:r>
                <a14:m>
                  <m:oMath xmlns:m="http://schemas.openxmlformats.org/officeDocument/2006/math">
                    <m:sSub>
                      <m:sSubPr>
                        <m:ctrlPr>
                          <a:rPr lang="en-US" sz="3500" i="1">
                            <a:latin typeface="Cambria Math" panose="02040503050406030204" pitchFamily="18" charset="0"/>
                          </a:rPr>
                        </m:ctrlPr>
                      </m:sSubPr>
                      <m:e>
                        <m:r>
                          <a:rPr lang="en-US" sz="3500" i="1">
                            <a:latin typeface="Cambria Math" panose="02040503050406030204" pitchFamily="18" charset="0"/>
                          </a:rPr>
                          <m:t>𝑡</m:t>
                        </m:r>
                      </m:e>
                      <m:sub>
                        <m:r>
                          <a:rPr lang="en-US" sz="3500" b="0" i="1" smtClean="0">
                            <a:latin typeface="Cambria Math" panose="02040503050406030204" pitchFamily="18" charset="0"/>
                          </a:rPr>
                          <m:t>𝑑𝑓</m:t>
                        </m:r>
                        <m:r>
                          <a:rPr lang="en-US" sz="3500" i="1">
                            <a:latin typeface="Cambria Math" panose="02040503050406030204" pitchFamily="18" charset="0"/>
                          </a:rPr>
                          <m:t>,   .975</m:t>
                        </m:r>
                      </m:sub>
                    </m:sSub>
                  </m:oMath>
                </a14:m>
                <a:r>
                  <a:rPr lang="en-US" sz="3500" b="1" dirty="0"/>
                  <a:t>.  People often attach the names “Welch” and/or “Satterthwaite” to this procedure.</a:t>
                </a:r>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r>
                  <a:rPr lang="en-US" sz="2000" b="1" baseline="30000" dirty="0"/>
                  <a:t>4</a:t>
                </a:r>
                <a:r>
                  <a:rPr lang="en-US" sz="2000" b="1" dirty="0"/>
                  <a:t> The formula for  </a:t>
                </a:r>
                <a:r>
                  <a:rPr lang="en-US" sz="2000" b="1" dirty="0" err="1"/>
                  <a:t>df</a:t>
                </a:r>
                <a:r>
                  <a:rPr lang="en-US" sz="2000" b="1" dirty="0"/>
                  <a:t>  depends on standard errors and degrees of freedom for the two samples.  The result will not in general be an integer.  If one uses a computer to obtain critical values, then a non-integer value of  </a:t>
                </a:r>
                <a:r>
                  <a:rPr lang="en-US" sz="2000" b="1" dirty="0" err="1"/>
                  <a:t>df</a:t>
                </a:r>
                <a:r>
                  <a:rPr lang="en-US" sz="2000" b="1" dirty="0"/>
                  <a:t>  is permissible.  If one uses a printed table, then one may round down the result of the formula for  </a:t>
                </a:r>
                <a:r>
                  <a:rPr lang="en-US" sz="2000" b="1" dirty="0" err="1"/>
                  <a:t>df</a:t>
                </a:r>
                <a:r>
                  <a:rPr lang="en-US" sz="2000" b="1" dirty="0"/>
                  <a:t>.</a:t>
                </a:r>
              </a:p>
              <a:p>
                <a:pPr marL="0" indent="0">
                  <a:spcBef>
                    <a:spcPts val="0"/>
                  </a:spcBef>
                  <a:buNone/>
                </a:pPr>
                <a:endParaRPr lang="en-US" sz="3200" b="1" baseline="30000"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391247"/>
              </a:xfrm>
              <a:blipFill>
                <a:blip r:embed="rId2"/>
                <a:stretch>
                  <a:fillRect l="-1600" t="-2778" r="-800" b="-972"/>
                </a:stretch>
              </a:blipFill>
            </p:spPr>
            <p:txBody>
              <a:bodyPr/>
              <a:lstStyle/>
              <a:p>
                <a:r>
                  <a:rPr lang="en-US">
                    <a:noFill/>
                  </a:rPr>
                  <a:t> </a:t>
                </a:r>
              </a:p>
            </p:txBody>
          </p:sp>
        </mc:Fallback>
      </mc:AlternateContent>
    </p:spTree>
    <p:extLst>
      <p:ext uri="{BB962C8B-B14F-4D97-AF65-F5344CB8AC3E}">
        <p14:creationId xmlns:p14="http://schemas.microsoft.com/office/powerpoint/2010/main" val="2292195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526419"/>
              </a:xfrm>
            </p:spPr>
            <p:txBody>
              <a:bodyPr>
                <a:normAutofit/>
              </a:bodyPr>
              <a:lstStyle/>
              <a:p>
                <a:pPr marL="0" indent="0">
                  <a:spcBef>
                    <a:spcPts val="0"/>
                  </a:spcBef>
                  <a:buNone/>
                </a:pPr>
                <a:r>
                  <a:rPr lang="en-US" sz="3200" b="1" dirty="0"/>
                  <a:t>Using the same data as in Example #1, we have  </a:t>
                </a:r>
                <a14:m>
                  <m:oMath xmlns:m="http://schemas.openxmlformats.org/officeDocument/2006/math">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i="1" smtClean="0">
                            <a:latin typeface="Cambria Math" panose="02040503050406030204" pitchFamily="18" charset="0"/>
                          </a:rPr>
                          <m:t>9</m:t>
                        </m:r>
                        <m:r>
                          <a:rPr lang="en-US" sz="3200" b="0" i="1" smtClean="0">
                            <a:latin typeface="Cambria Math" panose="02040503050406030204" pitchFamily="18" charset="0"/>
                          </a:rPr>
                          <m:t>45.3</m:t>
                        </m:r>
                      </m:num>
                      <m:den>
                        <m:r>
                          <a:rPr lang="en-US" sz="3200" i="1" smtClean="0">
                            <a:latin typeface="Cambria Math" panose="02040503050406030204" pitchFamily="18" charset="0"/>
                          </a:rPr>
                          <m:t>9</m:t>
                        </m:r>
                        <m:r>
                          <a:rPr lang="en-US" sz="3200" b="0" i="1" smtClean="0">
                            <a:latin typeface="Cambria Math" panose="02040503050406030204" pitchFamily="18" charset="0"/>
                          </a:rPr>
                          <m:t>9</m:t>
                        </m:r>
                      </m:den>
                    </m:f>
                    <m:r>
                      <a:rPr lang="en-US" sz="3200" b="0" i="1" smtClean="0">
                        <a:latin typeface="Cambria Math" panose="02040503050406030204" pitchFamily="18" charset="0"/>
                      </a:rPr>
                      <m:t>=9.55</m:t>
                    </m:r>
                  </m:oMath>
                </a14:m>
                <a:r>
                  <a:rPr lang="en-US" sz="3200" b="1" dirty="0"/>
                  <a:t>  and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𝑠</m:t>
                    </m:r>
                    <m:sSubSup>
                      <m:sSubSupPr>
                        <m:ctrlPr>
                          <a:rPr lang="en-US" sz="3200" i="1">
                            <a:latin typeface="Cambria Math" panose="02040503050406030204" pitchFamily="18" charset="0"/>
                          </a:rPr>
                        </m:ctrlPr>
                      </m:sSubSupPr>
                      <m:e>
                        <m:r>
                          <a:rPr lang="en-US" sz="3200" i="1">
                            <a:latin typeface="Cambria Math" panose="02040503050406030204" pitchFamily="18" charset="0"/>
                          </a:rPr>
                          <m:t>𝑒</m:t>
                        </m:r>
                      </m:e>
                      <m:sub>
                        <m:r>
                          <a:rPr lang="en-US" sz="3200" b="0" i="1" smtClean="0">
                            <a:latin typeface="Cambria Math" panose="02040503050406030204" pitchFamily="18" charset="0"/>
                          </a:rPr>
                          <m:t>2</m:t>
                        </m:r>
                      </m:sub>
                      <m:sup>
                        <m:r>
                          <a:rPr lang="en-US" sz="3200" i="1">
                            <a:latin typeface="Cambria Math" panose="02040503050406030204" pitchFamily="18" charset="0"/>
                          </a:rPr>
                          <m:t>2</m:t>
                        </m:r>
                      </m:sup>
                    </m:sSubSup>
                    <m:r>
                      <a:rPr lang="en-US" sz="3200" b="0" i="1" smtClean="0">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1107</m:t>
                        </m:r>
                        <m:r>
                          <a:rPr lang="en-US" sz="3200" i="1">
                            <a:latin typeface="Cambria Math" panose="02040503050406030204" pitchFamily="18" charset="0"/>
                          </a:rPr>
                          <m:t>.3</m:t>
                        </m:r>
                      </m:num>
                      <m:den>
                        <m:r>
                          <a:rPr lang="en-US" sz="3200" i="1">
                            <a:latin typeface="Cambria Math" panose="02040503050406030204" pitchFamily="18" charset="0"/>
                          </a:rPr>
                          <m:t>9</m:t>
                        </m:r>
                        <m:r>
                          <a:rPr lang="en-US" sz="3200" b="0" i="1" smtClean="0">
                            <a:latin typeface="Cambria Math" panose="02040503050406030204" pitchFamily="18" charset="0"/>
                          </a:rPr>
                          <m:t>7</m:t>
                        </m:r>
                      </m:den>
                    </m:f>
                    <m:r>
                      <a:rPr lang="en-US" sz="3200" i="1">
                        <a:latin typeface="Cambria Math" panose="02040503050406030204" pitchFamily="18" charset="0"/>
                      </a:rPr>
                      <m:t>=</m:t>
                    </m:r>
                    <m:r>
                      <a:rPr lang="en-US" sz="3200" b="0" i="1" smtClean="0">
                        <a:latin typeface="Cambria Math" panose="02040503050406030204" pitchFamily="18" charset="0"/>
                      </a:rPr>
                      <m:t>11.42</m:t>
                    </m:r>
                  </m:oMath>
                </a14:m>
                <a:r>
                  <a:rPr lang="en-US" sz="3200" b="1" dirty="0"/>
                  <a:t>. </a:t>
                </a:r>
              </a:p>
              <a:p>
                <a:pPr marL="0" indent="0">
                  <a:spcBef>
                    <a:spcPts val="0"/>
                  </a:spcBef>
                  <a:buNone/>
                </a:pPr>
                <a:endParaRPr lang="en-US" sz="3200" b="1" dirty="0"/>
              </a:p>
              <a:p>
                <a:pPr marL="0" indent="0">
                  <a:spcBef>
                    <a:spcPts val="0"/>
                  </a:spcBef>
                  <a:buNone/>
                </a:pPr>
                <a:r>
                  <a:rPr lang="en-US" sz="3200" b="1" dirty="0"/>
                  <a:t>The test statistic is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−10.8</m:t>
                        </m:r>
                      </m:num>
                      <m:den>
                        <m:rad>
                          <m:radPr>
                            <m:degHide m:val="on"/>
                            <m:ctrlPr>
                              <a:rPr lang="en-US" sz="3200" i="1" smtClean="0">
                                <a:latin typeface="Cambria Math" panose="02040503050406030204" pitchFamily="18" charset="0"/>
                              </a:rPr>
                            </m:ctrlPr>
                          </m:radPr>
                          <m:deg/>
                          <m:e>
                            <m:r>
                              <a:rPr lang="en-US" sz="3200" b="0" i="1" smtClean="0">
                                <a:latin typeface="Cambria Math" panose="02040503050406030204" pitchFamily="18" charset="0"/>
                              </a:rPr>
                              <m:t>9.55+11.42</m:t>
                            </m:r>
                          </m:e>
                        </m:rad>
                      </m:den>
                    </m:f>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−10.8</m:t>
                        </m:r>
                      </m:num>
                      <m:den>
                        <m:r>
                          <a:rPr lang="en-US" sz="3200" b="0" i="1" smtClean="0">
                            <a:latin typeface="Cambria Math" panose="02040503050406030204" pitchFamily="18" charset="0"/>
                          </a:rPr>
                          <m:t>4.58</m:t>
                        </m:r>
                      </m:den>
                    </m:f>
                    <m:r>
                      <a:rPr lang="en-US" sz="3200" b="0" i="1" smtClean="0">
                        <a:latin typeface="Cambria Math" panose="02040503050406030204" pitchFamily="18" charset="0"/>
                      </a:rPr>
                      <m:t>=−2.36</m:t>
                    </m:r>
                    <m:r>
                      <a:rPr lang="en-US" sz="3200" b="1" i="0" smtClean="0">
                        <a:latin typeface="Cambria Math" panose="02040503050406030204" pitchFamily="18" charset="0"/>
                      </a:rPr>
                      <m:t>.</m:t>
                    </m:r>
                  </m:oMath>
                </a14:m>
                <a:r>
                  <a:rPr lang="en-US" sz="3200" b="1" dirty="0"/>
                  <a:t>  With some rounding having been done along the way, the test statistic looks the same as what was obtained using the first procedure.  That will not be so for all data sets.</a:t>
                </a:r>
              </a:p>
              <a:p>
                <a:pPr marL="0" indent="0">
                  <a:spcBef>
                    <a:spcPts val="0"/>
                  </a:spcBef>
                  <a:buNone/>
                </a:pPr>
                <a:endParaRPr lang="en-US" sz="3200" b="1" baseline="30000"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526419"/>
              </a:xfrm>
              <a:blipFill>
                <a:blip r:embed="rId2"/>
                <a:stretch>
                  <a:fillRect l="-1600" r="-1354"/>
                </a:stretch>
              </a:blipFill>
            </p:spPr>
            <p:txBody>
              <a:bodyPr/>
              <a:lstStyle/>
              <a:p>
                <a:r>
                  <a:rPr lang="en-US">
                    <a:noFill/>
                  </a:rPr>
                  <a:t> </a:t>
                </a:r>
              </a:p>
            </p:txBody>
          </p:sp>
        </mc:Fallback>
      </mc:AlternateContent>
    </p:spTree>
    <p:extLst>
      <p:ext uri="{BB962C8B-B14F-4D97-AF65-F5344CB8AC3E}">
        <p14:creationId xmlns:p14="http://schemas.microsoft.com/office/powerpoint/2010/main" val="395645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5203"/>
              </a:xfrm>
            </p:spPr>
            <p:txBody>
              <a:bodyPr>
                <a:normAutofit/>
              </a:bodyPr>
              <a:lstStyle/>
              <a:p>
                <a:pPr marL="0" indent="0">
                  <a:spcBef>
                    <a:spcPts val="0"/>
                  </a:spcBef>
                  <a:buNone/>
                </a:pPr>
                <a:r>
                  <a:rPr lang="en-US" sz="3200" b="1" dirty="0"/>
                  <a:t>We have  </a:t>
                </a:r>
                <a14:m>
                  <m:oMath xmlns:m="http://schemas.openxmlformats.org/officeDocument/2006/math">
                    <m:r>
                      <a:rPr lang="en-US" sz="3200" i="1">
                        <a:latin typeface="Cambria Math" panose="02040503050406030204" pitchFamily="18" charset="0"/>
                      </a:rPr>
                      <m:t>𝑑𝑓</m:t>
                    </m:r>
                    <m:r>
                      <a:rPr lang="en-US" sz="3200" b="0" i="1" smtClean="0">
                        <a:latin typeface="Cambria Math" panose="02040503050406030204" pitchFamily="18" charset="0"/>
                      </a:rPr>
                      <m:t>=</m:t>
                    </m:r>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b="0" i="1" smtClean="0">
                                    <a:latin typeface="Cambria Math" panose="02040503050406030204" pitchFamily="18" charset="0"/>
                                  </a:rPr>
                                  <m:t>9.55</m:t>
                                </m:r>
                                <m:r>
                                  <a:rPr lang="en-US" sz="3200" i="1">
                                    <a:latin typeface="Cambria Math" panose="02040503050406030204" pitchFamily="18" charset="0"/>
                                  </a:rPr>
                                  <m:t>+</m:t>
                                </m:r>
                                <m:r>
                                  <a:rPr lang="en-US" sz="3200" b="0" i="1" smtClean="0">
                                    <a:latin typeface="Cambria Math" panose="02040503050406030204" pitchFamily="18" charset="0"/>
                                  </a:rPr>
                                  <m:t>11.42</m:t>
                                </m:r>
                              </m:e>
                            </m:d>
                          </m:e>
                          <m:sup>
                            <m:r>
                              <a:rPr lang="en-US" sz="3200" i="1">
                                <a:latin typeface="Cambria Math" panose="02040503050406030204" pitchFamily="18" charset="0"/>
                              </a:rPr>
                              <m:t>2</m:t>
                            </m:r>
                          </m:sup>
                        </m:sSup>
                      </m:num>
                      <m:den>
                        <m:f>
                          <m:fPr>
                            <m:ctrlPr>
                              <a:rPr lang="en-US" sz="3200" i="1">
                                <a:latin typeface="Cambria Math" panose="02040503050406030204" pitchFamily="18" charset="0"/>
                              </a:rPr>
                            </m:ctrlPr>
                          </m:fPr>
                          <m:num>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9.55</m:t>
                                </m:r>
                              </m:e>
                              <m:sup>
                                <m:r>
                                  <a:rPr lang="en-US" sz="3200" b="0" i="1" smtClean="0">
                                    <a:latin typeface="Cambria Math" panose="02040503050406030204" pitchFamily="18" charset="0"/>
                                  </a:rPr>
                                  <m:t>2</m:t>
                                </m:r>
                              </m:sup>
                            </m:sSup>
                          </m:num>
                          <m:den>
                            <m:r>
                              <a:rPr lang="en-US" sz="3200" b="0" i="1" smtClean="0">
                                <a:latin typeface="Cambria Math" panose="02040503050406030204" pitchFamily="18" charset="0"/>
                              </a:rPr>
                              <m:t>98</m:t>
                            </m:r>
                          </m:den>
                        </m:f>
                        <m:r>
                          <a:rPr lang="en-US" sz="3200" i="1">
                            <a:latin typeface="Cambria Math" panose="02040503050406030204" pitchFamily="18" charset="0"/>
                          </a:rPr>
                          <m:t>+</m:t>
                        </m:r>
                        <m:f>
                          <m:fPr>
                            <m:ctrlPr>
                              <a:rPr lang="en-US" sz="3200" i="1">
                                <a:latin typeface="Cambria Math" panose="02040503050406030204" pitchFamily="18" charset="0"/>
                              </a:rPr>
                            </m:ctrlPr>
                          </m:fPr>
                          <m:num>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11.42</m:t>
                                </m:r>
                              </m:e>
                              <m:sup>
                                <m:r>
                                  <a:rPr lang="en-US" sz="3200" b="0" i="1" smtClean="0">
                                    <a:latin typeface="Cambria Math" panose="02040503050406030204" pitchFamily="18" charset="0"/>
                                  </a:rPr>
                                  <m:t>2</m:t>
                                </m:r>
                              </m:sup>
                            </m:sSup>
                          </m:num>
                          <m:den>
                            <m:r>
                              <a:rPr lang="en-US" sz="3200" b="0" i="1" smtClean="0">
                                <a:latin typeface="Cambria Math" panose="02040503050406030204" pitchFamily="18" charset="0"/>
                              </a:rPr>
                              <m:t>96</m:t>
                            </m:r>
                          </m:den>
                        </m:f>
                      </m:den>
                    </m:f>
                    <m:r>
                      <a:rPr lang="en-US" sz="3200" b="0" i="1" smtClean="0">
                        <a:latin typeface="Cambria Math" panose="02040503050406030204" pitchFamily="18" charset="0"/>
                      </a:rPr>
                      <m:t>=192.1</m:t>
                    </m:r>
                  </m:oMath>
                </a14:m>
                <a:r>
                  <a:rPr lang="en-US" sz="3200" b="1" dirty="0"/>
                  <a:t>.  This is slightly less than the  194  we had with the first procedure.  </a:t>
                </a:r>
              </a:p>
              <a:p>
                <a:pPr marL="0" indent="0">
                  <a:spcBef>
                    <a:spcPts val="0"/>
                  </a:spcBef>
                  <a:buNone/>
                </a:pPr>
                <a:endParaRPr lang="en-US" sz="3200" b="1" dirty="0"/>
              </a:p>
              <a:p>
                <a:pPr marL="0" indent="0">
                  <a:spcBef>
                    <a:spcPts val="0"/>
                  </a:spcBef>
                  <a:buNone/>
                </a:pPr>
                <a:r>
                  <a:rPr lang="en-US" sz="3200" b="1" dirty="0"/>
                  <a:t>Although it may not be obvious from the formula,  </a:t>
                </a:r>
                <a:r>
                  <a:rPr lang="en-US" sz="3200" b="1" dirty="0" err="1"/>
                  <a:t>df</a:t>
                </a:r>
                <a:r>
                  <a:rPr lang="en-US" sz="3200" b="1" dirty="0"/>
                  <a:t>  will always be less than or equal to  n</a:t>
                </a:r>
                <a:r>
                  <a:rPr lang="en-US" sz="3200" b="1" baseline="-25000" dirty="0"/>
                  <a:t>1</a:t>
                </a:r>
                <a:r>
                  <a:rPr lang="en-US" sz="3200" b="1" dirty="0"/>
                  <a:t> + n</a:t>
                </a:r>
                <a:r>
                  <a:rPr lang="en-US" sz="3200" b="1" baseline="-25000" dirty="0"/>
                  <a:t>2</a:t>
                </a:r>
                <a:r>
                  <a:rPr lang="en-US" sz="3200" b="1" dirty="0"/>
                  <a:t> – 2.</a:t>
                </a:r>
                <a:r>
                  <a:rPr lang="en-US" sz="3200" b="1" baseline="30000" dirty="0"/>
                  <a:t>5</a:t>
                </a:r>
                <a:r>
                  <a:rPr lang="en-US" sz="3200" b="1" dirty="0"/>
                  <a:t> </a:t>
                </a:r>
              </a:p>
              <a:p>
                <a:pPr marL="0" indent="0">
                  <a:spcBef>
                    <a:spcPts val="0"/>
                  </a:spcBef>
                  <a:buNone/>
                </a:pPr>
                <a:endParaRPr lang="en-US" sz="3200" b="1" dirty="0"/>
              </a:p>
              <a:p>
                <a:pPr marL="0" indent="0">
                  <a:spcBef>
                    <a:spcPts val="0"/>
                  </a:spcBef>
                  <a:buNone/>
                </a:pPr>
                <a:endParaRPr lang="en-US" sz="2000" b="1" baseline="30000" dirty="0"/>
              </a:p>
              <a:p>
                <a:pPr marL="0" indent="0">
                  <a:spcBef>
                    <a:spcPts val="0"/>
                  </a:spcBef>
                  <a:buNone/>
                </a:pPr>
                <a:r>
                  <a:rPr lang="en-US" sz="2000" b="1" baseline="30000" dirty="0"/>
                  <a:t>5</a:t>
                </a:r>
                <a:r>
                  <a:rPr lang="en-US" sz="2000" b="1" dirty="0"/>
                  <a:t> This provides a (partial) check of one’s work:  If  </a:t>
                </a:r>
                <a:r>
                  <a:rPr lang="en-US" sz="2000" b="1" dirty="0" err="1"/>
                  <a:t>df</a:t>
                </a:r>
                <a:r>
                  <a:rPr lang="en-US" sz="2000" b="1" dirty="0"/>
                  <a:t>  is calculated to be greater than  n</a:t>
                </a:r>
                <a:r>
                  <a:rPr lang="en-US" sz="2000" b="1" baseline="-25000" dirty="0"/>
                  <a:t>1</a:t>
                </a:r>
                <a:r>
                  <a:rPr lang="en-US" sz="2000" b="1" dirty="0"/>
                  <a:t> + n</a:t>
                </a:r>
                <a:r>
                  <a:rPr lang="en-US" sz="2000" b="1" baseline="-25000" dirty="0"/>
                  <a:t>2</a:t>
                </a:r>
                <a:r>
                  <a:rPr lang="en-US" sz="2000" b="1" dirty="0"/>
                  <a:t> – 2,  then there is certainly a mistake.  For data sets in which  se</a:t>
                </a:r>
                <a:r>
                  <a:rPr lang="en-US" sz="2000" b="1" baseline="-25000" dirty="0"/>
                  <a:t>1</a:t>
                </a:r>
                <a:r>
                  <a:rPr lang="en-US" sz="2000" b="1" baseline="30000" dirty="0"/>
                  <a:t>2</a:t>
                </a:r>
                <a:r>
                  <a:rPr lang="en-US" sz="2000" b="1" dirty="0"/>
                  <a:t>  and  se</a:t>
                </a:r>
                <a:r>
                  <a:rPr lang="en-US" sz="2000" b="1" baseline="-25000" dirty="0"/>
                  <a:t>2</a:t>
                </a:r>
                <a:r>
                  <a:rPr lang="en-US" sz="2000" b="1" baseline="30000" dirty="0"/>
                  <a:t>2</a:t>
                </a:r>
                <a:r>
                  <a:rPr lang="en-US" sz="2000" b="1" dirty="0"/>
                  <a:t>  are small, one potential cause of a mistake is heavy rounding while computing the numerator and denominator in the formula for  </a:t>
                </a:r>
                <a:r>
                  <a:rPr lang="en-US" sz="2000" b="1" dirty="0" err="1"/>
                  <a:t>df</a:t>
                </a:r>
                <a:r>
                  <a:rPr lang="en-US" sz="2000" b="1" dirty="0"/>
                  <a:t>.    </a:t>
                </a:r>
                <a:endParaRPr lang="en-US" sz="2000" b="1" baseline="300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5203"/>
              </a:xfrm>
              <a:blipFill>
                <a:blip r:embed="rId2"/>
                <a:stretch>
                  <a:fillRect l="-1600" r="-677" b="-1161"/>
                </a:stretch>
              </a:blipFill>
            </p:spPr>
            <p:txBody>
              <a:bodyPr/>
              <a:lstStyle/>
              <a:p>
                <a:r>
                  <a:rPr lang="en-US">
                    <a:noFill/>
                  </a:rPr>
                  <a:t> </a:t>
                </a:r>
              </a:p>
            </p:txBody>
          </p:sp>
        </mc:Fallback>
      </mc:AlternateContent>
    </p:spTree>
    <p:extLst>
      <p:ext uri="{BB962C8B-B14F-4D97-AF65-F5344CB8AC3E}">
        <p14:creationId xmlns:p14="http://schemas.microsoft.com/office/powerpoint/2010/main" val="1744624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5203"/>
              </a:xfrm>
            </p:spPr>
            <p:txBody>
              <a:bodyPr>
                <a:normAutofit/>
              </a:bodyPr>
              <a:lstStyle/>
              <a:p>
                <a:pPr marL="0" indent="0">
                  <a:spcBef>
                    <a:spcPts val="0"/>
                  </a:spcBef>
                  <a:buNone/>
                </a:pPr>
                <a:r>
                  <a:rPr lang="en-US" sz="3200" b="1" dirty="0"/>
                  <a:t>The critical value is </a:t>
                </a:r>
                <a14:m>
                  <m:oMath xmlns:m="http://schemas.openxmlformats.org/officeDocument/2006/math">
                    <m:r>
                      <a:rPr lang="en-US" sz="3200" b="1" i="0" smtClean="0">
                        <a:latin typeface="Cambria Math" panose="02040503050406030204" pitchFamily="18" charset="0"/>
                      </a:rPr>
                      <m:t>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𝑡</m:t>
                        </m:r>
                      </m:e>
                      <m:sub>
                        <m:r>
                          <a:rPr lang="en-US" sz="3200" b="0" i="1" smtClean="0">
                            <a:latin typeface="Cambria Math" panose="02040503050406030204" pitchFamily="18" charset="0"/>
                          </a:rPr>
                          <m:t>192.1,   .975</m:t>
                        </m:r>
                      </m:sub>
                    </m:sSub>
                    <m:r>
                      <a:rPr lang="en-US" sz="3200" b="0" i="1" smtClean="0">
                        <a:latin typeface="Cambria Math" panose="02040503050406030204" pitchFamily="18" charset="0"/>
                      </a:rPr>
                      <m:t>=1.972</m:t>
                    </m:r>
                  </m:oMath>
                </a14:m>
                <a:r>
                  <a:rPr lang="en-US" sz="3200" b="1" dirty="0"/>
                  <a:t>.  To three decimal places, this is the same as what was obtained before.  With other data sets, the critical value may be noticeably larger with the second procedure.  Because  </a:t>
                </a:r>
                <a14:m>
                  <m:oMath xmlns:m="http://schemas.openxmlformats.org/officeDocument/2006/math">
                    <m:r>
                      <a:rPr lang="en-US" sz="3200">
                        <a:latin typeface="Cambria Math" panose="02040503050406030204" pitchFamily="18" charset="0"/>
                      </a:rPr>
                      <m:t>2.36</m:t>
                    </m:r>
                    <m:r>
                      <a:rPr lang="en-US" sz="3200" b="0" i="0" smtClean="0">
                        <a:latin typeface="Cambria Math" panose="02040503050406030204" pitchFamily="18" charset="0"/>
                      </a:rPr>
                      <m:t>&gt;1.972</m:t>
                    </m:r>
                  </m:oMath>
                </a14:m>
                <a:r>
                  <a:rPr lang="en-US" sz="3200" b="1" dirty="0"/>
                  <a:t>,  we reject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r>
                      <a:rPr lang="en-US" sz="3200" b="1" i="0" smtClean="0">
                        <a:latin typeface="Cambria Math" panose="02040503050406030204" pitchFamily="18" charset="0"/>
                      </a:rPr>
                      <m:t>.</m:t>
                    </m:r>
                  </m:oMath>
                </a14:m>
                <a:endParaRPr lang="en-US" sz="3200" b="1" baseline="30000" dirty="0"/>
              </a:p>
              <a:p>
                <a:pPr marL="0" indent="0">
                  <a:spcBef>
                    <a:spcPts val="0"/>
                  </a:spcBef>
                  <a:buNone/>
                </a:pPr>
                <a:endParaRPr lang="en-US" sz="3200" b="1" dirty="0"/>
              </a:p>
              <a:p>
                <a:pPr marL="0" indent="0">
                  <a:spcBef>
                    <a:spcPts val="0"/>
                  </a:spcBef>
                  <a:buNone/>
                </a:pPr>
                <a:r>
                  <a:rPr lang="en-US" sz="3200" b="1" dirty="0"/>
                  <a:t>As in Example #1, we conclude that the mean level of cholesterol is lower with the new medication than with the existing standard.</a:t>
                </a:r>
              </a:p>
              <a:p>
                <a:pPr marL="0" indent="0">
                  <a:spcBef>
                    <a:spcPts val="0"/>
                  </a:spcBef>
                  <a:buNone/>
                </a:pPr>
                <a:endParaRPr lang="en-US" sz="3200" b="1" dirty="0"/>
              </a:p>
              <a:p>
                <a:pPr marL="0" indent="0">
                  <a:spcBef>
                    <a:spcPts val="0"/>
                  </a:spcBef>
                  <a:buNone/>
                </a:pPr>
                <a:endParaRPr lang="en-US" sz="2200" b="1" baseline="30000"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5203"/>
              </a:xfrm>
              <a:blipFill>
                <a:blip r:embed="rId2"/>
                <a:stretch>
                  <a:fillRect l="-1600" t="-1806" r="-2277"/>
                </a:stretch>
              </a:blipFill>
            </p:spPr>
            <p:txBody>
              <a:bodyPr/>
              <a:lstStyle/>
              <a:p>
                <a:r>
                  <a:rPr lang="en-US">
                    <a:noFill/>
                  </a:rPr>
                  <a:t> </a:t>
                </a:r>
              </a:p>
            </p:txBody>
          </p:sp>
        </mc:Fallback>
      </mc:AlternateContent>
    </p:spTree>
    <p:extLst>
      <p:ext uri="{BB962C8B-B14F-4D97-AF65-F5344CB8AC3E}">
        <p14:creationId xmlns:p14="http://schemas.microsoft.com/office/powerpoint/2010/main" val="4072487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For other data sets having smaller sample sizes and/or more obviously unequal sample variances, differences between the two procedures (in test statistics and/or critical values) may be more noticeable than in Examples #1 and #2.  </a:t>
                </a:r>
              </a:p>
              <a:p>
                <a:pPr marL="0" indent="0">
                  <a:spcBef>
                    <a:spcPts val="0"/>
                  </a:spcBef>
                  <a:buNone/>
                </a:pPr>
                <a:endParaRPr lang="en-US" sz="3200" b="1" dirty="0"/>
              </a:p>
              <a:p>
                <a:pPr marL="0" indent="0">
                  <a:spcBef>
                    <a:spcPts val="0"/>
                  </a:spcBef>
                  <a:buNone/>
                </a:pPr>
                <a:r>
                  <a:rPr lang="en-US" sz="3200" b="1" dirty="0"/>
                  <a:t>Very occasionally, the two procedures may even yield different decisions whether to reject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a:stretch>
              </a:blipFill>
            </p:spPr>
            <p:txBody>
              <a:bodyPr/>
              <a:lstStyle/>
              <a:p>
                <a:r>
                  <a:rPr lang="en-US">
                    <a:noFill/>
                  </a:rPr>
                  <a:t> </a:t>
                </a:r>
              </a:p>
            </p:txBody>
          </p:sp>
        </mc:Fallback>
      </mc:AlternateContent>
    </p:spTree>
    <p:extLst>
      <p:ext uri="{BB962C8B-B14F-4D97-AF65-F5344CB8AC3E}">
        <p14:creationId xmlns:p14="http://schemas.microsoft.com/office/powerpoint/2010/main" val="4290992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On the one hand, the second procedure seems safer to use.  This is because, in real life scenarios, we anticipate that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a:t>
                </a:r>
                <a14:m>
                  <m:oMath xmlns:m="http://schemas.openxmlformats.org/officeDocument/2006/math">
                    <m:r>
                      <a:rPr lang="en-US" sz="3200" i="1">
                        <a:latin typeface="Cambria Math" panose="02040503050406030204" pitchFamily="18" charset="0"/>
                      </a:rPr>
                      <m:t>≠</m:t>
                    </m:r>
                  </m:oMath>
                </a14:m>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is a much more frequent occurrence than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a:t>
                </a:r>
              </a:p>
              <a:p>
                <a:pPr marL="0" indent="0">
                  <a:spcBef>
                    <a:spcPts val="0"/>
                  </a:spcBef>
                  <a:buNone/>
                </a:pPr>
                <a:endParaRPr lang="en-US" sz="3200" b="1" dirty="0"/>
              </a:p>
              <a:p>
                <a:pPr marL="0" indent="0">
                  <a:spcBef>
                    <a:spcPts val="0"/>
                  </a:spcBef>
                  <a:buNone/>
                </a:pPr>
                <a:r>
                  <a:rPr lang="en-US" sz="3200" b="1" dirty="0"/>
                  <a:t>On the other hand, when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is true, the first procedure may have slightly better power than the second procedure.  Typically, the second procedure will have a slightly larger critical value.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r="-1231"/>
                </a:stretch>
              </a:blipFill>
            </p:spPr>
            <p:txBody>
              <a:bodyPr/>
              <a:lstStyle/>
              <a:p>
                <a:r>
                  <a:rPr lang="en-US">
                    <a:noFill/>
                  </a:rPr>
                  <a:t> </a:t>
                </a:r>
              </a:p>
            </p:txBody>
          </p:sp>
        </mc:Fallback>
      </mc:AlternateContent>
    </p:spTree>
    <p:extLst>
      <p:ext uri="{BB962C8B-B14F-4D97-AF65-F5344CB8AC3E}">
        <p14:creationId xmlns:p14="http://schemas.microsoft.com/office/powerpoint/2010/main" val="717540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Suppose that we want to compare two groups.  These can be, e.g., people in two arms of a randomized controlled trial, people with or without an exposure in a cohort study, or people with or without a disease in a case-control study.</a:t>
                </a:r>
              </a:p>
              <a:p>
                <a:pPr marL="0" indent="0">
                  <a:spcBef>
                    <a:spcPts val="0"/>
                  </a:spcBef>
                  <a:buNone/>
                </a:pPr>
                <a:endParaRPr lang="en-US" sz="3200" b="1" dirty="0"/>
              </a:p>
              <a:p>
                <a:pPr marL="0" indent="0">
                  <a:spcBef>
                    <a:spcPts val="0"/>
                  </a:spcBef>
                  <a:buNone/>
                </a:pPr>
                <a:r>
                  <a:rPr lang="en-US" sz="3200" b="1" dirty="0"/>
                  <a:t>We assume that people in the first group come from an underlying population in which measurements follow the normal distribution with mean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oMath>
                </a14:m>
                <a:r>
                  <a:rPr lang="en-US" sz="3200" b="1" dirty="0"/>
                  <a:t>  and variance  </a:t>
                </a:r>
                <a14:m>
                  <m:oMath xmlns:m="http://schemas.openxmlformats.org/officeDocument/2006/math">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oMath>
                </a14:m>
                <a:r>
                  <a:rPr lang="en-US" sz="3200" dirty="0"/>
                  <a:t>.</a:t>
                </a:r>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a:stretch>
              </a:blipFill>
            </p:spPr>
            <p:txBody>
              <a:bodyPr/>
              <a:lstStyle/>
              <a:p>
                <a:r>
                  <a:rPr lang="en-US">
                    <a:noFill/>
                  </a:rPr>
                  <a:t> </a:t>
                </a:r>
              </a:p>
            </p:txBody>
          </p:sp>
        </mc:Fallback>
      </mc:AlternateContent>
    </p:spTree>
    <p:extLst>
      <p:ext uri="{BB962C8B-B14F-4D97-AF65-F5344CB8AC3E}">
        <p14:creationId xmlns:p14="http://schemas.microsoft.com/office/powerpoint/2010/main" val="250222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My view, and one with which I think many statisticians would be comfortable, is that the first procedure can be used unless the data suggest that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a:t>
                </a:r>
                <a:r>
                  <a:rPr lang="en-US" sz="3200" b="1" dirty="0"/>
                  <a:t>and</a:t>
                </a:r>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may be very different.</a:t>
                </a:r>
              </a:p>
              <a:p>
                <a:pPr marL="0" indent="0">
                  <a:spcBef>
                    <a:spcPts val="0"/>
                  </a:spcBef>
                  <a:buNone/>
                </a:pPr>
                <a:endParaRPr lang="en-US" sz="3200" b="1" dirty="0"/>
              </a:p>
              <a:p>
                <a:pPr marL="0" indent="0">
                  <a:spcBef>
                    <a:spcPts val="0"/>
                  </a:spcBef>
                  <a:buNone/>
                </a:pPr>
                <a:r>
                  <a:rPr lang="en-US" sz="3200" b="1" dirty="0"/>
                  <a:t>For instance, if one of the sample variances is  4  times as large as the other (i.e., one of the sample standard deviations is twice as large as the other), then using the first procedure may be inadvisable.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r="-677"/>
                </a:stretch>
              </a:blipFill>
            </p:spPr>
            <p:txBody>
              <a:bodyPr/>
              <a:lstStyle/>
              <a:p>
                <a:r>
                  <a:rPr lang="en-US">
                    <a:noFill/>
                  </a:rPr>
                  <a:t> </a:t>
                </a:r>
              </a:p>
            </p:txBody>
          </p:sp>
        </mc:Fallback>
      </mc:AlternateContent>
    </p:spTree>
    <p:extLst>
      <p:ext uri="{BB962C8B-B14F-4D97-AF65-F5344CB8AC3E}">
        <p14:creationId xmlns:p14="http://schemas.microsoft.com/office/powerpoint/2010/main" val="907417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In fact, some people formalize this by conducting an </a:t>
                </a:r>
                <a:r>
                  <a:rPr lang="en-US" sz="3200" b="1" i="1" dirty="0"/>
                  <a:t>auxiliary hypothesis test</a:t>
                </a:r>
                <a:r>
                  <a:rPr lang="en-US" sz="3200" b="1" dirty="0"/>
                  <a:t>  of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oMath>
                </a14:m>
                <a:r>
                  <a:rPr lang="en-US" sz="3200" b="1" dirty="0"/>
                  <a:t>  against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r>
                      <a:rPr lang="en-US" sz="3200" i="1">
                        <a:latin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This is not because of scientific interest in whether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but for guidance in whether to use the first or second procedure to test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r>
                      <a:rPr lang="en-US" sz="3200" b="1" i="0" smtClean="0">
                        <a:latin typeface="Cambria Math" panose="02040503050406030204" pitchFamily="18" charset="0"/>
                      </a:rPr>
                      <m:t>.</m:t>
                    </m:r>
                  </m:oMath>
                </a14:m>
                <a:endParaRPr lang="en-US" sz="3200" b="1" dirty="0"/>
              </a:p>
              <a:p>
                <a:pPr marL="0" indent="0">
                  <a:spcBef>
                    <a:spcPts val="0"/>
                  </a:spcBef>
                  <a:buNone/>
                </a:pPr>
                <a:endParaRPr lang="en-US" sz="3200" b="1" dirty="0"/>
              </a:p>
              <a:p>
                <a:pPr marL="0" indent="0">
                  <a:spcBef>
                    <a:spcPts val="0"/>
                  </a:spcBef>
                  <a:buNone/>
                </a:pPr>
                <a:r>
                  <a:rPr lang="en-US" sz="3200" b="1" dirty="0"/>
                  <a:t>The method for conducting the auxiliary hypothesis test, presented next, is sensitive to the assumption of normal populations.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r="-2031" b="-391"/>
                </a:stretch>
              </a:blipFill>
            </p:spPr>
            <p:txBody>
              <a:bodyPr/>
              <a:lstStyle/>
              <a:p>
                <a:r>
                  <a:rPr lang="en-US">
                    <a:noFill/>
                  </a:rPr>
                  <a:t> </a:t>
                </a:r>
              </a:p>
            </p:txBody>
          </p:sp>
        </mc:Fallback>
      </mc:AlternateContent>
    </p:spTree>
    <p:extLst>
      <p:ext uri="{BB962C8B-B14F-4D97-AF65-F5344CB8AC3E}">
        <p14:creationId xmlns:p14="http://schemas.microsoft.com/office/powerpoint/2010/main" val="981617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AUXILIARY TEST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The auxiliary test for equality of variances proceeds as follows.  The test statistic is the ratio of the larger sample variance to the smaller sample variance.</a:t>
            </a:r>
          </a:p>
          <a:p>
            <a:pPr marL="0" indent="0">
              <a:spcBef>
                <a:spcPts val="0"/>
              </a:spcBef>
              <a:buNone/>
            </a:pPr>
            <a:endParaRPr lang="en-US" sz="3200" b="1" dirty="0"/>
          </a:p>
          <a:p>
            <a:pPr marL="0" indent="0">
              <a:spcBef>
                <a:spcPts val="0"/>
              </a:spcBef>
              <a:buNone/>
            </a:pPr>
            <a:r>
              <a:rPr lang="en-US" sz="3200" b="1" dirty="0"/>
              <a:t>The critical value is the 97.5</a:t>
            </a:r>
            <a:r>
              <a:rPr lang="en-US" sz="3200" b="1" baseline="30000" dirty="0"/>
              <a:t>th</a:t>
            </a:r>
            <a:r>
              <a:rPr lang="en-US" sz="3200" b="1" dirty="0"/>
              <a:t> percentile of the  f  distribution on numerator and denominator degrees of freedom corresponding to the samples whose variances provide the numerator and denominator of the test statistic.</a:t>
            </a:r>
            <a:endParaRPr lang="en-US" sz="3200" b="1" i="1" dirty="0"/>
          </a:p>
        </p:txBody>
      </p:sp>
    </p:spTree>
    <p:extLst>
      <p:ext uri="{BB962C8B-B14F-4D97-AF65-F5344CB8AC3E}">
        <p14:creationId xmlns:p14="http://schemas.microsoft.com/office/powerpoint/2010/main" val="21084749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AUXILIARY TEST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So, if the first sample has the larger variance, then the relevant  f  distribution has  n</a:t>
                </a:r>
                <a:r>
                  <a:rPr lang="en-US" sz="3200" b="1" baseline="-25000" dirty="0"/>
                  <a:t>1</a:t>
                </a:r>
                <a:r>
                  <a:rPr lang="en-US" sz="3200" b="1" dirty="0"/>
                  <a:t> – 1  numerator and  n</a:t>
                </a:r>
                <a:r>
                  <a:rPr lang="en-US" sz="3200" b="1" baseline="-25000" dirty="0"/>
                  <a:t>2</a:t>
                </a:r>
                <a:r>
                  <a:rPr lang="en-US" sz="3200" b="1" dirty="0"/>
                  <a:t> – 1  denominator degrees of freedom.  If the second sample has the larger variance, then the relevant  f  distribution has  n</a:t>
                </a:r>
                <a:r>
                  <a:rPr lang="en-US" sz="3200" b="1" baseline="-25000" dirty="0"/>
                  <a:t>2</a:t>
                </a:r>
                <a:r>
                  <a:rPr lang="en-US" sz="3200" b="1" dirty="0"/>
                  <a:t> – 1  numerator and  n</a:t>
                </a:r>
                <a:r>
                  <a:rPr lang="en-US" sz="3200" b="1" baseline="-25000" dirty="0"/>
                  <a:t>1</a:t>
                </a:r>
                <a:r>
                  <a:rPr lang="en-US" sz="3200" b="1" dirty="0"/>
                  <a:t> – 1  denominator degrees of freedom.</a:t>
                </a:r>
              </a:p>
              <a:p>
                <a:pPr marL="0" indent="0">
                  <a:spcBef>
                    <a:spcPts val="0"/>
                  </a:spcBef>
                  <a:buNone/>
                </a:pPr>
                <a:endParaRPr lang="en-US" sz="3200" b="1" dirty="0"/>
              </a:p>
              <a:p>
                <a:pPr marL="0" indent="0">
                  <a:spcBef>
                    <a:spcPts val="0"/>
                  </a:spcBef>
                  <a:buNone/>
                </a:pPr>
                <a:r>
                  <a:rPr lang="en-US" sz="3200" b="1" dirty="0"/>
                  <a:t>We reject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oMath>
                </a14:m>
                <a:r>
                  <a:rPr lang="en-US" sz="3200" b="1" dirty="0"/>
                  <a:t>  in favor of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r>
                      <a:rPr lang="en-US" sz="3200" i="1">
                        <a:latin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i="1" dirty="0"/>
                  <a:t>  </a:t>
                </a:r>
                <a:r>
                  <a:rPr lang="en-US" sz="3200" b="1" dirty="0"/>
                  <a:t>if the test statistic exceeds the critical value.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r="-2277"/>
                </a:stretch>
              </a:blipFill>
            </p:spPr>
            <p:txBody>
              <a:bodyPr/>
              <a:lstStyle/>
              <a:p>
                <a:r>
                  <a:rPr lang="en-US">
                    <a:noFill/>
                  </a:rPr>
                  <a:t> </a:t>
                </a:r>
              </a:p>
            </p:txBody>
          </p:sp>
        </mc:Fallback>
      </mc:AlternateContent>
    </p:spTree>
    <p:extLst>
      <p:ext uri="{BB962C8B-B14F-4D97-AF65-F5344CB8AC3E}">
        <p14:creationId xmlns:p14="http://schemas.microsoft.com/office/powerpoint/2010/main" val="4142892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#3</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Continuing with the data from Examples #1 and #2, we now perform the auxiliary test for equality of variances.  The test statistic is  1107.3 / 945.3 = 1.17.</a:t>
            </a:r>
          </a:p>
          <a:p>
            <a:pPr marL="0" indent="0">
              <a:spcBef>
                <a:spcPts val="0"/>
              </a:spcBef>
              <a:buNone/>
            </a:pPr>
            <a:endParaRPr lang="en-US" sz="3200" b="1" dirty="0"/>
          </a:p>
          <a:p>
            <a:pPr marL="0" indent="0">
              <a:spcBef>
                <a:spcPts val="0"/>
              </a:spcBef>
              <a:buNone/>
            </a:pPr>
            <a:r>
              <a:rPr lang="en-US" sz="3200" b="1" dirty="0"/>
              <a:t>The critical value is the  97.5</a:t>
            </a:r>
            <a:r>
              <a:rPr lang="en-US" sz="3200" b="1" baseline="30000" dirty="0"/>
              <a:t>th</a:t>
            </a:r>
            <a:r>
              <a:rPr lang="en-US" sz="3200" b="1" dirty="0"/>
              <a:t>  percentile of the  f  distribution on   96  and  98  degrees of freedom.</a:t>
            </a:r>
            <a:r>
              <a:rPr lang="en-US" sz="3200" b="1" baseline="30000" dirty="0"/>
              <a:t>6</a:t>
            </a:r>
            <a:endParaRPr lang="en-US" sz="3200" b="1" dirty="0"/>
          </a:p>
          <a:p>
            <a:pPr marL="0" indent="0">
              <a:spcBef>
                <a:spcPts val="0"/>
              </a:spcBef>
              <a:buNone/>
            </a:pPr>
            <a:endParaRPr lang="en-US" sz="3200" b="1" dirty="0"/>
          </a:p>
          <a:p>
            <a:pPr marL="0" indent="0">
              <a:spcBef>
                <a:spcPts val="0"/>
              </a:spcBef>
              <a:buNone/>
            </a:pPr>
            <a:endParaRPr lang="en-US" sz="2000" b="1" baseline="30000" dirty="0"/>
          </a:p>
          <a:p>
            <a:pPr marL="0" indent="0">
              <a:spcBef>
                <a:spcPts val="0"/>
              </a:spcBef>
              <a:buNone/>
            </a:pPr>
            <a:r>
              <a:rPr lang="en-US" sz="2000" b="1" baseline="30000"/>
              <a:t>6</a:t>
            </a:r>
            <a:r>
              <a:rPr lang="en-US" sz="2000" b="1"/>
              <a:t> </a:t>
            </a:r>
            <a:r>
              <a:rPr lang="en-US" sz="2000" b="1" dirty="0"/>
              <a:t>Printed tables will generally not display percentiles for most  f  distributions with medium or large numerator and denominator degrees of freedom, so one will often need to use a computer to obtain critical values for this auxiliary test.</a:t>
            </a:r>
            <a:endParaRPr lang="en-US" sz="2000" b="1" baseline="30000" dirty="0"/>
          </a:p>
        </p:txBody>
      </p:sp>
    </p:spTree>
    <p:extLst>
      <p:ext uri="{BB962C8B-B14F-4D97-AF65-F5344CB8AC3E}">
        <p14:creationId xmlns:p14="http://schemas.microsoft.com/office/powerpoint/2010/main" val="10511281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#3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In our case here, the critical value is  1.49.  </a:t>
                </a:r>
              </a:p>
              <a:p>
                <a:pPr marL="0" indent="0">
                  <a:spcBef>
                    <a:spcPts val="0"/>
                  </a:spcBef>
                  <a:buNone/>
                </a:pPr>
                <a:endParaRPr lang="en-US" sz="3200" b="1" dirty="0"/>
              </a:p>
              <a:p>
                <a:pPr marL="0" indent="0">
                  <a:spcBef>
                    <a:spcPts val="0"/>
                  </a:spcBef>
                  <a:buNone/>
                </a:pPr>
                <a:r>
                  <a:rPr lang="en-US" sz="3200" b="1" dirty="0"/>
                  <a:t>Since  1.17 &lt; 1.49,  we do not reject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r>
                      <a:rPr lang="en-US" sz="3200" b="1" i="0" smtClean="0">
                        <a:latin typeface="Cambria Math" panose="02040503050406030204" pitchFamily="18" charset="0"/>
                      </a:rPr>
                      <m:t>.</m:t>
                    </m:r>
                  </m:oMath>
                </a14:m>
                <a:r>
                  <a:rPr lang="en-US" sz="3200" b="1" dirty="0"/>
                  <a:t>  </a:t>
                </a:r>
              </a:p>
              <a:p>
                <a:pPr marL="0" indent="0">
                  <a:spcBef>
                    <a:spcPts val="0"/>
                  </a:spcBef>
                  <a:buNone/>
                </a:pPr>
                <a:endParaRPr lang="en-US" sz="3200" b="1" dirty="0"/>
              </a:p>
              <a:p>
                <a:pPr marL="0" indent="0">
                  <a:spcBef>
                    <a:spcPts val="0"/>
                  </a:spcBef>
                  <a:buNone/>
                </a:pPr>
                <a:r>
                  <a:rPr lang="en-US" sz="3200" b="1" dirty="0"/>
                  <a:t>As such, we may be comfortable using the first procedure to test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r>
                      <a:rPr lang="en-US" sz="3200" b="1">
                        <a:latin typeface="Cambria Math" panose="02040503050406030204" pitchFamily="18" charset="0"/>
                      </a:rPr>
                      <m:t>.</m:t>
                    </m:r>
                  </m:oMath>
                </a14:m>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695" r="-1415"/>
                </a:stretch>
              </a:blipFill>
            </p:spPr>
            <p:txBody>
              <a:bodyPr/>
              <a:lstStyle/>
              <a:p>
                <a:r>
                  <a:rPr lang="en-US">
                    <a:noFill/>
                  </a:rPr>
                  <a:t> </a:t>
                </a:r>
              </a:p>
            </p:txBody>
          </p:sp>
        </mc:Fallback>
      </mc:AlternateContent>
    </p:spTree>
    <p:extLst>
      <p:ext uri="{BB962C8B-B14F-4D97-AF65-F5344CB8AC3E}">
        <p14:creationId xmlns:p14="http://schemas.microsoft.com/office/powerpoint/2010/main" val="615185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THIRD REMARKS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677495"/>
              </a:xfrm>
            </p:spPr>
            <p:txBody>
              <a:bodyPr>
                <a:normAutofit/>
              </a:bodyPr>
              <a:lstStyle/>
              <a:p>
                <a:pPr marL="0" indent="0">
                  <a:spcBef>
                    <a:spcPts val="0"/>
                  </a:spcBef>
                  <a:buNone/>
                </a:pPr>
                <a:r>
                  <a:rPr lang="en-US" sz="3200" b="1" dirty="0"/>
                  <a:t>The critical value of  1.49  suggests that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i="1">
                        <a:latin typeface="Cambria Math" panose="02040503050406030204" pitchFamily="18" charset="0"/>
                      </a:rPr>
                      <m:t>=</m:t>
                    </m:r>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oMath>
                </a14:m>
                <a:r>
                  <a:rPr lang="en-US" sz="3200" b="1" dirty="0"/>
                  <a:t>  could have been rejected if  s</a:t>
                </a:r>
                <a:r>
                  <a:rPr lang="en-US" sz="3200" b="1" baseline="-25000" dirty="0"/>
                  <a:t>2</a:t>
                </a:r>
                <a:r>
                  <a:rPr lang="en-US" sz="3200" b="1" baseline="30000" dirty="0"/>
                  <a:t>2</a:t>
                </a:r>
                <a:r>
                  <a:rPr lang="en-US" sz="3200" b="1" dirty="0"/>
                  <a:t>  had been only  50%  larger than  s</a:t>
                </a:r>
                <a:r>
                  <a:rPr lang="en-US" sz="3200" b="1" baseline="-25000" dirty="0"/>
                  <a:t>1</a:t>
                </a:r>
                <a:r>
                  <a:rPr lang="en-US" sz="3200" b="1" baseline="30000" dirty="0"/>
                  <a:t>2</a:t>
                </a:r>
                <a:r>
                  <a:rPr lang="en-US" sz="3200" b="1" dirty="0"/>
                  <a:t>.  However, this is because our sample sizes were fairly large.</a:t>
                </a:r>
              </a:p>
              <a:p>
                <a:pPr marL="0" indent="0">
                  <a:spcBef>
                    <a:spcPts val="0"/>
                  </a:spcBef>
                  <a:buNone/>
                </a:pPr>
                <a:endParaRPr lang="en-US" sz="3200" b="1" dirty="0"/>
              </a:p>
              <a:p>
                <a:pPr marL="0" indent="0">
                  <a:spcBef>
                    <a:spcPts val="0"/>
                  </a:spcBef>
                  <a:buNone/>
                </a:pPr>
                <a:r>
                  <a:rPr lang="en-US" sz="3200" b="1" dirty="0"/>
                  <a:t>In contrast, the  97.5</a:t>
                </a:r>
                <a:r>
                  <a:rPr lang="en-US" sz="3200" b="1" baseline="30000" dirty="0"/>
                  <a:t>th</a:t>
                </a:r>
                <a:r>
                  <a:rPr lang="en-US" sz="3200" b="1" dirty="0"/>
                  <a:t>  percentile of the  f  distribution on  9  and  9  degrees of freedom (applicable if  n</a:t>
                </a:r>
                <a:r>
                  <a:rPr lang="en-US" sz="3200" b="1" baseline="-25000" dirty="0"/>
                  <a:t>1</a:t>
                </a:r>
                <a:r>
                  <a:rPr lang="en-US" sz="3200" b="1" dirty="0"/>
                  <a:t> = n</a:t>
                </a:r>
                <a:r>
                  <a:rPr lang="en-US" sz="3200" b="1" baseline="-25000" dirty="0"/>
                  <a:t>2</a:t>
                </a:r>
                <a:r>
                  <a:rPr lang="en-US" sz="3200" b="1" dirty="0"/>
                  <a:t> = 10)  is  4.03.  The  97.5</a:t>
                </a:r>
                <a:r>
                  <a:rPr lang="en-US" sz="3200" b="1" baseline="30000" dirty="0"/>
                  <a:t>th</a:t>
                </a:r>
                <a:r>
                  <a:rPr lang="en-US" sz="3200" b="1" dirty="0"/>
                  <a:t>  percentile of the  f  distribution on  29  and  29  degrees of freedom (applicable if  n</a:t>
                </a:r>
                <a:r>
                  <a:rPr lang="en-US" sz="3200" b="1" baseline="-25000" dirty="0"/>
                  <a:t>1</a:t>
                </a:r>
                <a:r>
                  <a:rPr lang="en-US" sz="3200" b="1" dirty="0"/>
                  <a:t> = n</a:t>
                </a:r>
                <a:r>
                  <a:rPr lang="en-US" sz="3200" b="1" baseline="-25000" dirty="0"/>
                  <a:t>2</a:t>
                </a:r>
                <a:r>
                  <a:rPr lang="en-US" sz="3200" b="1" dirty="0"/>
                  <a:t> = 30)  is  2.10.</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677495"/>
              </a:xfrm>
              <a:blipFill>
                <a:blip r:embed="rId2"/>
                <a:stretch>
                  <a:fillRect l="-1600" t="-1565" r="-1354"/>
                </a:stretch>
              </a:blipFill>
            </p:spPr>
            <p:txBody>
              <a:bodyPr/>
              <a:lstStyle/>
              <a:p>
                <a:r>
                  <a:rPr lang="en-US">
                    <a:noFill/>
                  </a:rPr>
                  <a:t> </a:t>
                </a:r>
              </a:p>
            </p:txBody>
          </p:sp>
        </mc:Fallback>
      </mc:AlternateContent>
    </p:spTree>
    <p:extLst>
      <p:ext uri="{BB962C8B-B14F-4D97-AF65-F5344CB8AC3E}">
        <p14:creationId xmlns:p14="http://schemas.microsoft.com/office/powerpoint/2010/main" val="3143142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931936"/>
              </a:xfrm>
            </p:spPr>
            <p:txBody>
              <a:bodyPr>
                <a:normAutofit fontScale="92500"/>
              </a:bodyPr>
              <a:lstStyle/>
              <a:p>
                <a:pPr marL="0" indent="0">
                  <a:spcBef>
                    <a:spcPts val="0"/>
                  </a:spcBef>
                  <a:buNone/>
                </a:pPr>
                <a:r>
                  <a:rPr lang="en-US" sz="3500" b="1" dirty="0"/>
                  <a:t>We assume that people in the second group come from an underlying population in which measurements follow the normal distribution with mean  </a:t>
                </a:r>
                <a14:m>
                  <m:oMath xmlns:m="http://schemas.openxmlformats.org/officeDocument/2006/math">
                    <m:sSub>
                      <m:sSubPr>
                        <m:ctrlPr>
                          <a:rPr lang="en-US" sz="3500" i="1" smtClean="0">
                            <a:latin typeface="Cambria Math" panose="02040503050406030204" pitchFamily="18" charset="0"/>
                          </a:rPr>
                        </m:ctrlPr>
                      </m:sSubPr>
                      <m:e>
                        <m:r>
                          <a:rPr lang="en-US" sz="3500" b="0" i="1" smtClean="0">
                            <a:latin typeface="Cambria Math" panose="02040503050406030204" pitchFamily="18" charset="0"/>
                          </a:rPr>
                          <m:t>𝜇</m:t>
                        </m:r>
                      </m:e>
                      <m:sub>
                        <m:r>
                          <a:rPr lang="en-US" sz="3500" b="0" i="1" smtClean="0">
                            <a:latin typeface="Cambria Math" panose="02040503050406030204" pitchFamily="18" charset="0"/>
                          </a:rPr>
                          <m:t>2</m:t>
                        </m:r>
                      </m:sub>
                    </m:sSub>
                  </m:oMath>
                </a14:m>
                <a:r>
                  <a:rPr lang="en-US" sz="3500" b="1" dirty="0"/>
                  <a:t>  and variance  </a:t>
                </a:r>
                <a14:m>
                  <m:oMath xmlns:m="http://schemas.openxmlformats.org/officeDocument/2006/math">
                    <m:sSubSup>
                      <m:sSubSupPr>
                        <m:ctrlPr>
                          <a:rPr lang="en-US" sz="3500" i="1" smtClean="0">
                            <a:latin typeface="Cambria Math" panose="02040503050406030204" pitchFamily="18" charset="0"/>
                          </a:rPr>
                        </m:ctrlPr>
                      </m:sSubSupPr>
                      <m:e>
                        <m:r>
                          <a:rPr lang="en-US" sz="3500" b="0" i="1" smtClean="0">
                            <a:latin typeface="Cambria Math" panose="02040503050406030204" pitchFamily="18" charset="0"/>
                          </a:rPr>
                          <m:t>𝜎</m:t>
                        </m:r>
                      </m:e>
                      <m:sub>
                        <m:r>
                          <a:rPr lang="en-US" sz="3500" b="0" i="1" smtClean="0">
                            <a:latin typeface="Cambria Math" panose="02040503050406030204" pitchFamily="18" charset="0"/>
                          </a:rPr>
                          <m:t>2</m:t>
                        </m:r>
                      </m:sub>
                      <m:sup>
                        <m:r>
                          <a:rPr lang="en-US" sz="3500" b="0" i="1" smtClean="0">
                            <a:latin typeface="Cambria Math" panose="02040503050406030204" pitchFamily="18" charset="0"/>
                          </a:rPr>
                          <m:t>2</m:t>
                        </m:r>
                      </m:sup>
                    </m:sSubSup>
                  </m:oMath>
                </a14:m>
                <a:r>
                  <a:rPr lang="en-US" sz="3500" b="1" dirty="0"/>
                  <a:t>.</a:t>
                </a:r>
                <a:r>
                  <a:rPr lang="en-US" sz="3500" b="1" baseline="30000" dirty="0"/>
                  <a:t>1</a:t>
                </a:r>
                <a:endParaRPr lang="en-US" sz="3500" dirty="0"/>
              </a:p>
              <a:p>
                <a:pPr marL="0" indent="0">
                  <a:spcBef>
                    <a:spcPts val="0"/>
                  </a:spcBef>
                  <a:buNone/>
                </a:pPr>
                <a:endParaRPr lang="en-US" sz="3500" b="1" dirty="0"/>
              </a:p>
              <a:p>
                <a:pPr marL="0" indent="0">
                  <a:spcBef>
                    <a:spcPts val="0"/>
                  </a:spcBef>
                  <a:buNone/>
                </a:pPr>
                <a:r>
                  <a:rPr lang="en-US" sz="3500" b="1" dirty="0"/>
                  <a:t>There is no pairing of specific individuals in the first group with specific individuals in the second group.</a:t>
                </a:r>
                <a:r>
                  <a:rPr lang="en-US" sz="3500" b="1" baseline="30000" dirty="0"/>
                  <a:t>2</a:t>
                </a:r>
                <a:r>
                  <a:rPr lang="en-US" sz="3500" b="1" dirty="0"/>
                  <a:t>  The sample sizes for the groups are denoted by  n</a:t>
                </a:r>
                <a:r>
                  <a:rPr lang="en-US" sz="3500" b="1" baseline="-25000" dirty="0"/>
                  <a:t>1</a:t>
                </a:r>
                <a:r>
                  <a:rPr lang="en-US" sz="3500" b="1" dirty="0"/>
                  <a:t>  and  n</a:t>
                </a:r>
                <a:r>
                  <a:rPr lang="en-US" sz="3500" b="1" baseline="-25000" dirty="0"/>
                  <a:t>2</a:t>
                </a:r>
                <a:r>
                  <a:rPr lang="en-US" sz="3500" b="1" dirty="0"/>
                  <a:t>,  which need not be equal.</a:t>
                </a:r>
              </a:p>
              <a:p>
                <a:pPr marL="0" indent="0">
                  <a:spcBef>
                    <a:spcPts val="0"/>
                  </a:spcBef>
                  <a:buNone/>
                </a:pPr>
                <a:endParaRPr lang="en-US" sz="2200" b="1" baseline="30000" dirty="0"/>
              </a:p>
              <a:p>
                <a:pPr marL="0" indent="0">
                  <a:spcBef>
                    <a:spcPts val="0"/>
                  </a:spcBef>
                  <a:buNone/>
                </a:pPr>
                <a:endParaRPr lang="en-US" sz="2200" b="1" baseline="30000" dirty="0"/>
              </a:p>
              <a:p>
                <a:pPr marL="0" indent="0">
                  <a:spcBef>
                    <a:spcPts val="0"/>
                  </a:spcBef>
                  <a:buNone/>
                </a:pPr>
                <a:r>
                  <a:rPr lang="en-US" sz="2200" b="1" baseline="30000" dirty="0"/>
                  <a:t>1</a:t>
                </a:r>
                <a:r>
                  <a:rPr lang="en-US" sz="2200" b="1" dirty="0"/>
                  <a:t> In practice, mild departures from normality are not worrisome, and even large departures from normality may be tolerable with large sample sizes (due to the Central Limit Theorem and Slutsky’s Theorem).</a:t>
                </a:r>
              </a:p>
              <a:p>
                <a:pPr marL="0" indent="0">
                  <a:spcBef>
                    <a:spcPts val="0"/>
                  </a:spcBef>
                  <a:buNone/>
                </a:pPr>
                <a:r>
                  <a:rPr lang="en-US" sz="2200" b="1" baseline="30000" dirty="0"/>
                  <a:t>2</a:t>
                </a:r>
                <a:r>
                  <a:rPr lang="en-US" sz="2200" b="1" dirty="0"/>
                  <a:t> The possibility of pairing will be considered in a future lecture.</a:t>
                </a:r>
                <a:r>
                  <a:rPr lang="en-US" sz="2200" b="1" baseline="30000" dirty="0"/>
                  <a:t> </a:t>
                </a:r>
                <a:endParaRPr lang="en-US" sz="2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931936"/>
              </a:xfrm>
              <a:blipFill>
                <a:blip r:embed="rId2"/>
                <a:stretch>
                  <a:fillRect l="-1600" t="-1607" r="-985" b="-247"/>
                </a:stretch>
              </a:blipFill>
            </p:spPr>
            <p:txBody>
              <a:bodyPr/>
              <a:lstStyle/>
              <a:p>
                <a:r>
                  <a:rPr lang="en-US">
                    <a:noFill/>
                  </a:rPr>
                  <a:t> </a:t>
                </a:r>
              </a:p>
            </p:txBody>
          </p:sp>
        </mc:Fallback>
      </mc:AlternateContent>
    </p:spTree>
    <p:extLst>
      <p:ext uri="{BB962C8B-B14F-4D97-AF65-F5344CB8AC3E}">
        <p14:creationId xmlns:p14="http://schemas.microsoft.com/office/powerpoint/2010/main" val="634390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The means and variances of the two normal distributions are regarded as fixed but unknown.  We want to test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b="1" dirty="0"/>
                  <a:t>  against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b="0" i="1">
                            <a:latin typeface="Cambria Math" panose="02040503050406030204" pitchFamily="18" charset="0"/>
                          </a:rPr>
                          <m:t>𝐻</m:t>
                        </m:r>
                      </m:e>
                      <m:sub>
                        <m:r>
                          <a:rPr lang="en-US" sz="3200" b="0" i="1" smtClean="0">
                            <a:latin typeface="Cambria Math" panose="02040503050406030204" pitchFamily="18" charset="0"/>
                          </a:rPr>
                          <m:t>1</m:t>
                        </m:r>
                      </m:sub>
                    </m:sSub>
                    <m:r>
                      <a:rPr lang="en-US" sz="3200" b="0" i="1">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1</m:t>
                        </m:r>
                      </m:sub>
                    </m:sSub>
                    <m:r>
                      <a:rPr lang="en-US" sz="3200" b="0" i="1" smtClean="0">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2</m:t>
                        </m:r>
                      </m:sub>
                    </m:sSub>
                  </m:oMath>
                </a14:m>
                <a:r>
                  <a:rPr lang="en-US" sz="3200" b="1" dirty="0"/>
                  <a:t>.  </a:t>
                </a:r>
              </a:p>
              <a:p>
                <a:pPr marL="0" indent="0">
                  <a:spcBef>
                    <a:spcPts val="0"/>
                  </a:spcBef>
                  <a:buNone/>
                </a:pPr>
                <a:endParaRPr lang="en-US" sz="3200" b="1" dirty="0"/>
              </a:p>
              <a:p>
                <a:pPr marL="0" indent="0">
                  <a:spcBef>
                    <a:spcPts val="0"/>
                  </a:spcBef>
                  <a:buNone/>
                </a:pPr>
                <a:r>
                  <a:rPr lang="en-US" sz="3200" b="1" dirty="0"/>
                  <a:t>In this lecture, we do not have </a:t>
                </a:r>
                <a:r>
                  <a:rPr lang="en-US" sz="3200" b="1" i="1" dirty="0"/>
                  <a:t>scientific interest</a:t>
                </a:r>
                <a:r>
                  <a:rPr lang="en-US" sz="3200" b="1" dirty="0"/>
                  <a:t>  in whether      </a:t>
                </a:r>
                <a14:m>
                  <m:oMath xmlns:m="http://schemas.openxmlformats.org/officeDocument/2006/math">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b="0" i="1" smtClean="0">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However, the proper procedure for testing </a:t>
                </a:r>
                <a14:m>
                  <m:oMath xmlns:m="http://schemas.openxmlformats.org/officeDocument/2006/math">
                    <m:r>
                      <a:rPr lang="en-US" sz="3200" b="1" i="0" smtClean="0">
                        <a:latin typeface="Cambria Math" panose="02040503050406030204" pitchFamily="18" charset="0"/>
                      </a:rPr>
                      <m:t>     </m:t>
                    </m:r>
                  </m:oMath>
                </a14:m>
                <a:endParaRPr lang="en-US" sz="3200" b="1" i="0" dirty="0">
                  <a:latin typeface="Cambria Math" panose="02040503050406030204" pitchFamily="18" charset="0"/>
                </a:endParaRPr>
              </a:p>
              <a:p>
                <a:pPr marL="0" indent="0">
                  <a:spcBef>
                    <a:spcPts val="0"/>
                  </a:spcBef>
                  <a:buNone/>
                </a:pP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 </a:t>
                </a:r>
                <a14:m>
                  <m:oMath xmlns:m="http://schemas.openxmlformats.org/officeDocument/2006/math">
                    <m:r>
                      <a:rPr lang="en-US" sz="3200" b="1">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will depend on whether we are willing to assume that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so that question will need to be addressed.  We shall do so later in this lecture.</a:t>
                </a:r>
                <a:endParaRPr lang="en-US" sz="3200"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1169" b="-3495"/>
                </a:stretch>
              </a:blipFill>
            </p:spPr>
            <p:txBody>
              <a:bodyPr/>
              <a:lstStyle/>
              <a:p>
                <a:r>
                  <a:rPr lang="en-US">
                    <a:noFill/>
                  </a:rPr>
                  <a:t> </a:t>
                </a:r>
              </a:p>
            </p:txBody>
          </p:sp>
        </mc:Fallback>
      </mc:AlternateContent>
    </p:spTree>
    <p:extLst>
      <p:ext uri="{BB962C8B-B14F-4D97-AF65-F5344CB8AC3E}">
        <p14:creationId xmlns:p14="http://schemas.microsoft.com/office/powerpoint/2010/main" val="1301500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SOME NOTATION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88811"/>
              </a:xfrm>
            </p:spPr>
            <p:txBody>
              <a:bodyPr>
                <a:normAutofit/>
              </a:bodyPr>
              <a:lstStyle/>
              <a:p>
                <a:pPr marL="0" indent="0">
                  <a:spcBef>
                    <a:spcPts val="0"/>
                  </a:spcBef>
                  <a:buNone/>
                </a:pPr>
                <a:r>
                  <a:rPr lang="en-US" sz="3200" b="1" dirty="0"/>
                  <a:t>Let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oMath>
                </a14:m>
                <a:r>
                  <a:rPr lang="en-US" sz="3200" dirty="0"/>
                  <a:t> </a:t>
                </a:r>
                <a:r>
                  <a:rPr lang="en-US" sz="3200" b="1" dirty="0"/>
                  <a:t>and</a:t>
                </a:r>
                <a:r>
                  <a:rPr lang="en-US" sz="3200" dirty="0"/>
                  <a:t>  </a:t>
                </a:r>
                <a14:m>
                  <m:oMath xmlns:m="http://schemas.openxmlformats.org/officeDocument/2006/math">
                    <m:sSub>
                      <m:sSubPr>
                        <m:ctrlPr>
                          <a:rPr lang="en-US" sz="3200" i="1" dirty="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b="0" i="1">
                                <a:latin typeface="Cambria Math" panose="02040503050406030204" pitchFamily="18" charset="0"/>
                              </a:rPr>
                              <m:t>𝑥</m:t>
                            </m:r>
                          </m:e>
                        </m:acc>
                      </m:e>
                      <m:sub>
                        <m:r>
                          <a:rPr lang="en-US" sz="3200" b="0" i="1" smtClean="0">
                            <a:latin typeface="Cambria Math" panose="02040503050406030204" pitchFamily="18" charset="0"/>
                          </a:rPr>
                          <m:t>2</m:t>
                        </m:r>
                      </m:sub>
                    </m:sSub>
                  </m:oMath>
                </a14:m>
                <a:r>
                  <a:rPr lang="en-US" sz="3200" dirty="0"/>
                  <a:t>  </a:t>
                </a:r>
                <a:r>
                  <a:rPr lang="en-US" sz="3200" b="1" dirty="0"/>
                  <a:t>denote the means of the two groups’ samples, and let  s</a:t>
                </a:r>
                <a:r>
                  <a:rPr lang="en-US" sz="3200" b="1" baseline="-25000" dirty="0"/>
                  <a:t>1</a:t>
                </a:r>
                <a:r>
                  <a:rPr lang="en-US" sz="3200" b="1" baseline="30000" dirty="0"/>
                  <a:t>2</a:t>
                </a:r>
                <a:r>
                  <a:rPr lang="en-US" sz="3200" b="1" dirty="0"/>
                  <a:t>  and  s</a:t>
                </a:r>
                <a:r>
                  <a:rPr lang="en-US" sz="3200" b="1" baseline="-25000" dirty="0"/>
                  <a:t>2</a:t>
                </a:r>
                <a:r>
                  <a:rPr lang="en-US" sz="3200" b="1" baseline="30000" dirty="0"/>
                  <a:t>2</a:t>
                </a:r>
                <a:r>
                  <a:rPr lang="en-US" sz="3200" b="1" dirty="0"/>
                  <a:t>  denote the sample variances.  The first sample is regarded as having  n</a:t>
                </a:r>
                <a:r>
                  <a:rPr lang="en-US" sz="3200" b="1" baseline="-25000" dirty="0"/>
                  <a:t>1</a:t>
                </a:r>
                <a:r>
                  <a:rPr lang="en-US" sz="3200" b="1" dirty="0"/>
                  <a:t> – 1  degrees of freedom, and the second is regarded as having  n</a:t>
                </a:r>
                <a:r>
                  <a:rPr lang="en-US" sz="3200" b="1" baseline="-25000" dirty="0"/>
                  <a:t>2</a:t>
                </a:r>
                <a:r>
                  <a:rPr lang="en-US" sz="3200" b="1" dirty="0"/>
                  <a:t> – 1  degrees of freedom.</a:t>
                </a:r>
              </a:p>
              <a:p>
                <a:pPr marL="0" indent="0">
                  <a:spcBef>
                    <a:spcPts val="0"/>
                  </a:spcBef>
                  <a:buNone/>
                </a:pPr>
                <a:endParaRPr lang="en-US" sz="3200" b="1" dirty="0"/>
              </a:p>
              <a:p>
                <a:pPr marL="0" indent="0">
                  <a:spcBef>
                    <a:spcPts val="0"/>
                  </a:spcBef>
                  <a:buNone/>
                </a:pPr>
                <a:r>
                  <a:rPr lang="en-US" sz="3200" b="1" dirty="0"/>
                  <a:t>Let  s</a:t>
                </a:r>
                <a:r>
                  <a:rPr lang="en-US" sz="3200" b="1" baseline="30000" dirty="0"/>
                  <a:t>2</a:t>
                </a:r>
                <a:r>
                  <a:rPr lang="en-US" sz="3200" b="1" dirty="0"/>
                  <a:t>  denote a weighted average of  s</a:t>
                </a:r>
                <a:r>
                  <a:rPr lang="en-US" sz="3200" b="1" baseline="-25000" dirty="0"/>
                  <a:t>1</a:t>
                </a:r>
                <a:r>
                  <a:rPr lang="en-US" sz="3200" b="1" baseline="30000" dirty="0"/>
                  <a:t>2</a:t>
                </a:r>
                <a:r>
                  <a:rPr lang="en-US" sz="3200" b="1" dirty="0"/>
                  <a:t>  and  s</a:t>
                </a:r>
                <a:r>
                  <a:rPr lang="en-US" sz="3200" b="1" baseline="-25000" dirty="0"/>
                  <a:t>2</a:t>
                </a:r>
                <a:r>
                  <a:rPr lang="en-US" sz="3200" b="1" baseline="30000" dirty="0"/>
                  <a:t>2</a:t>
                </a:r>
                <a:r>
                  <a:rPr lang="en-US" sz="3200" b="1" dirty="0"/>
                  <a:t>,  with weights proportional to the degrees of freedom.  That is,</a:t>
                </a:r>
              </a:p>
              <a:p>
                <a:pPr marL="0" indent="0">
                  <a:spcBef>
                    <a:spcPts val="0"/>
                  </a:spcBef>
                  <a:buNone/>
                </a:pP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𝑠</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i="1">
                                    <a:latin typeface="Cambria Math" panose="02040503050406030204" pitchFamily="18" charset="0"/>
                                  </a:rPr>
                                  <m:t>1</m:t>
                                </m:r>
                              </m:sub>
                            </m:sSub>
                            <m:r>
                              <a:rPr lang="en-US" sz="3200" i="1">
                                <a:latin typeface="Cambria Math" panose="02040503050406030204" pitchFamily="18" charset="0"/>
                              </a:rPr>
                              <m:t>−1</m:t>
                            </m:r>
                          </m:e>
                        </m:d>
                        <m:sSubSup>
                          <m:sSubSupPr>
                            <m:ctrlPr>
                              <a:rPr lang="en-US" sz="3200" i="1">
                                <a:latin typeface="Cambria Math" panose="02040503050406030204" pitchFamily="18" charset="0"/>
                              </a:rPr>
                            </m:ctrlPr>
                          </m:sSubSupPr>
                          <m:e>
                            <m:r>
                              <a:rPr lang="en-US" sz="3200" i="1">
                                <a:latin typeface="Cambria Math" panose="02040503050406030204" pitchFamily="18" charset="0"/>
                              </a:rPr>
                              <m:t>𝑠</m:t>
                            </m:r>
                          </m:e>
                          <m:sub>
                            <m:r>
                              <a:rPr lang="en-US" sz="3200" i="1">
                                <a:latin typeface="Cambria Math" panose="02040503050406030204" pitchFamily="18" charset="0"/>
                              </a:rPr>
                              <m:t>1</m:t>
                            </m:r>
                          </m:sub>
                          <m:sup>
                            <m:r>
                              <a:rPr lang="en-US" sz="3200" i="1">
                                <a:latin typeface="Cambria Math" panose="02040503050406030204" pitchFamily="18" charset="0"/>
                              </a:rPr>
                              <m:t>2</m:t>
                            </m:r>
                          </m:sup>
                        </m:sSubSup>
                        <m:r>
                          <a:rPr lang="en-US" sz="3200" i="1">
                            <a:latin typeface="Cambria Math" panose="02040503050406030204" pitchFamily="18" charset="0"/>
                          </a:rPr>
                          <m:t>+</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i="1">
                                    <a:latin typeface="Cambria Math" panose="02040503050406030204" pitchFamily="18" charset="0"/>
                                  </a:rPr>
                                  <m:t>2</m:t>
                                </m:r>
                              </m:sub>
                            </m:sSub>
                            <m:r>
                              <a:rPr lang="en-US" sz="3200" i="1">
                                <a:latin typeface="Cambria Math" panose="02040503050406030204" pitchFamily="18" charset="0"/>
                              </a:rPr>
                              <m:t>−1</m:t>
                            </m:r>
                          </m:e>
                        </m:d>
                        <m:sSubSup>
                          <m:sSubSupPr>
                            <m:ctrlPr>
                              <a:rPr lang="en-US" sz="3200" i="1">
                                <a:latin typeface="Cambria Math" panose="02040503050406030204" pitchFamily="18" charset="0"/>
                              </a:rPr>
                            </m:ctrlPr>
                          </m:sSubSupPr>
                          <m:e>
                            <m:r>
                              <a:rPr lang="en-US" sz="3200" i="1">
                                <a:latin typeface="Cambria Math" panose="02040503050406030204" pitchFamily="18" charset="0"/>
                              </a:rPr>
                              <m:t>𝑠</m:t>
                            </m:r>
                          </m:e>
                          <m:sub>
                            <m:r>
                              <a:rPr lang="en-US" sz="3200" i="1">
                                <a:latin typeface="Cambria Math" panose="02040503050406030204" pitchFamily="18" charset="0"/>
                              </a:rPr>
                              <m:t>2</m:t>
                            </m:r>
                          </m:sub>
                          <m:sup>
                            <m:r>
                              <a:rPr lang="en-US" sz="3200" i="1">
                                <a:latin typeface="Cambria Math" panose="02040503050406030204" pitchFamily="18" charset="0"/>
                              </a:rPr>
                              <m:t>2</m:t>
                            </m:r>
                          </m:sup>
                        </m:sSubSup>
                      </m:num>
                      <m:den>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r>
                          <a:rPr lang="en-US" sz="3200" b="0" i="1" smtClean="0">
                            <a:latin typeface="Cambria Math" panose="02040503050406030204" pitchFamily="18" charset="0"/>
                          </a:rPr>
                          <m:t>−2</m:t>
                        </m:r>
                      </m:den>
                    </m:f>
                  </m:oMath>
                </a14:m>
                <a:r>
                  <a:rPr lang="en-US" sz="3200" i="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88811"/>
              </a:xfrm>
              <a:blipFill>
                <a:blip r:embed="rId2"/>
                <a:stretch>
                  <a:fillRect l="-1600" t="-1656" r="-2092"/>
                </a:stretch>
              </a:blipFill>
            </p:spPr>
            <p:txBody>
              <a:bodyPr/>
              <a:lstStyle/>
              <a:p>
                <a:r>
                  <a:rPr lang="en-US">
                    <a:noFill/>
                  </a:rPr>
                  <a:t> </a:t>
                </a:r>
              </a:p>
            </p:txBody>
          </p:sp>
        </mc:Fallback>
      </mc:AlternateContent>
    </p:spTree>
    <p:extLst>
      <p:ext uri="{BB962C8B-B14F-4D97-AF65-F5344CB8AC3E}">
        <p14:creationId xmlns:p14="http://schemas.microsoft.com/office/powerpoint/2010/main" val="342002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 PROCEDURE #1</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88811"/>
              </a:xfrm>
            </p:spPr>
            <p:txBody>
              <a:bodyPr>
                <a:normAutofit/>
              </a:bodyPr>
              <a:lstStyle/>
              <a:p>
                <a:pPr marL="0" indent="0">
                  <a:spcBef>
                    <a:spcPts val="0"/>
                  </a:spcBef>
                  <a:buNone/>
                </a:pPr>
                <a:r>
                  <a:rPr lang="en-US" sz="3200" b="1" dirty="0"/>
                  <a:t>Our first procedure for testing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a:t>
                </a:r>
              </a:p>
              <a:p>
                <a:pPr marL="0" indent="0">
                  <a:spcBef>
                    <a:spcPts val="0"/>
                  </a:spcBef>
                  <a:buNone/>
                </a:pP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assumes that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1</m:t>
                        </m:r>
                      </m:sub>
                      <m:sup>
                        <m:r>
                          <a:rPr lang="en-US" sz="3200" i="1">
                            <a:latin typeface="Cambria Math" panose="02040503050406030204" pitchFamily="18" charset="0"/>
                          </a:rPr>
                          <m:t>2</m:t>
                        </m:r>
                      </m:sup>
                    </m:sSubSup>
                  </m:oMath>
                </a14:m>
                <a:r>
                  <a:rPr lang="en-US" sz="3200" dirty="0"/>
                  <a:t>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2</m:t>
                        </m:r>
                      </m:sub>
                      <m:sup>
                        <m:r>
                          <a:rPr lang="en-US" sz="3200" i="1">
                            <a:latin typeface="Cambria Math" panose="02040503050406030204" pitchFamily="18" charset="0"/>
                          </a:rPr>
                          <m:t>2</m:t>
                        </m:r>
                      </m:sup>
                    </m:sSubSup>
                  </m:oMath>
                </a14:m>
                <a:r>
                  <a:rPr lang="en-US" sz="3200" b="1" dirty="0"/>
                  <a:t>  and that the intended significance level is  5%.</a:t>
                </a:r>
              </a:p>
              <a:p>
                <a:pPr marL="0" indent="0">
                  <a:spcBef>
                    <a:spcPts val="0"/>
                  </a:spcBef>
                  <a:buNone/>
                </a:pPr>
                <a:endParaRPr lang="en-US" sz="3200" b="1" dirty="0"/>
              </a:p>
              <a:p>
                <a:pPr marL="0" indent="0">
                  <a:spcBef>
                    <a:spcPts val="0"/>
                  </a:spcBef>
                  <a:buNone/>
                </a:pPr>
                <a:r>
                  <a:rPr lang="en-US" sz="3200" b="1" dirty="0"/>
                  <a:t>We calculate a test statistic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 ≔</m:t>
                    </m:r>
                    <m:f>
                      <m:fPr>
                        <m:ctrlPr>
                          <a:rPr lang="en-US" sz="3200" i="1" smtClean="0">
                            <a:latin typeface="Cambria Math" panose="02040503050406030204" pitchFamily="18" charset="0"/>
                          </a:rPr>
                        </m:ctrlPr>
                      </m:fPr>
                      <m:num>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 − </m:t>
                        </m:r>
                        <m:sSub>
                          <m:sSubPr>
                            <m:ctrlPr>
                              <a:rPr lang="en-US" sz="3200" i="1" dirty="0" smtClean="0">
                                <a:latin typeface="Cambria Math" panose="02040503050406030204" pitchFamily="18" charset="0"/>
                              </a:rPr>
                            </m:ctrlPr>
                          </m:sSubPr>
                          <m:e>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𝑥</m:t>
                                </m:r>
                              </m:e>
                            </m:acc>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 </m:t>
                        </m:r>
                      </m:num>
                      <m:den>
                        <m:rad>
                          <m:radPr>
                            <m:degHide m:val="on"/>
                            <m:ctrlPr>
                              <a:rPr lang="en-US" sz="3200" i="1" smtClean="0">
                                <a:latin typeface="Cambria Math" panose="02040503050406030204" pitchFamily="18" charset="0"/>
                              </a:rPr>
                            </m:ctrlPr>
                          </m:radPr>
                          <m:deg/>
                          <m:e>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𝑠</m:t>
                                </m:r>
                              </m:e>
                              <m:sup>
                                <m:r>
                                  <a:rPr lang="en-US" sz="3200" b="0" i="1" smtClean="0">
                                    <a:latin typeface="Cambria Math" panose="02040503050406030204" pitchFamily="18" charset="0"/>
                                  </a:rPr>
                                  <m:t>2</m:t>
                                </m:r>
                              </m:sup>
                            </m:sSup>
                            <m:d>
                              <m:dPr>
                                <m:ctrlPr>
                                  <a:rPr lang="en-US" sz="3200" i="1" smtClean="0">
                                    <a:latin typeface="Cambria Math" panose="02040503050406030204" pitchFamily="18" charset="0"/>
                                  </a:rPr>
                                </m:ctrlPr>
                              </m:dPr>
                              <m:e>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den>
                                </m:f>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1</m:t>
                                    </m:r>
                                  </m:num>
                                  <m:den>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den>
                                </m:f>
                              </m:e>
                            </m:d>
                          </m:e>
                        </m:rad>
                      </m:den>
                    </m:f>
                  </m:oMath>
                </a14:m>
                <a:r>
                  <a:rPr lang="en-US" sz="3200" dirty="0"/>
                  <a:t>.</a:t>
                </a:r>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88811"/>
              </a:xfrm>
              <a:blipFill>
                <a:blip r:embed="rId2"/>
                <a:stretch>
                  <a:fillRect l="-1600" t="-1656"/>
                </a:stretch>
              </a:blipFill>
            </p:spPr>
            <p:txBody>
              <a:bodyPr/>
              <a:lstStyle/>
              <a:p>
                <a:r>
                  <a:rPr lang="en-US">
                    <a:noFill/>
                  </a:rPr>
                  <a:t> </a:t>
                </a:r>
              </a:p>
            </p:txBody>
          </p:sp>
        </mc:Fallback>
      </mc:AlternateContent>
    </p:spTree>
    <p:extLst>
      <p:ext uri="{BB962C8B-B14F-4D97-AF65-F5344CB8AC3E}">
        <p14:creationId xmlns:p14="http://schemas.microsoft.com/office/powerpoint/2010/main" val="282079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 PROCEDURE #1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3627922"/>
              </a:xfrm>
            </p:spPr>
            <p:txBody>
              <a:bodyPr>
                <a:normAutofit/>
              </a:bodyPr>
              <a:lstStyle/>
              <a:p>
                <a:pPr marL="0" indent="0">
                  <a:spcBef>
                    <a:spcPts val="0"/>
                  </a:spcBef>
                  <a:buNone/>
                </a:pPr>
                <a:r>
                  <a:rPr lang="en-US" sz="3200" b="1" dirty="0"/>
                  <a:t>The critical value is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𝑡</m:t>
                        </m:r>
                      </m:e>
                      <m:sub>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r>
                          <a:rPr lang="en-US" sz="3200" b="0" i="1" smtClean="0">
                            <a:latin typeface="Cambria Math" panose="02040503050406030204" pitchFamily="18" charset="0"/>
                          </a:rPr>
                          <m:t>−2,   .975</m:t>
                        </m:r>
                      </m:sub>
                    </m:sSub>
                  </m:oMath>
                </a14:m>
                <a:r>
                  <a:rPr lang="en-US" sz="3200" dirty="0"/>
                  <a:t>,  </a:t>
                </a:r>
                <a:r>
                  <a:rPr lang="en-US" sz="3200" b="1" dirty="0"/>
                  <a:t>the 97.5</a:t>
                </a:r>
                <a:r>
                  <a:rPr lang="en-US" sz="3200" b="1" baseline="30000" dirty="0"/>
                  <a:t>th</a:t>
                </a:r>
                <a:r>
                  <a:rPr lang="en-US" sz="3200" b="1" dirty="0"/>
                  <a:t> percentile of the </a:t>
                </a:r>
                <a14:m>
                  <m:oMath xmlns:m="http://schemas.openxmlformats.org/officeDocument/2006/math">
                    <m:r>
                      <a:rPr lang="en-US" sz="3200" b="0" i="1">
                        <a:latin typeface="Cambria Math" panose="02040503050406030204" pitchFamily="18" charset="0"/>
                      </a:rPr>
                      <m:t>𝑡</m:t>
                    </m:r>
                    <m:r>
                      <a:rPr lang="en-US" sz="3200" b="1" i="1">
                        <a:latin typeface="Cambria Math" panose="02040503050406030204" pitchFamily="18" charset="0"/>
                      </a:rPr>
                      <m:t> </m:t>
                    </m:r>
                  </m:oMath>
                </a14:m>
                <a:r>
                  <a:rPr lang="en-US" sz="3200" b="1" dirty="0"/>
                  <a:t> distribution on  n</a:t>
                </a:r>
                <a:r>
                  <a:rPr lang="en-US" sz="3200" b="1" baseline="-25000" dirty="0"/>
                  <a:t>1</a:t>
                </a:r>
                <a:r>
                  <a:rPr lang="en-US" sz="3200" b="1" dirty="0"/>
                  <a:t> + n</a:t>
                </a:r>
                <a:r>
                  <a:rPr lang="en-US" sz="3200" b="1" baseline="-25000" dirty="0"/>
                  <a:t>2</a:t>
                </a:r>
                <a:r>
                  <a:rPr lang="en-US" sz="3200" b="1" dirty="0"/>
                  <a:t> – 2  degrees of freedom.  This critical value may be retrieved from a printed table or with the help of a computer.</a:t>
                </a:r>
              </a:p>
              <a:p>
                <a:pPr marL="0" indent="0">
                  <a:spcBef>
                    <a:spcPts val="0"/>
                  </a:spcBef>
                  <a:buNone/>
                </a:pPr>
                <a:endParaRPr lang="en-US" sz="3200" b="1" dirty="0"/>
              </a:p>
              <a:p>
                <a:pPr marL="0" indent="0">
                  <a:spcBef>
                    <a:spcPts val="0"/>
                  </a:spcBef>
                  <a:buNone/>
                </a:pPr>
                <a:r>
                  <a:rPr lang="en-US" sz="3200" b="1" dirty="0"/>
                  <a:t>We reject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if  | </a:t>
                </a:r>
                <a14:m>
                  <m:oMath xmlns:m="http://schemas.openxmlformats.org/officeDocument/2006/math">
                    <m:r>
                      <a:rPr lang="en-US" sz="3200" b="0" i="1" smtClean="0">
                        <a:latin typeface="Cambria Math" panose="02040503050406030204" pitchFamily="18" charset="0"/>
                      </a:rPr>
                      <m:t>𝑡</m:t>
                    </m:r>
                  </m:oMath>
                </a14:m>
                <a:r>
                  <a:rPr lang="en-US" sz="3200" b="1" dirty="0"/>
                  <a:t> | &gt;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i="1">
                                <a:latin typeface="Cambria Math" panose="02040503050406030204" pitchFamily="18" charset="0"/>
                              </a:rPr>
                              <m:t>2</m:t>
                            </m:r>
                          </m:sub>
                        </m:sSub>
                        <m:r>
                          <a:rPr lang="en-US" sz="3200" i="1">
                            <a:latin typeface="Cambria Math" panose="02040503050406030204" pitchFamily="18" charset="0"/>
                          </a:rPr>
                          <m:t>−2,   .975</m:t>
                        </m:r>
                      </m:sub>
                    </m:sSub>
                  </m:oMath>
                </a14:m>
                <a:r>
                  <a:rPr lang="en-US" sz="3200" b="1" dirty="0"/>
                  <a:t>.  This occurs if </a:t>
                </a:r>
                <a14:m>
                  <m:oMath xmlns:m="http://schemas.openxmlformats.org/officeDocument/2006/math">
                    <m:sSub>
                      <m:sSubPr>
                        <m:ctrlPr>
                          <a:rPr lang="en-US" sz="3200" i="1" dirty="0">
                            <a:latin typeface="Cambria Math" panose="02040503050406030204" pitchFamily="18" charset="0"/>
                          </a:rPr>
                        </m:ctrlPr>
                      </m:sSubPr>
                      <m:e>
                        <m:r>
                          <a:rPr lang="en-US" sz="3200" b="0" i="1" dirty="0" smtClean="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sub>
                        <m:r>
                          <a:rPr lang="en-US" sz="3200" i="1" dirty="0">
                            <a:latin typeface="Cambria Math" panose="02040503050406030204" pitchFamily="18" charset="0"/>
                          </a:rPr>
                          <m:t>1</m:t>
                        </m:r>
                      </m:sub>
                    </m:sSub>
                    <m:r>
                      <a:rPr lang="en-US" sz="3200" i="1" dirty="0">
                        <a:latin typeface="Cambria Math" panose="02040503050406030204" pitchFamily="18" charset="0"/>
                      </a:rPr>
                      <m:t> − </m:t>
                    </m:r>
                    <m:sSub>
                      <m:sSubPr>
                        <m:ctrlPr>
                          <a:rPr lang="en-US" sz="3200" i="1" dirty="0">
                            <a:latin typeface="Cambria Math" panose="02040503050406030204" pitchFamily="18" charset="0"/>
                          </a:rPr>
                        </m:ctrlPr>
                      </m:sSubPr>
                      <m:e>
                        <m:acc>
                          <m:accPr>
                            <m:chr m:val="̅"/>
                            <m:ctrlPr>
                              <a:rPr lang="en-US" sz="3200" i="1" dirty="0">
                                <a:latin typeface="Cambria Math" panose="02040503050406030204" pitchFamily="18" charset="0"/>
                              </a:rPr>
                            </m:ctrlPr>
                          </m:accPr>
                          <m:e>
                            <m:r>
                              <a:rPr lang="en-US" sz="3200" i="1" dirty="0">
                                <a:latin typeface="Cambria Math" panose="02040503050406030204" pitchFamily="18" charset="0"/>
                              </a:rPr>
                              <m:t>𝑥</m:t>
                            </m:r>
                          </m:e>
                        </m:acc>
                      </m:e>
                      <m:sub>
                        <m:r>
                          <a:rPr lang="en-US" sz="3200" i="1" dirty="0">
                            <a:latin typeface="Cambria Math" panose="02040503050406030204" pitchFamily="18" charset="0"/>
                          </a:rPr>
                          <m:t>2</m:t>
                        </m:r>
                      </m:sub>
                    </m:sSub>
                    <m:r>
                      <a:rPr lang="en-US" sz="3200" b="0" i="1" dirty="0" smtClean="0">
                        <a:latin typeface="Cambria Math" panose="02040503050406030204" pitchFamily="18" charset="0"/>
                      </a:rPr>
                      <m:t>|</m:t>
                    </m:r>
                    <m:r>
                      <a:rPr lang="en-US" sz="3200" i="1" dirty="0">
                        <a:latin typeface="Cambria Math" panose="02040503050406030204" pitchFamily="18" charset="0"/>
                      </a:rPr>
                      <m:t> </m:t>
                    </m:r>
                  </m:oMath>
                </a14:m>
                <a:r>
                  <a:rPr lang="en-US" sz="3200" b="1" dirty="0"/>
                  <a:t> is large.  (Does that make sense intuitively ?) </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3627922"/>
              </a:xfrm>
              <a:blipFill>
                <a:blip r:embed="rId2"/>
                <a:stretch>
                  <a:fillRect l="-1600" t="-2353" b="-4538"/>
                </a:stretch>
              </a:blipFill>
            </p:spPr>
            <p:txBody>
              <a:bodyPr/>
              <a:lstStyle/>
              <a:p>
                <a:r>
                  <a:rPr lang="en-US">
                    <a:noFill/>
                  </a:rPr>
                  <a:t> </a:t>
                </a:r>
              </a:p>
            </p:txBody>
          </p:sp>
        </mc:Fallback>
      </mc:AlternateContent>
    </p:spTree>
    <p:extLst>
      <p:ext uri="{BB962C8B-B14F-4D97-AF65-F5344CB8AC3E}">
        <p14:creationId xmlns:p14="http://schemas.microsoft.com/office/powerpoint/2010/main" val="1376538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82077"/>
              </a:xfrm>
            </p:spPr>
            <p:txBody>
              <a:bodyPr>
                <a:normAutofit/>
              </a:bodyPr>
              <a:lstStyle/>
              <a:p>
                <a:pPr marL="0" indent="0">
                  <a:spcBef>
                    <a:spcPts val="0"/>
                  </a:spcBef>
                  <a:buNone/>
                </a:pPr>
                <a:r>
                  <a:rPr lang="en-US" sz="3200" b="1" dirty="0"/>
                  <a:t>Suppose that a randomized controlled trial with double blinding (see Lecture 6) is conducted to evaluate a new medication for controlling cholesterol against an existing standard.  </a:t>
                </a:r>
              </a:p>
              <a:p>
                <a:pPr marL="0" indent="0">
                  <a:spcBef>
                    <a:spcPts val="0"/>
                  </a:spcBef>
                  <a:buNone/>
                </a:pPr>
                <a:endParaRPr lang="en-US" sz="3200" b="1" dirty="0"/>
              </a:p>
              <a:p>
                <a:pPr marL="0" indent="0">
                  <a:spcBef>
                    <a:spcPts val="0"/>
                  </a:spcBef>
                  <a:buNone/>
                </a:pPr>
                <a:r>
                  <a:rPr lang="en-US" sz="3200" b="1" dirty="0"/>
                  <a:t>Suppose that, in this context, we want to test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against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  where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oMath>
                </a14:m>
                <a:r>
                  <a:rPr lang="en-US" sz="3200" b="1" dirty="0"/>
                  <a:t> is the mean level of cholesterol in a (hypothetical) population of people receiving the new medication and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b="1" dirty="0"/>
                  <a:t> is the mean in a (hypothetical) population of people receiving the existing standard. </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82077"/>
              </a:xfrm>
              <a:blipFill>
                <a:blip r:embed="rId2"/>
                <a:stretch>
                  <a:fillRect l="-1600" t="-1731" r="-2277" b="-2264"/>
                </a:stretch>
              </a:blipFill>
            </p:spPr>
            <p:txBody>
              <a:bodyPr/>
              <a:lstStyle/>
              <a:p>
                <a:r>
                  <a:rPr lang="en-US">
                    <a:noFill/>
                  </a:rPr>
                  <a:t> </a:t>
                </a:r>
              </a:p>
            </p:txBody>
          </p:sp>
        </mc:Fallback>
      </mc:AlternateContent>
    </p:spTree>
    <p:extLst>
      <p:ext uri="{BB962C8B-B14F-4D97-AF65-F5344CB8AC3E}">
        <p14:creationId xmlns:p14="http://schemas.microsoft.com/office/powerpoint/2010/main" val="884289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82077"/>
              </a:xfrm>
            </p:spPr>
            <p:txBody>
              <a:bodyPr>
                <a:normAutofit/>
              </a:bodyPr>
              <a:lstStyle/>
              <a:p>
                <a:pPr marL="0" indent="0">
                  <a:spcBef>
                    <a:spcPts val="0"/>
                  </a:spcBef>
                  <a:buNone/>
                </a:pPr>
                <a:r>
                  <a:rPr lang="en-US" sz="3200" b="1" dirty="0"/>
                  <a:t>Imagine that, at the end of the study, the following data are obtained:</a:t>
                </a:r>
              </a:p>
              <a:p>
                <a:pPr marL="0" indent="0">
                  <a:spcBef>
                    <a:spcPts val="0"/>
                  </a:spcBef>
                  <a:buNone/>
                </a:pPr>
                <a:r>
                  <a:rPr lang="en-US" sz="3200" b="1" dirty="0"/>
                  <a:t> </a:t>
                </a:r>
              </a:p>
              <a:p>
                <a:pPr marL="0" indent="0">
                  <a:spcBef>
                    <a:spcPts val="0"/>
                  </a:spcBef>
                  <a:buNone/>
                </a:pPr>
                <a:r>
                  <a:rPr lang="en-US" sz="3200" b="1" dirty="0"/>
                  <a:t>For  n</a:t>
                </a:r>
                <a:r>
                  <a:rPr lang="en-US" sz="3200" b="1" baseline="-25000" dirty="0"/>
                  <a:t>1</a:t>
                </a:r>
                <a:r>
                  <a:rPr lang="en-US" sz="3200" b="1" dirty="0"/>
                  <a:t> = 99  participants randomized to the new medication, we have  </a:t>
                </a:r>
                <a14:m>
                  <m:oMath xmlns:m="http://schemas.openxmlformats.org/officeDocument/2006/math">
                    <m:sSub>
                      <m:sSubPr>
                        <m:ctrlPr>
                          <a:rPr lang="en-US" sz="3200" i="1" dirty="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sub>
                        <m:r>
                          <a:rPr lang="en-US" sz="3200" i="1" dirty="0">
                            <a:latin typeface="Cambria Math" panose="02040503050406030204" pitchFamily="18" charset="0"/>
                          </a:rPr>
                          <m:t>1</m:t>
                        </m:r>
                      </m:sub>
                    </m:sSub>
                    <m:r>
                      <a:rPr lang="en-US" sz="3200" i="1" dirty="0">
                        <a:latin typeface="Cambria Math" panose="02040503050406030204" pitchFamily="18" charset="0"/>
                      </a:rPr>
                      <m:t> </m:t>
                    </m:r>
                  </m:oMath>
                </a14:m>
                <a:r>
                  <a:rPr lang="en-US" sz="3200" b="1" dirty="0"/>
                  <a:t>= 185.6  and  s</a:t>
                </a:r>
                <a:r>
                  <a:rPr lang="en-US" sz="3200" b="1" baseline="-25000" dirty="0"/>
                  <a:t>1</a:t>
                </a:r>
                <a:r>
                  <a:rPr lang="en-US" sz="3200" b="1" baseline="30000" dirty="0"/>
                  <a:t>2</a:t>
                </a:r>
                <a:r>
                  <a:rPr lang="en-US" sz="3200" dirty="0"/>
                  <a:t> </a:t>
                </a:r>
                <a:r>
                  <a:rPr lang="en-US" sz="3200" b="1" dirty="0"/>
                  <a:t>= 945.3.  </a:t>
                </a:r>
              </a:p>
              <a:p>
                <a:pPr marL="0" indent="0">
                  <a:spcBef>
                    <a:spcPts val="0"/>
                  </a:spcBef>
                  <a:buNone/>
                </a:pPr>
                <a:endParaRPr lang="en-US" sz="3200" b="1" dirty="0"/>
              </a:p>
              <a:p>
                <a:pPr marL="0" indent="0">
                  <a:spcBef>
                    <a:spcPts val="0"/>
                  </a:spcBef>
                  <a:buNone/>
                </a:pPr>
                <a:r>
                  <a:rPr lang="en-US" sz="3200" b="1" dirty="0"/>
                  <a:t>For  n</a:t>
                </a:r>
                <a:r>
                  <a:rPr lang="en-US" sz="3200" b="1" baseline="-25000" dirty="0"/>
                  <a:t>2</a:t>
                </a:r>
                <a:r>
                  <a:rPr lang="en-US" sz="3200" b="1" dirty="0"/>
                  <a:t> = 97  participants randomized to the existing standard, we have  </a:t>
                </a:r>
                <a14:m>
                  <m:oMath xmlns:m="http://schemas.openxmlformats.org/officeDocument/2006/math">
                    <m:sSub>
                      <m:sSubPr>
                        <m:ctrlPr>
                          <a:rPr lang="en-US" sz="3200" i="1" dirty="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sub>
                        <m:r>
                          <a:rPr lang="en-US" sz="3200" b="0" i="1" smtClean="0">
                            <a:latin typeface="Cambria Math" panose="02040503050406030204" pitchFamily="18" charset="0"/>
                          </a:rPr>
                          <m:t>2</m:t>
                        </m:r>
                      </m:sub>
                    </m:sSub>
                    <m:r>
                      <a:rPr lang="en-US" sz="3200" i="1" dirty="0">
                        <a:latin typeface="Cambria Math" panose="02040503050406030204" pitchFamily="18" charset="0"/>
                      </a:rPr>
                      <m:t> </m:t>
                    </m:r>
                  </m:oMath>
                </a14:m>
                <a:r>
                  <a:rPr lang="en-US" sz="3200" b="1" dirty="0"/>
                  <a:t>= 196.4  and  s</a:t>
                </a:r>
                <a:r>
                  <a:rPr lang="en-US" sz="3200" b="1" baseline="-25000" dirty="0"/>
                  <a:t>2</a:t>
                </a:r>
                <a:r>
                  <a:rPr lang="en-US" sz="3200" b="1" baseline="30000" dirty="0"/>
                  <a:t>2</a:t>
                </a:r>
                <a:r>
                  <a:rPr lang="en-US" sz="3200" dirty="0"/>
                  <a:t> </a:t>
                </a:r>
                <a:r>
                  <a:rPr lang="en-US" sz="3200" b="1" dirty="0"/>
                  <a:t>= 1107.3.</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82077"/>
              </a:xfrm>
              <a:blipFill>
                <a:blip r:embed="rId2"/>
                <a:stretch>
                  <a:fillRect l="-1600" t="-1731" r="-923"/>
                </a:stretch>
              </a:blipFill>
            </p:spPr>
            <p:txBody>
              <a:bodyPr/>
              <a:lstStyle/>
              <a:p>
                <a:r>
                  <a:rPr lang="en-US">
                    <a:noFill/>
                  </a:rPr>
                  <a:t> </a:t>
                </a:r>
              </a:p>
            </p:txBody>
          </p:sp>
        </mc:Fallback>
      </mc:AlternateContent>
    </p:spTree>
    <p:extLst>
      <p:ext uri="{BB962C8B-B14F-4D97-AF65-F5344CB8AC3E}">
        <p14:creationId xmlns:p14="http://schemas.microsoft.com/office/powerpoint/2010/main" val="2739659916"/>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20BE78-9FDF-401B-B412-3AA10EC5BEA3}">
  <ds:schemaRefs>
    <ds:schemaRef ds:uri="http://schemas.openxmlformats.org/package/2006/metadata/core-properties"/>
    <ds:schemaRef ds:uri="http://purl.org/dc/dcmitype/"/>
    <ds:schemaRef ds:uri="http://www.w3.org/XML/1998/namespace"/>
    <ds:schemaRef ds:uri="http://purl.org/dc/elements/1.1/"/>
    <ds:schemaRef ds:uri="http://schemas.microsoft.com/sharepoint/v3"/>
    <ds:schemaRef ds:uri="http://schemas.microsoft.com/office/2006/documentManagement/types"/>
    <ds:schemaRef ds:uri="71af3243-3dd4-4a8d-8c0d-dd76da1f02a5"/>
    <ds:schemaRef ds:uri="http://purl.org/dc/terms/"/>
    <ds:schemaRef ds:uri="http://schemas.microsoft.com/office/infopath/2007/PartnerControls"/>
    <ds:schemaRef ds:uri="230e9df3-be65-4c73-a93b-d1236ebd677e"/>
    <ds:schemaRef ds:uri="16c05727-aa75-4e4a-9b5f-8a80a1165891"/>
    <ds:schemaRef ds:uri="http://schemas.microsoft.com/office/2006/metadata/properties"/>
  </ds:schemaRefs>
</ds:datastoreItem>
</file>

<file path=customXml/itemProps2.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1648</TotalTime>
  <Words>2151</Words>
  <Application>Microsoft Office PowerPoint</Application>
  <PresentationFormat>Widescreen</PresentationFormat>
  <Paragraphs>140</Paragraphs>
  <Slides>26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Aptos</vt:lpstr>
      <vt:lpstr>Arial</vt:lpstr>
      <vt:lpstr>Calibri</vt:lpstr>
      <vt:lpstr>Cambria Math</vt:lpstr>
      <vt:lpstr>Univers Condensed Light</vt:lpstr>
      <vt:lpstr>Walbaum Display Light</vt:lpstr>
      <vt:lpstr>AngleLinesVTI</vt:lpstr>
      <vt:lpstr>     HYPOTHESIS TESTING TO COMPARE TWO MEANS (unpaired data); equality of variances  BST 600 Fall 2025 Lecture 14 Dr. Richard Charnigo</vt:lpstr>
      <vt:lpstr>INTRODUCTION</vt:lpstr>
      <vt:lpstr>INTRODUCTION (CONTINUED)</vt:lpstr>
      <vt:lpstr>INTRODUCTION (CONTINUED)</vt:lpstr>
      <vt:lpstr>SOME NOTATION</vt:lpstr>
      <vt:lpstr>TEST PROCEDURE #1</vt:lpstr>
      <vt:lpstr>TEST PROCEDURE #1 (CONTINUED)</vt:lpstr>
      <vt:lpstr>EXAMPLE #1</vt:lpstr>
      <vt:lpstr>EXAMPLE #1 (CONTINUED)</vt:lpstr>
      <vt:lpstr>EXAMPLE #1 (CONTINUED)</vt:lpstr>
      <vt:lpstr>EXAMPLE #1 (CONTINUED)</vt:lpstr>
      <vt:lpstr>FIRST REMARKS</vt:lpstr>
      <vt:lpstr>TEST PROCEDURE #2</vt:lpstr>
      <vt:lpstr>TEST PROCEDURE #2 (CONTINUED)</vt:lpstr>
      <vt:lpstr>EXAMPLE #2</vt:lpstr>
      <vt:lpstr>EXAMPLE #2 (CONTINUED)</vt:lpstr>
      <vt:lpstr>EXAMPLE #2 (CONTINUED)</vt:lpstr>
      <vt:lpstr>SECOND REMARKS</vt:lpstr>
      <vt:lpstr>SECOND REMARKS (CONTINUED)</vt:lpstr>
      <vt:lpstr>SECOND REMARKS (CONTINUED)</vt:lpstr>
      <vt:lpstr>SECOND REMARKS (CONTINUED)</vt:lpstr>
      <vt:lpstr>AUXILIARY TEST</vt:lpstr>
      <vt:lpstr>AUXILIARY TEST (CONTINUED)</vt:lpstr>
      <vt:lpstr>EXAMPLE #3</vt:lpstr>
      <vt:lpstr>EXAMPLE #3 (CONTINUED)</vt:lpstr>
      <vt:lpstr>THIRD REMARKS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12</cp:revision>
  <cp:lastPrinted>2025-10-07T02:40:13Z</cp:lastPrinted>
  <dcterms:created xsi:type="dcterms:W3CDTF">2025-09-19T01:53:50Z</dcterms:created>
  <dcterms:modified xsi:type="dcterms:W3CDTF">2025-11-03T05:33:31Z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