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7" r:id="rId4"/>
  </p:sldMasterIdLst>
  <p:notesMasterIdLst>
    <p:notesMasterId r:id="rId26"/>
  </p:notesMasterIdLst>
  <p:handoutMasterIdLst>
    <p:handoutMasterId r:id="rId27"/>
  </p:handoutMasterIdLst>
  <p:sldIdLst>
    <p:sldId id="289" r:id="rId5"/>
    <p:sldId id="292" r:id="rId6"/>
    <p:sldId id="293" r:id="rId7"/>
    <p:sldId id="291" r:id="rId8"/>
    <p:sldId id="294" r:id="rId9"/>
    <p:sldId id="295" r:id="rId10"/>
    <p:sldId id="296" r:id="rId11"/>
    <p:sldId id="297" r:id="rId12"/>
    <p:sldId id="298" r:id="rId13"/>
    <p:sldId id="299" r:id="rId14"/>
    <p:sldId id="300" r:id="rId15"/>
    <p:sldId id="301" r:id="rId16"/>
    <p:sldId id="302" r:id="rId17"/>
    <p:sldId id="304" r:id="rId18"/>
    <p:sldId id="303" r:id="rId19"/>
    <p:sldId id="305" r:id="rId20"/>
    <p:sldId id="306" r:id="rId21"/>
    <p:sldId id="307" r:id="rId22"/>
    <p:sldId id="308" r:id="rId23"/>
    <p:sldId id="309" r:id="rId24"/>
    <p:sldId id="310"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4D567FF-F75C-477D-BEA0-2B7089D650F7}" v="6915" dt="2025-09-27T05:11:29.825"/>
  </p1510:revLst>
</p1510:revInfo>
</file>

<file path=ppt/tableStyles.xml><?xml version="1.0" encoding="utf-8"?>
<a:tblStyleLst xmlns:a="http://schemas.openxmlformats.org/drawingml/2006/main" def="{9DCAF9ED-07DC-4A11-8D7F-57B35C25682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94" autoAdjust="0"/>
  </p:normalViewPr>
  <p:slideViewPr>
    <p:cSldViewPr snapToGrid="0">
      <p:cViewPr>
        <p:scale>
          <a:sx n="82" d="100"/>
          <a:sy n="82" d="100"/>
        </p:scale>
        <p:origin x="720" y="7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757"/>
    </p:cViewPr>
  </p:sorterViewPr>
  <p:notesViewPr>
    <p:cSldViewPr snapToGrid="0">
      <p:cViewPr>
        <p:scale>
          <a:sx n="1" d="2"/>
          <a:sy n="1" d="2"/>
        </p:scale>
        <p:origin x="3480" y="55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ichard Charnigo" userId="4fe029dc7930efe6" providerId="LiveId" clId="{F4D567FF-F75C-477D-BEA0-2B7089D650F7}"/>
    <pc:docChg chg="undo custSel addSld delSld modSld sldOrd">
      <pc:chgData name="Richard Charnigo" userId="4fe029dc7930efe6" providerId="LiveId" clId="{F4D567FF-F75C-477D-BEA0-2B7089D650F7}" dt="2025-09-27T05:13:43.028" v="15404" actId="20577"/>
      <pc:docMkLst>
        <pc:docMk/>
      </pc:docMkLst>
      <pc:sldChg chg="modSp mod">
        <pc:chgData name="Richard Charnigo" userId="4fe029dc7930efe6" providerId="LiveId" clId="{F4D567FF-F75C-477D-BEA0-2B7089D650F7}" dt="2025-09-25T03:30:14.821" v="56" actId="20577"/>
        <pc:sldMkLst>
          <pc:docMk/>
          <pc:sldMk cId="3078994387" sldId="289"/>
        </pc:sldMkLst>
        <pc:spChg chg="mod">
          <ac:chgData name="Richard Charnigo" userId="4fe029dc7930efe6" providerId="LiveId" clId="{F4D567FF-F75C-477D-BEA0-2B7089D650F7}" dt="2025-09-25T03:30:14.821" v="56" actId="20577"/>
          <ac:spMkLst>
            <pc:docMk/>
            <pc:sldMk cId="3078994387" sldId="289"/>
            <ac:spMk id="9" creationId="{6FEC93CF-2672-7D78-F278-58C5E012E0DF}"/>
          </ac:spMkLst>
        </pc:spChg>
      </pc:sldChg>
      <pc:sldChg chg="modSp mod">
        <pc:chgData name="Richard Charnigo" userId="4fe029dc7930efe6" providerId="LiveId" clId="{F4D567FF-F75C-477D-BEA0-2B7089D650F7}" dt="2025-09-27T03:52:23.888" v="7361" actId="20577"/>
        <pc:sldMkLst>
          <pc:docMk/>
          <pc:sldMk cId="1581522045" sldId="291"/>
        </pc:sldMkLst>
        <pc:spChg chg="mod">
          <ac:chgData name="Richard Charnigo" userId="4fe029dc7930efe6" providerId="LiveId" clId="{F4D567FF-F75C-477D-BEA0-2B7089D650F7}" dt="2025-09-27T02:50:48.464" v="1996" actId="20577"/>
          <ac:spMkLst>
            <pc:docMk/>
            <pc:sldMk cId="1581522045" sldId="291"/>
            <ac:spMk id="2" creationId="{BF1F5F01-64F3-DA0A-7FD2-A56B7F190F54}"/>
          </ac:spMkLst>
        </pc:spChg>
        <pc:spChg chg="mod">
          <ac:chgData name="Richard Charnigo" userId="4fe029dc7930efe6" providerId="LiveId" clId="{F4D567FF-F75C-477D-BEA0-2B7089D650F7}" dt="2025-09-27T03:52:23.888" v="7361" actId="20577"/>
          <ac:spMkLst>
            <pc:docMk/>
            <pc:sldMk cId="1581522045" sldId="291"/>
            <ac:spMk id="3" creationId="{940A6D83-6E2B-7C68-A633-B77B496B2B66}"/>
          </ac:spMkLst>
        </pc:spChg>
      </pc:sldChg>
      <pc:sldChg chg="del">
        <pc:chgData name="Richard Charnigo" userId="4fe029dc7930efe6" providerId="LiveId" clId="{F4D567FF-F75C-477D-BEA0-2B7089D650F7}" dt="2025-09-25T03:30:19.495" v="57" actId="2696"/>
        <pc:sldMkLst>
          <pc:docMk/>
          <pc:sldMk cId="2464365616" sldId="292"/>
        </pc:sldMkLst>
      </pc:sldChg>
      <pc:sldChg chg="modSp add mod ord">
        <pc:chgData name="Richard Charnigo" userId="4fe029dc7930efe6" providerId="LiveId" clId="{F4D567FF-F75C-477D-BEA0-2B7089D650F7}" dt="2025-09-27T04:57:11.734" v="14972" actId="20577"/>
        <pc:sldMkLst>
          <pc:docMk/>
          <pc:sldMk cId="2502221908" sldId="292"/>
        </pc:sldMkLst>
        <pc:spChg chg="mod">
          <ac:chgData name="Richard Charnigo" userId="4fe029dc7930efe6" providerId="LiveId" clId="{F4D567FF-F75C-477D-BEA0-2B7089D650F7}" dt="2025-09-27T02:42:12.619" v="963" actId="20577"/>
          <ac:spMkLst>
            <pc:docMk/>
            <pc:sldMk cId="2502221908" sldId="292"/>
            <ac:spMk id="2" creationId="{BF1F5F01-64F3-DA0A-7FD2-A56B7F190F54}"/>
          </ac:spMkLst>
        </pc:spChg>
        <pc:spChg chg="mod">
          <ac:chgData name="Richard Charnigo" userId="4fe029dc7930efe6" providerId="LiveId" clId="{F4D567FF-F75C-477D-BEA0-2B7089D650F7}" dt="2025-09-27T04:57:11.734" v="14972" actId="20577"/>
          <ac:spMkLst>
            <pc:docMk/>
            <pc:sldMk cId="2502221908" sldId="292"/>
            <ac:spMk id="3" creationId="{940A6D83-6E2B-7C68-A633-B77B496B2B66}"/>
          </ac:spMkLst>
        </pc:spChg>
      </pc:sldChg>
      <pc:sldChg chg="del">
        <pc:chgData name="Richard Charnigo" userId="4fe029dc7930efe6" providerId="LiveId" clId="{F4D567FF-F75C-477D-BEA0-2B7089D650F7}" dt="2025-09-25T03:30:20.173" v="58" actId="2696"/>
        <pc:sldMkLst>
          <pc:docMk/>
          <pc:sldMk cId="560199023" sldId="293"/>
        </pc:sldMkLst>
      </pc:sldChg>
      <pc:sldChg chg="modSp add mod ord">
        <pc:chgData name="Richard Charnigo" userId="4fe029dc7930efe6" providerId="LiveId" clId="{F4D567FF-F75C-477D-BEA0-2B7089D650F7}" dt="2025-09-27T03:23:41.389" v="4955" actId="20577"/>
        <pc:sldMkLst>
          <pc:docMk/>
          <pc:sldMk cId="2657695490" sldId="293"/>
        </pc:sldMkLst>
        <pc:spChg chg="mod">
          <ac:chgData name="Richard Charnigo" userId="4fe029dc7930efe6" providerId="LiveId" clId="{F4D567FF-F75C-477D-BEA0-2B7089D650F7}" dt="2025-09-27T03:23:41.389" v="4955" actId="20577"/>
          <ac:spMkLst>
            <pc:docMk/>
            <pc:sldMk cId="2657695490" sldId="293"/>
            <ac:spMk id="3" creationId="{940A6D83-6E2B-7C68-A633-B77B496B2B66}"/>
          </ac:spMkLst>
        </pc:spChg>
      </pc:sldChg>
      <pc:sldChg chg="modSp add mod">
        <pc:chgData name="Richard Charnigo" userId="4fe029dc7930efe6" providerId="LiveId" clId="{F4D567FF-F75C-477D-BEA0-2B7089D650F7}" dt="2025-09-27T03:58:09.944" v="8338" actId="20577"/>
        <pc:sldMkLst>
          <pc:docMk/>
          <pc:sldMk cId="1792117869" sldId="294"/>
        </pc:sldMkLst>
        <pc:spChg chg="mod">
          <ac:chgData name="Richard Charnigo" userId="4fe029dc7930efe6" providerId="LiveId" clId="{F4D567FF-F75C-477D-BEA0-2B7089D650F7}" dt="2025-09-27T03:58:09.944" v="8338" actId="20577"/>
          <ac:spMkLst>
            <pc:docMk/>
            <pc:sldMk cId="1792117869" sldId="294"/>
            <ac:spMk id="3" creationId="{940A6D83-6E2B-7C68-A633-B77B496B2B66}"/>
          </ac:spMkLst>
        </pc:spChg>
      </pc:sldChg>
      <pc:sldChg chg="del">
        <pc:chgData name="Richard Charnigo" userId="4fe029dc7930efe6" providerId="LiveId" clId="{F4D567FF-F75C-477D-BEA0-2B7089D650F7}" dt="2025-09-25T03:30:20.341" v="59" actId="2696"/>
        <pc:sldMkLst>
          <pc:docMk/>
          <pc:sldMk cId="2941812811" sldId="294"/>
        </pc:sldMkLst>
      </pc:sldChg>
      <pc:sldChg chg="del">
        <pc:chgData name="Richard Charnigo" userId="4fe029dc7930efe6" providerId="LiveId" clId="{F4D567FF-F75C-477D-BEA0-2B7089D650F7}" dt="2025-09-25T03:30:20.465" v="60" actId="2696"/>
        <pc:sldMkLst>
          <pc:docMk/>
          <pc:sldMk cId="141752671" sldId="295"/>
        </pc:sldMkLst>
      </pc:sldChg>
      <pc:sldChg chg="modSp add mod">
        <pc:chgData name="Richard Charnigo" userId="4fe029dc7930efe6" providerId="LiveId" clId="{F4D567FF-F75C-477D-BEA0-2B7089D650F7}" dt="2025-09-27T04:58:24.106" v="14979" actId="20577"/>
        <pc:sldMkLst>
          <pc:docMk/>
          <pc:sldMk cId="3165645944" sldId="295"/>
        </pc:sldMkLst>
        <pc:spChg chg="mod">
          <ac:chgData name="Richard Charnigo" userId="4fe029dc7930efe6" providerId="LiveId" clId="{F4D567FF-F75C-477D-BEA0-2B7089D650F7}" dt="2025-09-27T03:07:07.844" v="3366" actId="20577"/>
          <ac:spMkLst>
            <pc:docMk/>
            <pc:sldMk cId="3165645944" sldId="295"/>
            <ac:spMk id="2" creationId="{BF1F5F01-64F3-DA0A-7FD2-A56B7F190F54}"/>
          </ac:spMkLst>
        </pc:spChg>
        <pc:spChg chg="mod">
          <ac:chgData name="Richard Charnigo" userId="4fe029dc7930efe6" providerId="LiveId" clId="{F4D567FF-F75C-477D-BEA0-2B7089D650F7}" dt="2025-09-27T04:58:24.106" v="14979" actId="20577"/>
          <ac:spMkLst>
            <pc:docMk/>
            <pc:sldMk cId="3165645944" sldId="295"/>
            <ac:spMk id="3" creationId="{940A6D83-6E2B-7C68-A633-B77B496B2B66}"/>
          </ac:spMkLst>
        </pc:spChg>
      </pc:sldChg>
      <pc:sldChg chg="del">
        <pc:chgData name="Richard Charnigo" userId="4fe029dc7930efe6" providerId="LiveId" clId="{F4D567FF-F75C-477D-BEA0-2B7089D650F7}" dt="2025-09-25T03:30:20.591" v="61" actId="2696"/>
        <pc:sldMkLst>
          <pc:docMk/>
          <pc:sldMk cId="1064180039" sldId="296"/>
        </pc:sldMkLst>
      </pc:sldChg>
      <pc:sldChg chg="modSp add mod">
        <pc:chgData name="Richard Charnigo" userId="4fe029dc7930efe6" providerId="LiveId" clId="{F4D567FF-F75C-477D-BEA0-2B7089D650F7}" dt="2025-09-27T05:06:02.573" v="15268" actId="20577"/>
        <pc:sldMkLst>
          <pc:docMk/>
          <pc:sldMk cId="3635258750" sldId="296"/>
        </pc:sldMkLst>
        <pc:spChg chg="mod">
          <ac:chgData name="Richard Charnigo" userId="4fe029dc7930efe6" providerId="LiveId" clId="{F4D567FF-F75C-477D-BEA0-2B7089D650F7}" dt="2025-09-27T03:14:19.193" v="4087" actId="20577"/>
          <ac:spMkLst>
            <pc:docMk/>
            <pc:sldMk cId="3635258750" sldId="296"/>
            <ac:spMk id="2" creationId="{BF1F5F01-64F3-DA0A-7FD2-A56B7F190F54}"/>
          </ac:spMkLst>
        </pc:spChg>
        <pc:spChg chg="mod">
          <ac:chgData name="Richard Charnigo" userId="4fe029dc7930efe6" providerId="LiveId" clId="{F4D567FF-F75C-477D-BEA0-2B7089D650F7}" dt="2025-09-27T05:06:02.573" v="15268" actId="20577"/>
          <ac:spMkLst>
            <pc:docMk/>
            <pc:sldMk cId="3635258750" sldId="296"/>
            <ac:spMk id="3" creationId="{940A6D83-6E2B-7C68-A633-B77B496B2B66}"/>
          </ac:spMkLst>
        </pc:spChg>
      </pc:sldChg>
      <pc:sldChg chg="del">
        <pc:chgData name="Richard Charnigo" userId="4fe029dc7930efe6" providerId="LiveId" clId="{F4D567FF-F75C-477D-BEA0-2B7089D650F7}" dt="2025-09-25T03:30:20.734" v="62" actId="2696"/>
        <pc:sldMkLst>
          <pc:docMk/>
          <pc:sldMk cId="1756284179" sldId="297"/>
        </pc:sldMkLst>
      </pc:sldChg>
      <pc:sldChg chg="modSp add mod">
        <pc:chgData name="Richard Charnigo" userId="4fe029dc7930efe6" providerId="LiveId" clId="{F4D567FF-F75C-477D-BEA0-2B7089D650F7}" dt="2025-09-27T04:59:09.953" v="14997" actId="20577"/>
        <pc:sldMkLst>
          <pc:docMk/>
          <pc:sldMk cId="2440832453" sldId="297"/>
        </pc:sldMkLst>
        <pc:spChg chg="mod">
          <ac:chgData name="Richard Charnigo" userId="4fe029dc7930efe6" providerId="LiveId" clId="{F4D567FF-F75C-477D-BEA0-2B7089D650F7}" dt="2025-09-27T03:18:43.764" v="4491" actId="20577"/>
          <ac:spMkLst>
            <pc:docMk/>
            <pc:sldMk cId="2440832453" sldId="297"/>
            <ac:spMk id="2" creationId="{BF1F5F01-64F3-DA0A-7FD2-A56B7F190F54}"/>
          </ac:spMkLst>
        </pc:spChg>
        <pc:spChg chg="mod">
          <ac:chgData name="Richard Charnigo" userId="4fe029dc7930efe6" providerId="LiveId" clId="{F4D567FF-F75C-477D-BEA0-2B7089D650F7}" dt="2025-09-27T04:59:09.953" v="14997" actId="20577"/>
          <ac:spMkLst>
            <pc:docMk/>
            <pc:sldMk cId="2440832453" sldId="297"/>
            <ac:spMk id="3" creationId="{940A6D83-6E2B-7C68-A633-B77B496B2B66}"/>
          </ac:spMkLst>
        </pc:spChg>
      </pc:sldChg>
      <pc:sldChg chg="del">
        <pc:chgData name="Richard Charnigo" userId="4fe029dc7930efe6" providerId="LiveId" clId="{F4D567FF-F75C-477D-BEA0-2B7089D650F7}" dt="2025-09-25T03:30:20.849" v="63" actId="2696"/>
        <pc:sldMkLst>
          <pc:docMk/>
          <pc:sldMk cId="2426984728" sldId="298"/>
        </pc:sldMkLst>
      </pc:sldChg>
      <pc:sldChg chg="modSp add mod">
        <pc:chgData name="Richard Charnigo" userId="4fe029dc7930efe6" providerId="LiveId" clId="{F4D567FF-F75C-477D-BEA0-2B7089D650F7}" dt="2025-09-27T03:54:29.969" v="7570" actId="20577"/>
        <pc:sldMkLst>
          <pc:docMk/>
          <pc:sldMk cId="3443394945" sldId="298"/>
        </pc:sldMkLst>
        <pc:spChg chg="mod">
          <ac:chgData name="Richard Charnigo" userId="4fe029dc7930efe6" providerId="LiveId" clId="{F4D567FF-F75C-477D-BEA0-2B7089D650F7}" dt="2025-09-27T03:54:29.969" v="7570" actId="20577"/>
          <ac:spMkLst>
            <pc:docMk/>
            <pc:sldMk cId="3443394945" sldId="298"/>
            <ac:spMk id="3" creationId="{940A6D83-6E2B-7C68-A633-B77B496B2B66}"/>
          </ac:spMkLst>
        </pc:spChg>
      </pc:sldChg>
      <pc:sldChg chg="modSp add mod">
        <pc:chgData name="Richard Charnigo" userId="4fe029dc7930efe6" providerId="LiveId" clId="{F4D567FF-F75C-477D-BEA0-2B7089D650F7}" dt="2025-09-27T03:50:16.751" v="7038" actId="20577"/>
        <pc:sldMkLst>
          <pc:docMk/>
          <pc:sldMk cId="573381566" sldId="299"/>
        </pc:sldMkLst>
        <pc:spChg chg="mod">
          <ac:chgData name="Richard Charnigo" userId="4fe029dc7930efe6" providerId="LiveId" clId="{F4D567FF-F75C-477D-BEA0-2B7089D650F7}" dt="2025-09-27T03:47:16.479" v="6405" actId="20577"/>
          <ac:spMkLst>
            <pc:docMk/>
            <pc:sldMk cId="573381566" sldId="299"/>
            <ac:spMk id="2" creationId="{BF1F5F01-64F3-DA0A-7FD2-A56B7F190F54}"/>
          </ac:spMkLst>
        </pc:spChg>
        <pc:spChg chg="mod">
          <ac:chgData name="Richard Charnigo" userId="4fe029dc7930efe6" providerId="LiveId" clId="{F4D567FF-F75C-477D-BEA0-2B7089D650F7}" dt="2025-09-27T03:50:16.751" v="7038" actId="20577"/>
          <ac:spMkLst>
            <pc:docMk/>
            <pc:sldMk cId="573381566" sldId="299"/>
            <ac:spMk id="3" creationId="{940A6D83-6E2B-7C68-A633-B77B496B2B66}"/>
          </ac:spMkLst>
        </pc:spChg>
      </pc:sldChg>
      <pc:sldChg chg="del">
        <pc:chgData name="Richard Charnigo" userId="4fe029dc7930efe6" providerId="LiveId" clId="{F4D567FF-F75C-477D-BEA0-2B7089D650F7}" dt="2025-09-25T03:30:21.024" v="64" actId="2696"/>
        <pc:sldMkLst>
          <pc:docMk/>
          <pc:sldMk cId="3656730206" sldId="299"/>
        </pc:sldMkLst>
      </pc:sldChg>
      <pc:sldChg chg="del">
        <pc:chgData name="Richard Charnigo" userId="4fe029dc7930efe6" providerId="LiveId" clId="{F4D567FF-F75C-477D-BEA0-2B7089D650F7}" dt="2025-09-25T03:30:21.177" v="65" actId="2696"/>
        <pc:sldMkLst>
          <pc:docMk/>
          <pc:sldMk cId="1929738788" sldId="300"/>
        </pc:sldMkLst>
      </pc:sldChg>
      <pc:sldChg chg="modSp add mod">
        <pc:chgData name="Richard Charnigo" userId="4fe029dc7930efe6" providerId="LiveId" clId="{F4D567FF-F75C-477D-BEA0-2B7089D650F7}" dt="2025-09-27T05:07:06.975" v="15282" actId="20577"/>
        <pc:sldMkLst>
          <pc:docMk/>
          <pc:sldMk cId="2042891969" sldId="300"/>
        </pc:sldMkLst>
        <pc:spChg chg="mod">
          <ac:chgData name="Richard Charnigo" userId="4fe029dc7930efe6" providerId="LiveId" clId="{F4D567FF-F75C-477D-BEA0-2B7089D650F7}" dt="2025-09-27T03:50:29.688" v="7051" actId="20577"/>
          <ac:spMkLst>
            <pc:docMk/>
            <pc:sldMk cId="2042891969" sldId="300"/>
            <ac:spMk id="2" creationId="{BF1F5F01-64F3-DA0A-7FD2-A56B7F190F54}"/>
          </ac:spMkLst>
        </pc:spChg>
        <pc:spChg chg="mod">
          <ac:chgData name="Richard Charnigo" userId="4fe029dc7930efe6" providerId="LiveId" clId="{F4D567FF-F75C-477D-BEA0-2B7089D650F7}" dt="2025-09-27T05:07:06.975" v="15282" actId="20577"/>
          <ac:spMkLst>
            <pc:docMk/>
            <pc:sldMk cId="2042891969" sldId="300"/>
            <ac:spMk id="3" creationId="{940A6D83-6E2B-7C68-A633-B77B496B2B66}"/>
          </ac:spMkLst>
        </pc:spChg>
      </pc:sldChg>
      <pc:sldChg chg="modSp add mod">
        <pc:chgData name="Richard Charnigo" userId="4fe029dc7930efe6" providerId="LiveId" clId="{F4D567FF-F75C-477D-BEA0-2B7089D650F7}" dt="2025-09-27T05:00:37.175" v="15047" actId="20577"/>
        <pc:sldMkLst>
          <pc:docMk/>
          <pc:sldMk cId="468526580" sldId="301"/>
        </pc:sldMkLst>
        <pc:spChg chg="mod">
          <ac:chgData name="Richard Charnigo" userId="4fe029dc7930efe6" providerId="LiveId" clId="{F4D567FF-F75C-477D-BEA0-2B7089D650F7}" dt="2025-09-27T03:57:00.826" v="8097" actId="20577"/>
          <ac:spMkLst>
            <pc:docMk/>
            <pc:sldMk cId="468526580" sldId="301"/>
            <ac:spMk id="2" creationId="{BF1F5F01-64F3-DA0A-7FD2-A56B7F190F54}"/>
          </ac:spMkLst>
        </pc:spChg>
        <pc:spChg chg="mod">
          <ac:chgData name="Richard Charnigo" userId="4fe029dc7930efe6" providerId="LiveId" clId="{F4D567FF-F75C-477D-BEA0-2B7089D650F7}" dt="2025-09-27T05:00:37.175" v="15047" actId="20577"/>
          <ac:spMkLst>
            <pc:docMk/>
            <pc:sldMk cId="468526580" sldId="301"/>
            <ac:spMk id="3" creationId="{940A6D83-6E2B-7C68-A633-B77B496B2B66}"/>
          </ac:spMkLst>
        </pc:spChg>
      </pc:sldChg>
      <pc:sldChg chg="del">
        <pc:chgData name="Richard Charnigo" userId="4fe029dc7930efe6" providerId="LiveId" clId="{F4D567FF-F75C-477D-BEA0-2B7089D650F7}" dt="2025-09-25T03:30:21.313" v="66" actId="2696"/>
        <pc:sldMkLst>
          <pc:docMk/>
          <pc:sldMk cId="509241493" sldId="301"/>
        </pc:sldMkLst>
      </pc:sldChg>
      <pc:sldChg chg="modSp add mod">
        <pc:chgData name="Richard Charnigo" userId="4fe029dc7930efe6" providerId="LiveId" clId="{F4D567FF-F75C-477D-BEA0-2B7089D650F7}" dt="2025-09-27T05:01:02.261" v="15068" actId="20577"/>
        <pc:sldMkLst>
          <pc:docMk/>
          <pc:sldMk cId="3280563842" sldId="302"/>
        </pc:sldMkLst>
        <pc:spChg chg="mod">
          <ac:chgData name="Richard Charnigo" userId="4fe029dc7930efe6" providerId="LiveId" clId="{F4D567FF-F75C-477D-BEA0-2B7089D650F7}" dt="2025-09-27T04:06:19.041" v="8741" actId="20577"/>
          <ac:spMkLst>
            <pc:docMk/>
            <pc:sldMk cId="3280563842" sldId="302"/>
            <ac:spMk id="2" creationId="{BF1F5F01-64F3-DA0A-7FD2-A56B7F190F54}"/>
          </ac:spMkLst>
        </pc:spChg>
        <pc:spChg chg="mod">
          <ac:chgData name="Richard Charnigo" userId="4fe029dc7930efe6" providerId="LiveId" clId="{F4D567FF-F75C-477D-BEA0-2B7089D650F7}" dt="2025-09-27T05:01:02.261" v="15068" actId="20577"/>
          <ac:spMkLst>
            <pc:docMk/>
            <pc:sldMk cId="3280563842" sldId="302"/>
            <ac:spMk id="3" creationId="{940A6D83-6E2B-7C68-A633-B77B496B2B66}"/>
          </ac:spMkLst>
        </pc:spChg>
      </pc:sldChg>
      <pc:sldChg chg="del">
        <pc:chgData name="Richard Charnigo" userId="4fe029dc7930efe6" providerId="LiveId" clId="{F4D567FF-F75C-477D-BEA0-2B7089D650F7}" dt="2025-09-25T03:30:21.466" v="67" actId="2696"/>
        <pc:sldMkLst>
          <pc:docMk/>
          <pc:sldMk cId="3669476970" sldId="302"/>
        </pc:sldMkLst>
      </pc:sldChg>
      <pc:sldChg chg="modSp add mod">
        <pc:chgData name="Richard Charnigo" userId="4fe029dc7930efe6" providerId="LiveId" clId="{F4D567FF-F75C-477D-BEA0-2B7089D650F7}" dt="2025-09-27T05:09:28.178" v="15290" actId="20577"/>
        <pc:sldMkLst>
          <pc:docMk/>
          <pc:sldMk cId="2493712269" sldId="303"/>
        </pc:sldMkLst>
        <pc:spChg chg="mod">
          <ac:chgData name="Richard Charnigo" userId="4fe029dc7930efe6" providerId="LiveId" clId="{F4D567FF-F75C-477D-BEA0-2B7089D650F7}" dt="2025-09-27T05:09:28.178" v="15290" actId="20577"/>
          <ac:spMkLst>
            <pc:docMk/>
            <pc:sldMk cId="2493712269" sldId="303"/>
            <ac:spMk id="3" creationId="{940A6D83-6E2B-7C68-A633-B77B496B2B66}"/>
          </ac:spMkLst>
        </pc:spChg>
      </pc:sldChg>
      <pc:sldChg chg="del">
        <pc:chgData name="Richard Charnigo" userId="4fe029dc7930efe6" providerId="LiveId" clId="{F4D567FF-F75C-477D-BEA0-2B7089D650F7}" dt="2025-09-25T03:30:21.612" v="68" actId="2696"/>
        <pc:sldMkLst>
          <pc:docMk/>
          <pc:sldMk cId="2836286280" sldId="303"/>
        </pc:sldMkLst>
      </pc:sldChg>
      <pc:sldChg chg="modSp add ord">
        <pc:chgData name="Richard Charnigo" userId="4fe029dc7930efe6" providerId="LiveId" clId="{F4D567FF-F75C-477D-BEA0-2B7089D650F7}" dt="2025-09-27T05:01:40.800" v="15196" actId="20577"/>
        <pc:sldMkLst>
          <pc:docMk/>
          <pc:sldMk cId="3199049694" sldId="304"/>
        </pc:sldMkLst>
        <pc:spChg chg="mod">
          <ac:chgData name="Richard Charnigo" userId="4fe029dc7930efe6" providerId="LiveId" clId="{F4D567FF-F75C-477D-BEA0-2B7089D650F7}" dt="2025-09-27T05:01:40.800" v="15196" actId="20577"/>
          <ac:spMkLst>
            <pc:docMk/>
            <pc:sldMk cId="3199049694" sldId="304"/>
            <ac:spMk id="3" creationId="{940A6D83-6E2B-7C68-A633-B77B496B2B66}"/>
          </ac:spMkLst>
        </pc:spChg>
      </pc:sldChg>
      <pc:sldChg chg="del">
        <pc:chgData name="Richard Charnigo" userId="4fe029dc7930efe6" providerId="LiveId" clId="{F4D567FF-F75C-477D-BEA0-2B7089D650F7}" dt="2025-09-25T03:30:22.335" v="69" actId="2696"/>
        <pc:sldMkLst>
          <pc:docMk/>
          <pc:sldMk cId="2028818368" sldId="305"/>
        </pc:sldMkLst>
      </pc:sldChg>
      <pc:sldChg chg="modSp add mod">
        <pc:chgData name="Richard Charnigo" userId="4fe029dc7930efe6" providerId="LiveId" clId="{F4D567FF-F75C-477D-BEA0-2B7089D650F7}" dt="2025-09-27T05:10:26.143" v="15331" actId="20577"/>
        <pc:sldMkLst>
          <pc:docMk/>
          <pc:sldMk cId="3765488868" sldId="305"/>
        </pc:sldMkLst>
        <pc:spChg chg="mod">
          <ac:chgData name="Richard Charnigo" userId="4fe029dc7930efe6" providerId="LiveId" clId="{F4D567FF-F75C-477D-BEA0-2B7089D650F7}" dt="2025-09-27T05:10:26.143" v="15331" actId="20577"/>
          <ac:spMkLst>
            <pc:docMk/>
            <pc:sldMk cId="3765488868" sldId="305"/>
            <ac:spMk id="3" creationId="{940A6D83-6E2B-7C68-A633-B77B496B2B66}"/>
          </ac:spMkLst>
        </pc:spChg>
      </pc:sldChg>
      <pc:sldChg chg="modSp add mod">
        <pc:chgData name="Richard Charnigo" userId="4fe029dc7930efe6" providerId="LiveId" clId="{F4D567FF-F75C-477D-BEA0-2B7089D650F7}" dt="2025-09-27T05:10:45.492" v="15355" actId="20577"/>
        <pc:sldMkLst>
          <pc:docMk/>
          <pc:sldMk cId="373298567" sldId="306"/>
        </pc:sldMkLst>
        <pc:spChg chg="mod">
          <ac:chgData name="Richard Charnigo" userId="4fe029dc7930efe6" providerId="LiveId" clId="{F4D567FF-F75C-477D-BEA0-2B7089D650F7}" dt="2025-09-27T04:25:18.536" v="11348" actId="20577"/>
          <ac:spMkLst>
            <pc:docMk/>
            <pc:sldMk cId="373298567" sldId="306"/>
            <ac:spMk id="2" creationId="{BF1F5F01-64F3-DA0A-7FD2-A56B7F190F54}"/>
          </ac:spMkLst>
        </pc:spChg>
        <pc:spChg chg="mod">
          <ac:chgData name="Richard Charnigo" userId="4fe029dc7930efe6" providerId="LiveId" clId="{F4D567FF-F75C-477D-BEA0-2B7089D650F7}" dt="2025-09-27T05:10:45.492" v="15355" actId="20577"/>
          <ac:spMkLst>
            <pc:docMk/>
            <pc:sldMk cId="373298567" sldId="306"/>
            <ac:spMk id="3" creationId="{940A6D83-6E2B-7C68-A633-B77B496B2B66}"/>
          </ac:spMkLst>
        </pc:spChg>
      </pc:sldChg>
      <pc:sldChg chg="del">
        <pc:chgData name="Richard Charnigo" userId="4fe029dc7930efe6" providerId="LiveId" clId="{F4D567FF-F75C-477D-BEA0-2B7089D650F7}" dt="2025-09-25T03:30:22.493" v="70" actId="2696"/>
        <pc:sldMkLst>
          <pc:docMk/>
          <pc:sldMk cId="3202091151" sldId="306"/>
        </pc:sldMkLst>
      </pc:sldChg>
      <pc:sldChg chg="del">
        <pc:chgData name="Richard Charnigo" userId="4fe029dc7930efe6" providerId="LiveId" clId="{F4D567FF-F75C-477D-BEA0-2B7089D650F7}" dt="2025-09-25T03:30:23.632" v="71" actId="2696"/>
        <pc:sldMkLst>
          <pc:docMk/>
          <pc:sldMk cId="627309907" sldId="307"/>
        </pc:sldMkLst>
      </pc:sldChg>
      <pc:sldChg chg="modSp add mod">
        <pc:chgData name="Richard Charnigo" userId="4fe029dc7930efe6" providerId="LiveId" clId="{F4D567FF-F75C-477D-BEA0-2B7089D650F7}" dt="2025-09-27T04:33:50.184" v="12348" actId="20577"/>
        <pc:sldMkLst>
          <pc:docMk/>
          <pc:sldMk cId="3926010929" sldId="307"/>
        </pc:sldMkLst>
        <pc:spChg chg="mod">
          <ac:chgData name="Richard Charnigo" userId="4fe029dc7930efe6" providerId="LiveId" clId="{F4D567FF-F75C-477D-BEA0-2B7089D650F7}" dt="2025-09-27T04:32:06.021" v="12041" actId="20577"/>
          <ac:spMkLst>
            <pc:docMk/>
            <pc:sldMk cId="3926010929" sldId="307"/>
            <ac:spMk id="2" creationId="{BF1F5F01-64F3-DA0A-7FD2-A56B7F190F54}"/>
          </ac:spMkLst>
        </pc:spChg>
        <pc:spChg chg="mod">
          <ac:chgData name="Richard Charnigo" userId="4fe029dc7930efe6" providerId="LiveId" clId="{F4D567FF-F75C-477D-BEA0-2B7089D650F7}" dt="2025-09-27T04:33:50.184" v="12348" actId="20577"/>
          <ac:spMkLst>
            <pc:docMk/>
            <pc:sldMk cId="3926010929" sldId="307"/>
            <ac:spMk id="3" creationId="{940A6D83-6E2B-7C68-A633-B77B496B2B66}"/>
          </ac:spMkLst>
        </pc:spChg>
      </pc:sldChg>
      <pc:sldChg chg="modSp add mod">
        <pc:chgData name="Richard Charnigo" userId="4fe029dc7930efe6" providerId="LiveId" clId="{F4D567FF-F75C-477D-BEA0-2B7089D650F7}" dt="2025-09-27T05:11:29.825" v="15358" actId="20577"/>
        <pc:sldMkLst>
          <pc:docMk/>
          <pc:sldMk cId="108278768" sldId="308"/>
        </pc:sldMkLst>
        <pc:spChg chg="mod">
          <ac:chgData name="Richard Charnigo" userId="4fe029dc7930efe6" providerId="LiveId" clId="{F4D567FF-F75C-477D-BEA0-2B7089D650F7}" dt="2025-09-27T05:11:29.825" v="15358" actId="20577"/>
          <ac:spMkLst>
            <pc:docMk/>
            <pc:sldMk cId="108278768" sldId="308"/>
            <ac:spMk id="3" creationId="{940A6D83-6E2B-7C68-A633-B77B496B2B66}"/>
          </ac:spMkLst>
        </pc:spChg>
      </pc:sldChg>
      <pc:sldChg chg="del">
        <pc:chgData name="Richard Charnigo" userId="4fe029dc7930efe6" providerId="LiveId" clId="{F4D567FF-F75C-477D-BEA0-2B7089D650F7}" dt="2025-09-25T03:30:24.640" v="73" actId="2696"/>
        <pc:sldMkLst>
          <pc:docMk/>
          <pc:sldMk cId="3451839253" sldId="308"/>
        </pc:sldMkLst>
      </pc:sldChg>
      <pc:sldChg chg="modSp add mod">
        <pc:chgData name="Richard Charnigo" userId="4fe029dc7930efe6" providerId="LiveId" clId="{F4D567FF-F75C-477D-BEA0-2B7089D650F7}" dt="2025-09-27T05:13:10.605" v="15392" actId="20577"/>
        <pc:sldMkLst>
          <pc:docMk/>
          <pc:sldMk cId="471379351" sldId="309"/>
        </pc:sldMkLst>
        <pc:spChg chg="mod">
          <ac:chgData name="Richard Charnigo" userId="4fe029dc7930efe6" providerId="LiveId" clId="{F4D567FF-F75C-477D-BEA0-2B7089D650F7}" dt="2025-09-27T05:13:10.605" v="15392" actId="20577"/>
          <ac:spMkLst>
            <pc:docMk/>
            <pc:sldMk cId="471379351" sldId="309"/>
            <ac:spMk id="3" creationId="{940A6D83-6E2B-7C68-A633-B77B496B2B66}"/>
          </ac:spMkLst>
        </pc:spChg>
      </pc:sldChg>
      <pc:sldChg chg="del">
        <pc:chgData name="Richard Charnigo" userId="4fe029dc7930efe6" providerId="LiveId" clId="{F4D567FF-F75C-477D-BEA0-2B7089D650F7}" dt="2025-09-25T03:30:25.191" v="74" actId="2696"/>
        <pc:sldMkLst>
          <pc:docMk/>
          <pc:sldMk cId="1745192052" sldId="309"/>
        </pc:sldMkLst>
      </pc:sldChg>
      <pc:sldChg chg="modSp add mod">
        <pc:chgData name="Richard Charnigo" userId="4fe029dc7930efe6" providerId="LiveId" clId="{F4D567FF-F75C-477D-BEA0-2B7089D650F7}" dt="2025-09-27T05:13:43.028" v="15404" actId="20577"/>
        <pc:sldMkLst>
          <pc:docMk/>
          <pc:sldMk cId="3150205328" sldId="310"/>
        </pc:sldMkLst>
        <pc:spChg chg="mod">
          <ac:chgData name="Richard Charnigo" userId="4fe029dc7930efe6" providerId="LiveId" clId="{F4D567FF-F75C-477D-BEA0-2B7089D650F7}" dt="2025-09-27T05:13:43.028" v="15404" actId="20577"/>
          <ac:spMkLst>
            <pc:docMk/>
            <pc:sldMk cId="3150205328" sldId="310"/>
            <ac:spMk id="3" creationId="{940A6D83-6E2B-7C68-A633-B77B496B2B66}"/>
          </ac:spMkLst>
        </pc:spChg>
      </pc:sldChg>
      <pc:sldChg chg="del">
        <pc:chgData name="Richard Charnigo" userId="4fe029dc7930efe6" providerId="LiveId" clId="{F4D567FF-F75C-477D-BEA0-2B7089D650F7}" dt="2025-09-25T03:30:26.653" v="75" actId="2696"/>
        <pc:sldMkLst>
          <pc:docMk/>
          <pc:sldMk cId="3759339740" sldId="310"/>
        </pc:sldMkLst>
      </pc:sldChg>
      <pc:sldChg chg="del">
        <pc:chgData name="Richard Charnigo" userId="4fe029dc7930efe6" providerId="LiveId" clId="{F4D567FF-F75C-477D-BEA0-2B7089D650F7}" dt="2025-09-25T03:30:24.115" v="72" actId="2696"/>
        <pc:sldMkLst>
          <pc:docMk/>
          <pc:sldMk cId="3344788713" sldId="311"/>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976AB79-C677-3DB7-78CF-9305D586148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13AB137-CEA6-0244-F12B-1ECC21172D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DC994AA-C437-4EF4-8BEF-0B832D7FA420}" type="datetimeFigureOut">
              <a:rPr lang="en-US" smtClean="0"/>
              <a:t>9/26/2025</a:t>
            </a:fld>
            <a:endParaRPr lang="en-US"/>
          </a:p>
        </p:txBody>
      </p:sp>
      <p:sp>
        <p:nvSpPr>
          <p:cNvPr id="4" name="Footer Placeholder 3">
            <a:extLst>
              <a:ext uri="{FF2B5EF4-FFF2-40B4-BE49-F238E27FC236}">
                <a16:creationId xmlns:a16="http://schemas.microsoft.com/office/drawing/2014/main" id="{0868EC96-C6CC-F2AF-D90F-143F4D20A07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Tree>
    <p:extLst>
      <p:ext uri="{BB962C8B-B14F-4D97-AF65-F5344CB8AC3E}">
        <p14:creationId xmlns:p14="http://schemas.microsoft.com/office/powerpoint/2010/main" val="34720278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B16356-3B28-4AAF-8099-7941810E2475}" type="datetimeFigureOut">
              <a:rPr lang="en-US" smtClean="0"/>
              <a:t>9/26/2025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C5DA344-5FA2-43F7-9D95-CA56C82B080A}" type="slidenum">
              <a:rPr lang="en-US" smtClean="0"/>
              <a:t>‹#›</a:t>
            </a:fld>
            <a:endParaRPr lang="en-US"/>
          </a:p>
        </p:txBody>
      </p:sp>
    </p:spTree>
    <p:extLst>
      <p:ext uri="{BB962C8B-B14F-4D97-AF65-F5344CB8AC3E}">
        <p14:creationId xmlns:p14="http://schemas.microsoft.com/office/powerpoint/2010/main" val="12557629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C5DA344-5FA2-43F7-9D95-CA56C82B080A}" type="slidenum">
              <a:rPr lang="en-US" smtClean="0"/>
              <a:t>1</a:t>
            </a:fld>
            <a:endParaRPr lang="en-US"/>
          </a:p>
        </p:txBody>
      </p:sp>
    </p:spTree>
    <p:extLst>
      <p:ext uri="{BB962C8B-B14F-4D97-AF65-F5344CB8AC3E}">
        <p14:creationId xmlns:p14="http://schemas.microsoft.com/office/powerpoint/2010/main" val="6954445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BB0DB3-A8FF-4ABB-9E2E-D960422260EB}"/>
              </a:ext>
            </a:extLst>
          </p:cNvPr>
          <p:cNvSpPr>
            <a:spLocks noGrp="1"/>
          </p:cNvSpPr>
          <p:nvPr>
            <p:ph type="ctrTitle"/>
          </p:nvPr>
        </p:nvSpPr>
        <p:spPr>
          <a:xfrm>
            <a:off x="1524000" y="1122363"/>
            <a:ext cx="9144000" cy="3025308"/>
          </a:xfrm>
        </p:spPr>
        <p:txBody>
          <a:bodyPr anchor="b">
            <a:normAutofit/>
          </a:bodyPr>
          <a:lstStyle>
            <a:lvl1pPr algn="ctr">
              <a:defRPr sz="66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8BEE0618-75D7-410F-859C-CDF53BC53E85}"/>
              </a:ext>
            </a:extLst>
          </p:cNvPr>
          <p:cNvSpPr>
            <a:spLocks noGrp="1"/>
          </p:cNvSpPr>
          <p:nvPr>
            <p:ph type="subTitle" idx="1"/>
          </p:nvPr>
        </p:nvSpPr>
        <p:spPr>
          <a:xfrm>
            <a:off x="1524000" y="4386729"/>
            <a:ext cx="9144000" cy="1135529"/>
          </a:xfrm>
        </p:spPr>
        <p:txBody>
          <a:bodyPr>
            <a:normAutofit/>
          </a:bodyPr>
          <a:lstStyle>
            <a:lvl1pPr marL="0" indent="0" algn="ctr">
              <a:lnSpc>
                <a:spcPct val="120000"/>
              </a:lnSpc>
              <a:buNone/>
              <a:defRPr sz="1800" b="1" cap="all" spc="3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A5237F11-76DB-4DD9-9747-3F38D05BA0FE}"/>
              </a:ext>
            </a:extLst>
          </p:cNvPr>
          <p:cNvSpPr>
            <a:spLocks noGrp="1"/>
          </p:cNvSpPr>
          <p:nvPr>
            <p:ph type="dt" sz="half" idx="10"/>
          </p:nvPr>
        </p:nvSpPr>
        <p:spPr/>
        <p:txBody>
          <a:bodyPr/>
          <a:lstStyle/>
          <a:p>
            <a:fld id="{D6D8061D-18C3-4F4F-85EF-561633F58754}" type="datetimeFigureOut">
              <a:rPr lang="en-US" smtClean="0"/>
              <a:t>9/26/2025</a:t>
            </a:fld>
            <a:endParaRPr lang="en-US"/>
          </a:p>
        </p:txBody>
      </p:sp>
      <p:sp>
        <p:nvSpPr>
          <p:cNvPr id="5" name="Footer Placeholder 4">
            <a:extLst>
              <a:ext uri="{FF2B5EF4-FFF2-40B4-BE49-F238E27FC236}">
                <a16:creationId xmlns:a16="http://schemas.microsoft.com/office/drawing/2014/main" id="{3059F581-81B0-44B3-ABA5-A25CA4BAE48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10D591-ADCF-4300-8282-72AE357F3D2D}"/>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14115657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E5C77-55F8-4677-A96C-E6D3F5545DC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9A064EF-ADDA-4943-8F87-A7469D79975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6B0D493-D1E7-4358-95E9-B5B80A49E603}"/>
              </a:ext>
            </a:extLst>
          </p:cNvPr>
          <p:cNvSpPr>
            <a:spLocks noGrp="1"/>
          </p:cNvSpPr>
          <p:nvPr>
            <p:ph type="dt" sz="half" idx="10"/>
          </p:nvPr>
        </p:nvSpPr>
        <p:spPr/>
        <p:txBody>
          <a:bodyPr/>
          <a:lstStyle/>
          <a:p>
            <a:fld id="{D6D8061D-18C3-4F4F-85EF-561633F58754}" type="datetimeFigureOut">
              <a:rPr lang="en-US" smtClean="0"/>
              <a:t>9/26/2025</a:t>
            </a:fld>
            <a:endParaRPr lang="en-US"/>
          </a:p>
        </p:txBody>
      </p:sp>
      <p:sp>
        <p:nvSpPr>
          <p:cNvPr id="5" name="Footer Placeholder 4">
            <a:extLst>
              <a:ext uri="{FF2B5EF4-FFF2-40B4-BE49-F238E27FC236}">
                <a16:creationId xmlns:a16="http://schemas.microsoft.com/office/drawing/2014/main" id="{A6E98326-3276-4B9E-960F-10C6677BFA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4C3AC2-288D-4FEE-BF80-0EAEDDFAB049}"/>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24618958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3333C6A-5417-40BD-BF7A-94058322377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43BCB45-B343-46F6-9718-AA0D68CED1F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FBDA2A4-FD34-4E17-908F-4367B1E644C3}"/>
              </a:ext>
            </a:extLst>
          </p:cNvPr>
          <p:cNvSpPr>
            <a:spLocks noGrp="1"/>
          </p:cNvSpPr>
          <p:nvPr>
            <p:ph type="dt" sz="half" idx="10"/>
          </p:nvPr>
        </p:nvSpPr>
        <p:spPr/>
        <p:txBody>
          <a:bodyPr/>
          <a:lstStyle/>
          <a:p>
            <a:fld id="{D6D8061D-18C3-4F4F-85EF-561633F58754}" type="datetimeFigureOut">
              <a:rPr lang="en-US" smtClean="0"/>
              <a:t>9/26/2025</a:t>
            </a:fld>
            <a:endParaRPr lang="en-US"/>
          </a:p>
        </p:txBody>
      </p:sp>
      <p:sp>
        <p:nvSpPr>
          <p:cNvPr id="5" name="Footer Placeholder 4">
            <a:extLst>
              <a:ext uri="{FF2B5EF4-FFF2-40B4-BE49-F238E27FC236}">
                <a16:creationId xmlns:a16="http://schemas.microsoft.com/office/drawing/2014/main" id="{93B87AE3-776D-451D-AA52-C06B747248C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A0C4D5-BE1E-4D6A-9196-E0F9E42B2E1E}"/>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2472214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only">
    <p:bg>
      <p:bgPr>
        <a:solidFill>
          <a:schemeClr val="accent3">
            <a:lumMod val="20000"/>
            <a:lumOff val="80000"/>
          </a:schemeClr>
        </a:solidFill>
        <a:effectLst/>
      </p:bgPr>
    </p:bg>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74AAEB19-4B49-2801-9B15-7682CDF04C04}"/>
              </a:ext>
              <a:ext uri="{C183D7F6-B498-43B3-948B-1728B52AA6E4}">
                <adec:decorative xmlns:adec="http://schemas.microsoft.com/office/drawing/2017/decorative" val="1"/>
              </a:ext>
            </a:extLst>
          </p:cNvPr>
          <p:cNvCxnSpPr>
            <a:cxnSpLocks/>
          </p:cNvCxnSpPr>
          <p:nvPr userDrawn="1"/>
        </p:nvCxnSpPr>
        <p:spPr>
          <a:xfrm flipH="1">
            <a:off x="0" y="0"/>
            <a:ext cx="3119718" cy="685800"/>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D23C3EC-28B3-4644-8BE5-3288734B4639}"/>
              </a:ext>
              <a:ext uri="{C183D7F6-B498-43B3-948B-1728B52AA6E4}">
                <adec:decorative xmlns:adec="http://schemas.microsoft.com/office/drawing/2017/decorative" val="1"/>
              </a:ext>
            </a:extLst>
          </p:cNvPr>
          <p:cNvCxnSpPr>
            <a:cxnSpLocks/>
          </p:cNvCxnSpPr>
          <p:nvPr userDrawn="1"/>
        </p:nvCxnSpPr>
        <p:spPr>
          <a:xfrm flipH="1">
            <a:off x="0" y="0"/>
            <a:ext cx="903768" cy="6543675"/>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2E8C189B-2E00-67DA-E342-3440F5EBB4CE}"/>
              </a:ext>
            </a:extLst>
          </p:cNvPr>
          <p:cNvSpPr>
            <a:spLocks noGrp="1"/>
          </p:cNvSpPr>
          <p:nvPr>
            <p:ph type="ctrTitle" hasCustomPrompt="1"/>
          </p:nvPr>
        </p:nvSpPr>
        <p:spPr>
          <a:xfrm>
            <a:off x="857468" y="486137"/>
            <a:ext cx="5427584" cy="3599727"/>
          </a:xfrm>
        </p:spPr>
        <p:txBody>
          <a:bodyPr anchor="b" anchorCtr="0">
            <a:noAutofit/>
          </a:bodyPr>
          <a:lstStyle>
            <a:lvl1pPr algn="l">
              <a:defRPr sz="4400" cap="all" baseline="0">
                <a:solidFill>
                  <a:schemeClr val="accent1"/>
                </a:solidFill>
              </a:defRPr>
            </a:lvl1pPr>
          </a:lstStyle>
          <a:p>
            <a:r>
              <a:rPr lang="en-US" dirty="0"/>
              <a:t>Click to add title</a:t>
            </a:r>
          </a:p>
        </p:txBody>
      </p:sp>
      <p:sp>
        <p:nvSpPr>
          <p:cNvPr id="13" name="Picture Placeholder 12">
            <a:extLst>
              <a:ext uri="{FF2B5EF4-FFF2-40B4-BE49-F238E27FC236}">
                <a16:creationId xmlns:a16="http://schemas.microsoft.com/office/drawing/2014/main" id="{B64FCBF4-90E6-FFAA-143D-3A01CE52569B}"/>
              </a:ext>
            </a:extLst>
          </p:cNvPr>
          <p:cNvSpPr>
            <a:spLocks noGrp="1"/>
          </p:cNvSpPr>
          <p:nvPr>
            <p:ph type="pic" sz="quarter" idx="10"/>
          </p:nvPr>
        </p:nvSpPr>
        <p:spPr>
          <a:xfrm>
            <a:off x="5624774" y="-6713"/>
            <a:ext cx="6578801" cy="6894576"/>
          </a:xfrm>
          <a:custGeom>
            <a:avLst/>
            <a:gdLst>
              <a:gd name="connsiteX0" fmla="*/ 0 w 6613525"/>
              <a:gd name="connsiteY0" fmla="*/ 0 h 6858000"/>
              <a:gd name="connsiteX1" fmla="*/ 6613525 w 6613525"/>
              <a:gd name="connsiteY1" fmla="*/ 0 h 6858000"/>
              <a:gd name="connsiteX2" fmla="*/ 6613525 w 6613525"/>
              <a:gd name="connsiteY2" fmla="*/ 6858000 h 6858000"/>
              <a:gd name="connsiteX3" fmla="*/ 0 w 6613525"/>
              <a:gd name="connsiteY3" fmla="*/ 6858000 h 6858000"/>
              <a:gd name="connsiteX4" fmla="*/ 0 w 6613525"/>
              <a:gd name="connsiteY4" fmla="*/ 0 h 6858000"/>
              <a:gd name="connsiteX0" fmla="*/ 1875099 w 6613525"/>
              <a:gd name="connsiteY0" fmla="*/ 0 h 6858000"/>
              <a:gd name="connsiteX1" fmla="*/ 6613525 w 6613525"/>
              <a:gd name="connsiteY1" fmla="*/ 0 h 6858000"/>
              <a:gd name="connsiteX2" fmla="*/ 6613525 w 6613525"/>
              <a:gd name="connsiteY2" fmla="*/ 6858000 h 6858000"/>
              <a:gd name="connsiteX3" fmla="*/ 0 w 6613525"/>
              <a:gd name="connsiteY3" fmla="*/ 6858000 h 6858000"/>
              <a:gd name="connsiteX4" fmla="*/ 1875099 w 6613525"/>
              <a:gd name="connsiteY4" fmla="*/ 0 h 6858000"/>
              <a:gd name="connsiteX0" fmla="*/ 1840375 w 6578801"/>
              <a:gd name="connsiteY0" fmla="*/ 0 h 6869575"/>
              <a:gd name="connsiteX1" fmla="*/ 6578801 w 6578801"/>
              <a:gd name="connsiteY1" fmla="*/ 0 h 6869575"/>
              <a:gd name="connsiteX2" fmla="*/ 6578801 w 6578801"/>
              <a:gd name="connsiteY2" fmla="*/ 6858000 h 6869575"/>
              <a:gd name="connsiteX3" fmla="*/ 0 w 6578801"/>
              <a:gd name="connsiteY3" fmla="*/ 6869575 h 6869575"/>
              <a:gd name="connsiteX4" fmla="*/ 1840375 w 6578801"/>
              <a:gd name="connsiteY4" fmla="*/ 0 h 6869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78801" h="6869575">
                <a:moveTo>
                  <a:pt x="1840375" y="0"/>
                </a:moveTo>
                <a:lnTo>
                  <a:pt x="6578801" y="0"/>
                </a:lnTo>
                <a:lnTo>
                  <a:pt x="6578801" y="6858000"/>
                </a:lnTo>
                <a:lnTo>
                  <a:pt x="0" y="6869575"/>
                </a:lnTo>
                <a:lnTo>
                  <a:pt x="1840375" y="0"/>
                </a:lnTo>
                <a:close/>
              </a:path>
            </a:pathLst>
          </a:custGeom>
        </p:spPr>
        <p:txBody>
          <a:bodyPr tIns="274320" rIns="274320">
            <a:normAutofit/>
          </a:bodyPr>
          <a:lstStyle>
            <a:lvl1pPr marL="0" indent="0" algn="r">
              <a:buNone/>
              <a:defRPr sz="2000"/>
            </a:lvl1pPr>
          </a:lstStyle>
          <a:p>
            <a:r>
              <a:rPr lang="en-US"/>
              <a:t>Click icon to add picture</a:t>
            </a:r>
            <a:endParaRPr lang="en-US" dirty="0"/>
          </a:p>
        </p:txBody>
      </p:sp>
    </p:spTree>
    <p:extLst>
      <p:ext uri="{BB962C8B-B14F-4D97-AF65-F5344CB8AC3E}">
        <p14:creationId xmlns:p14="http://schemas.microsoft.com/office/powerpoint/2010/main" val="10072401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75558-A264-444E-829B-51AAE6B4BFCE}"/>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908D9373-37D1-4135-8D34-755E139F79DD}"/>
              </a:ext>
            </a:extLst>
          </p:cNvPr>
          <p:cNvSpPr>
            <a:spLocks noGrp="1"/>
          </p:cNvSpPr>
          <p:nvPr>
            <p:ph idx="1"/>
          </p:nvPr>
        </p:nvSpPr>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55E4A6B-1966-4E57-9FB8-8B111E97BC11}"/>
              </a:ext>
            </a:extLst>
          </p:cNvPr>
          <p:cNvSpPr>
            <a:spLocks noGrp="1"/>
          </p:cNvSpPr>
          <p:nvPr>
            <p:ph type="dt" sz="half" idx="10"/>
          </p:nvPr>
        </p:nvSpPr>
        <p:spPr/>
        <p:txBody>
          <a:bodyPr/>
          <a:lstStyle/>
          <a:p>
            <a:fld id="{D6D8061D-18C3-4F4F-85EF-561633F58754}" type="datetimeFigureOut">
              <a:rPr lang="en-US" smtClean="0"/>
              <a:t>9/26/2025</a:t>
            </a:fld>
            <a:endParaRPr lang="en-US"/>
          </a:p>
        </p:txBody>
      </p:sp>
      <p:sp>
        <p:nvSpPr>
          <p:cNvPr id="5" name="Footer Placeholder 4">
            <a:extLst>
              <a:ext uri="{FF2B5EF4-FFF2-40B4-BE49-F238E27FC236}">
                <a16:creationId xmlns:a16="http://schemas.microsoft.com/office/drawing/2014/main" id="{133FC3DD-F2BE-41FF-895B-00129AAB15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1F830C-8424-4FAF-A011-605AE1D147FC}"/>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26678958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0A1BE8-ECC1-4027-B16E-C7BECCA9DF4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246C7E1-471A-46AA-8068-98E68C0C207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F7C9F8F-EC48-4D16-B4C6-023A7B607BE6}"/>
              </a:ext>
            </a:extLst>
          </p:cNvPr>
          <p:cNvSpPr>
            <a:spLocks noGrp="1"/>
          </p:cNvSpPr>
          <p:nvPr>
            <p:ph type="dt" sz="half" idx="10"/>
          </p:nvPr>
        </p:nvSpPr>
        <p:spPr/>
        <p:txBody>
          <a:bodyPr/>
          <a:lstStyle/>
          <a:p>
            <a:fld id="{D6D8061D-18C3-4F4F-85EF-561633F58754}" type="datetimeFigureOut">
              <a:rPr lang="en-US" smtClean="0"/>
              <a:t>9/26/2025</a:t>
            </a:fld>
            <a:endParaRPr lang="en-US"/>
          </a:p>
        </p:txBody>
      </p:sp>
      <p:sp>
        <p:nvSpPr>
          <p:cNvPr id="5" name="Footer Placeholder 4">
            <a:extLst>
              <a:ext uri="{FF2B5EF4-FFF2-40B4-BE49-F238E27FC236}">
                <a16:creationId xmlns:a16="http://schemas.microsoft.com/office/drawing/2014/main" id="{B79FA5B3-F726-417B-932A-B93E0C8F5A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7D21F1-1A24-43EA-AB09-3024C491E8FB}"/>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35356388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E16569-B648-4D50-BEB8-E8DAE24D68F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40831B3-A1FD-470C-BEEE-4CFB441502DD}"/>
              </a:ext>
            </a:extLst>
          </p:cNvPr>
          <p:cNvSpPr>
            <a:spLocks noGrp="1"/>
          </p:cNvSpPr>
          <p:nvPr>
            <p:ph sz="half" idx="1"/>
          </p:nvPr>
        </p:nvSpPr>
        <p:spPr>
          <a:xfrm>
            <a:off x="838200" y="1924493"/>
            <a:ext cx="5181600" cy="425247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01F34A17-C244-438C-9AE3-FB9B3CE3BD8F}"/>
              </a:ext>
            </a:extLst>
          </p:cNvPr>
          <p:cNvSpPr>
            <a:spLocks noGrp="1"/>
          </p:cNvSpPr>
          <p:nvPr>
            <p:ph sz="half" idx="2"/>
          </p:nvPr>
        </p:nvSpPr>
        <p:spPr>
          <a:xfrm>
            <a:off x="6172200" y="1924493"/>
            <a:ext cx="5181600" cy="425247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4CFA3AA-3FC1-4B98-8F99-1726F1AC0A38}"/>
              </a:ext>
            </a:extLst>
          </p:cNvPr>
          <p:cNvSpPr>
            <a:spLocks noGrp="1"/>
          </p:cNvSpPr>
          <p:nvPr>
            <p:ph type="dt" sz="half" idx="10"/>
          </p:nvPr>
        </p:nvSpPr>
        <p:spPr/>
        <p:txBody>
          <a:bodyPr/>
          <a:lstStyle/>
          <a:p>
            <a:fld id="{D6D8061D-18C3-4F4F-85EF-561633F58754}" type="datetimeFigureOut">
              <a:rPr lang="en-US" smtClean="0"/>
              <a:t>9/26/2025</a:t>
            </a:fld>
            <a:endParaRPr lang="en-US"/>
          </a:p>
        </p:txBody>
      </p:sp>
      <p:sp>
        <p:nvSpPr>
          <p:cNvPr id="6" name="Footer Placeholder 5">
            <a:extLst>
              <a:ext uri="{FF2B5EF4-FFF2-40B4-BE49-F238E27FC236}">
                <a16:creationId xmlns:a16="http://schemas.microsoft.com/office/drawing/2014/main" id="{1CE10883-BACC-41A1-9067-ECFDB937D72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7660A2-13C9-4432-A6EB-A4FF3D78F15F}"/>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42081215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97C843-C993-4E9C-80DD-3620816E56A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D91A8E3-B066-4511-9C6E-A3435B64DD88}"/>
              </a:ext>
            </a:extLst>
          </p:cNvPr>
          <p:cNvSpPr>
            <a:spLocks noGrp="1"/>
          </p:cNvSpPr>
          <p:nvPr>
            <p:ph type="body" idx="1"/>
          </p:nvPr>
        </p:nvSpPr>
        <p:spPr>
          <a:xfrm>
            <a:off x="839788" y="1734325"/>
            <a:ext cx="5157787" cy="823912"/>
          </a:xfrm>
        </p:spPr>
        <p:txBody>
          <a:bodyPr anchor="b">
            <a:normAutofit/>
          </a:bodyPr>
          <a:lstStyle>
            <a:lvl1pPr marL="0" indent="0">
              <a:buNone/>
              <a:defRPr sz="2000" b="1"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6E86B63-4102-4802-94D7-F138F80F3E19}"/>
              </a:ext>
            </a:extLst>
          </p:cNvPr>
          <p:cNvSpPr>
            <a:spLocks noGrp="1"/>
          </p:cNvSpPr>
          <p:nvPr>
            <p:ph sz="half" idx="2"/>
          </p:nvPr>
        </p:nvSpPr>
        <p:spPr>
          <a:xfrm>
            <a:off x="839788" y="2558237"/>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9C924765-08A7-4A60-86DC-DC420F60BBAE}"/>
              </a:ext>
            </a:extLst>
          </p:cNvPr>
          <p:cNvSpPr>
            <a:spLocks noGrp="1"/>
          </p:cNvSpPr>
          <p:nvPr>
            <p:ph type="body" sz="quarter" idx="3"/>
          </p:nvPr>
        </p:nvSpPr>
        <p:spPr>
          <a:xfrm>
            <a:off x="6172200" y="1734325"/>
            <a:ext cx="5183188" cy="823912"/>
          </a:xfrm>
        </p:spPr>
        <p:txBody>
          <a:bodyPr anchor="b">
            <a:normAutofit/>
          </a:bodyPr>
          <a:lstStyle>
            <a:lvl1pPr marL="0" indent="0">
              <a:buNone/>
              <a:defRPr sz="2000" b="1"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4AA2795-EFB6-4000-8F25-FBB62646C0CD}"/>
              </a:ext>
            </a:extLst>
          </p:cNvPr>
          <p:cNvSpPr>
            <a:spLocks noGrp="1"/>
          </p:cNvSpPr>
          <p:nvPr>
            <p:ph sz="quarter" idx="4"/>
          </p:nvPr>
        </p:nvSpPr>
        <p:spPr>
          <a:xfrm>
            <a:off x="6172200" y="2558237"/>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C942CFB-FE12-494A-9C41-3CB90F07BDAA}"/>
              </a:ext>
            </a:extLst>
          </p:cNvPr>
          <p:cNvSpPr>
            <a:spLocks noGrp="1"/>
          </p:cNvSpPr>
          <p:nvPr>
            <p:ph type="dt" sz="half" idx="10"/>
          </p:nvPr>
        </p:nvSpPr>
        <p:spPr/>
        <p:txBody>
          <a:bodyPr/>
          <a:lstStyle/>
          <a:p>
            <a:fld id="{D6D8061D-18C3-4F4F-85EF-561633F58754}" type="datetimeFigureOut">
              <a:rPr lang="en-US" smtClean="0"/>
              <a:t>9/26/2025</a:t>
            </a:fld>
            <a:endParaRPr lang="en-US"/>
          </a:p>
        </p:txBody>
      </p:sp>
      <p:sp>
        <p:nvSpPr>
          <p:cNvPr id="8" name="Footer Placeholder 7">
            <a:extLst>
              <a:ext uri="{FF2B5EF4-FFF2-40B4-BE49-F238E27FC236}">
                <a16:creationId xmlns:a16="http://schemas.microsoft.com/office/drawing/2014/main" id="{6C3A07E3-59E1-4EBD-9687-4B6ABE96ACA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CF7BB23-7539-4674-8B66-ACEFF94686CE}"/>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38772086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841DB-C73C-4968-B434-A6AA14DAF62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08152BF-92C7-4BF5-A9DB-16A0BF0F5F5D}"/>
              </a:ext>
            </a:extLst>
          </p:cNvPr>
          <p:cNvSpPr>
            <a:spLocks noGrp="1"/>
          </p:cNvSpPr>
          <p:nvPr>
            <p:ph type="dt" sz="half" idx="10"/>
          </p:nvPr>
        </p:nvSpPr>
        <p:spPr/>
        <p:txBody>
          <a:bodyPr/>
          <a:lstStyle/>
          <a:p>
            <a:fld id="{D6D8061D-18C3-4F4F-85EF-561633F58754}" type="datetimeFigureOut">
              <a:rPr lang="en-US" smtClean="0"/>
              <a:t>9/26/2025</a:t>
            </a:fld>
            <a:endParaRPr lang="en-US"/>
          </a:p>
        </p:txBody>
      </p:sp>
      <p:sp>
        <p:nvSpPr>
          <p:cNvPr id="4" name="Footer Placeholder 3">
            <a:extLst>
              <a:ext uri="{FF2B5EF4-FFF2-40B4-BE49-F238E27FC236}">
                <a16:creationId xmlns:a16="http://schemas.microsoft.com/office/drawing/2014/main" id="{C1289DB7-F492-4037-A439-D70F7E55652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FFA96F1-8B8A-4E83-B3C2-E10DE522AD30}"/>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40498264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8031033-9688-463F-9614-47F2F5BC6BF7}"/>
              </a:ext>
            </a:extLst>
          </p:cNvPr>
          <p:cNvSpPr>
            <a:spLocks noGrp="1"/>
          </p:cNvSpPr>
          <p:nvPr>
            <p:ph type="dt" sz="half" idx="10"/>
          </p:nvPr>
        </p:nvSpPr>
        <p:spPr/>
        <p:txBody>
          <a:bodyPr/>
          <a:lstStyle/>
          <a:p>
            <a:fld id="{D6D8061D-18C3-4F4F-85EF-561633F58754}" type="datetimeFigureOut">
              <a:rPr lang="en-US" smtClean="0"/>
              <a:t>9/26/2025</a:t>
            </a:fld>
            <a:endParaRPr lang="en-US"/>
          </a:p>
        </p:txBody>
      </p:sp>
      <p:sp>
        <p:nvSpPr>
          <p:cNvPr id="3" name="Footer Placeholder 2">
            <a:extLst>
              <a:ext uri="{FF2B5EF4-FFF2-40B4-BE49-F238E27FC236}">
                <a16:creationId xmlns:a16="http://schemas.microsoft.com/office/drawing/2014/main" id="{085B8DB2-C14B-45AC-ACAF-8702DF59C6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001DA57-8D4E-4075-9460-4F03DF8AABA8}"/>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7628312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CBE2C-9DAA-489D-AC88-15CBBA8A9BF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EE124BE-E494-445A-A4FB-A2A8F28F0C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F2446DE-9A32-4774-9F7C-86678CA90E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400115D-61B3-46D0-B4D3-30C374B526CF}"/>
              </a:ext>
            </a:extLst>
          </p:cNvPr>
          <p:cNvSpPr>
            <a:spLocks noGrp="1"/>
          </p:cNvSpPr>
          <p:nvPr>
            <p:ph type="dt" sz="half" idx="10"/>
          </p:nvPr>
        </p:nvSpPr>
        <p:spPr/>
        <p:txBody>
          <a:bodyPr/>
          <a:lstStyle/>
          <a:p>
            <a:fld id="{D6D8061D-18C3-4F4F-85EF-561633F58754}" type="datetimeFigureOut">
              <a:rPr lang="en-US" smtClean="0"/>
              <a:t>9/26/2025</a:t>
            </a:fld>
            <a:endParaRPr lang="en-US"/>
          </a:p>
        </p:txBody>
      </p:sp>
      <p:sp>
        <p:nvSpPr>
          <p:cNvPr id="6" name="Footer Placeholder 5">
            <a:extLst>
              <a:ext uri="{FF2B5EF4-FFF2-40B4-BE49-F238E27FC236}">
                <a16:creationId xmlns:a16="http://schemas.microsoft.com/office/drawing/2014/main" id="{EF3C2AFC-D0F8-469F-B1E0-123C2E066EC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8B9BCDA-9EF7-4531-8021-AF7B30751516}"/>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17199839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AE558-F89F-4688-94E5-77F37D49F1B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BCD35AF-8CA2-49BB-BAE9-F29A0186EC6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C05CAA98-55BD-4118-A8AF-D6030607842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ABFF4C5-82A8-4AD8-B7E2-2882F657683C}"/>
              </a:ext>
            </a:extLst>
          </p:cNvPr>
          <p:cNvSpPr>
            <a:spLocks noGrp="1"/>
          </p:cNvSpPr>
          <p:nvPr>
            <p:ph type="dt" sz="half" idx="10"/>
          </p:nvPr>
        </p:nvSpPr>
        <p:spPr/>
        <p:txBody>
          <a:bodyPr/>
          <a:lstStyle/>
          <a:p>
            <a:fld id="{D6D8061D-18C3-4F4F-85EF-561633F58754}" type="datetimeFigureOut">
              <a:rPr lang="en-US" smtClean="0"/>
              <a:t>9/26/2025</a:t>
            </a:fld>
            <a:endParaRPr lang="en-US"/>
          </a:p>
        </p:txBody>
      </p:sp>
      <p:sp>
        <p:nvSpPr>
          <p:cNvPr id="6" name="Footer Placeholder 5">
            <a:extLst>
              <a:ext uri="{FF2B5EF4-FFF2-40B4-BE49-F238E27FC236}">
                <a16:creationId xmlns:a16="http://schemas.microsoft.com/office/drawing/2014/main" id="{3860B401-B64F-417B-8AD6-581A22E5E0E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F24BD4C-7149-44BF-8150-F72CAA95A56D}"/>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9796634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1" name="Straight Connector 20">
            <a:extLst>
              <a:ext uri="{FF2B5EF4-FFF2-40B4-BE49-F238E27FC236}">
                <a16:creationId xmlns:a16="http://schemas.microsoft.com/office/drawing/2014/main" id="{4436E0F2-A64B-471E-93C0-8DFE08CC57C8}"/>
              </a:ext>
            </a:extLst>
          </p:cNvPr>
          <p:cNvCxnSpPr>
            <a:cxnSpLocks/>
          </p:cNvCxnSpPr>
          <p:nvPr/>
        </p:nvCxnSpPr>
        <p:spPr>
          <a:xfrm flipH="1">
            <a:off x="0" y="0"/>
            <a:ext cx="3119718" cy="68580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C1E3AB1-2A8C-4607-9FAE-D8BDB280FE1A}"/>
              </a:ext>
            </a:extLst>
          </p:cNvPr>
          <p:cNvCxnSpPr>
            <a:cxnSpLocks/>
          </p:cNvCxnSpPr>
          <p:nvPr/>
        </p:nvCxnSpPr>
        <p:spPr>
          <a:xfrm flipH="1">
            <a:off x="0" y="0"/>
            <a:ext cx="903768" cy="65436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26D66059-832F-40B6-A35F-F56C8F38A1E7}"/>
              </a:ext>
            </a:extLst>
          </p:cNvPr>
          <p:cNvCxnSpPr>
            <a:cxnSpLocks/>
          </p:cNvCxnSpPr>
          <p:nvPr/>
        </p:nvCxnSpPr>
        <p:spPr>
          <a:xfrm flipH="1" flipV="1">
            <a:off x="-42863" y="5791200"/>
            <a:ext cx="6286501" cy="1066801"/>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A515E2ED-7EA9-448D-83FA-54C3DF9723BD}"/>
              </a:ext>
            </a:extLst>
          </p:cNvPr>
          <p:cNvCxnSpPr>
            <a:cxnSpLocks/>
          </p:cNvCxnSpPr>
          <p:nvPr/>
        </p:nvCxnSpPr>
        <p:spPr>
          <a:xfrm flipH="1">
            <a:off x="8462964" y="5848350"/>
            <a:ext cx="3729036" cy="100965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0595356-EABD-4767-AC9D-EA21FF115EC0}"/>
              </a:ext>
            </a:extLst>
          </p:cNvPr>
          <p:cNvCxnSpPr>
            <a:cxnSpLocks/>
          </p:cNvCxnSpPr>
          <p:nvPr/>
        </p:nvCxnSpPr>
        <p:spPr>
          <a:xfrm flipH="1">
            <a:off x="11543158" y="1647825"/>
            <a:ext cx="648842" cy="52101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28CD9F06-9628-469C-B788-A894E3E08281}"/>
              </a:ext>
            </a:extLst>
          </p:cNvPr>
          <p:cNvCxnSpPr>
            <a:cxnSpLocks/>
          </p:cNvCxnSpPr>
          <p:nvPr/>
        </p:nvCxnSpPr>
        <p:spPr>
          <a:xfrm flipH="1" flipV="1">
            <a:off x="10781554" y="0"/>
            <a:ext cx="1410446" cy="425834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8550A431-0B61-421B-B4B7-24C0CFF0F938}"/>
              </a:ext>
            </a:extLst>
          </p:cNvPr>
          <p:cNvCxnSpPr>
            <a:cxnSpLocks/>
          </p:cNvCxnSpPr>
          <p:nvPr/>
        </p:nvCxnSpPr>
        <p:spPr>
          <a:xfrm flipH="1" flipV="1">
            <a:off x="6529388" y="-4763"/>
            <a:ext cx="5662612" cy="9319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2" name="Title Placeholder 1">
            <a:extLst>
              <a:ext uri="{FF2B5EF4-FFF2-40B4-BE49-F238E27FC236}">
                <a16:creationId xmlns:a16="http://schemas.microsoft.com/office/drawing/2014/main" id="{675B94C5-D205-4339-B029-5D0FD2E5F3DB}"/>
              </a:ext>
            </a:extLst>
          </p:cNvPr>
          <p:cNvSpPr>
            <a:spLocks noGrp="1"/>
          </p:cNvSpPr>
          <p:nvPr>
            <p:ph type="title"/>
          </p:nvPr>
        </p:nvSpPr>
        <p:spPr>
          <a:xfrm>
            <a:off x="1143000" y="533401"/>
            <a:ext cx="9906000" cy="138215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C096DC5C-BD34-4CE4-8AA7-A6A4B9516F8F}"/>
              </a:ext>
            </a:extLst>
          </p:cNvPr>
          <p:cNvSpPr>
            <a:spLocks noGrp="1"/>
          </p:cNvSpPr>
          <p:nvPr>
            <p:ph type="body" idx="1"/>
          </p:nvPr>
        </p:nvSpPr>
        <p:spPr>
          <a:xfrm>
            <a:off x="1143000" y="2009554"/>
            <a:ext cx="9906000" cy="402442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81F192A7-D622-449D-9FC2-48FDE4D690F1}"/>
              </a:ext>
            </a:extLst>
          </p:cNvPr>
          <p:cNvSpPr>
            <a:spLocks noGrp="1"/>
          </p:cNvSpPr>
          <p:nvPr>
            <p:ph type="dt" sz="half" idx="2"/>
          </p:nvPr>
        </p:nvSpPr>
        <p:spPr>
          <a:xfrm>
            <a:off x="7337102" y="6398878"/>
            <a:ext cx="4193908" cy="365125"/>
          </a:xfrm>
          <a:prstGeom prst="rect">
            <a:avLst/>
          </a:prstGeom>
        </p:spPr>
        <p:txBody>
          <a:bodyPr vert="horz" lIns="91440" tIns="45720" rIns="91440" bIns="45720" rtlCol="0" anchor="ctr">
            <a:normAutofit/>
          </a:bodyPr>
          <a:lstStyle>
            <a:lvl1pPr algn="r">
              <a:defRPr sz="1100">
                <a:solidFill>
                  <a:schemeClr val="tx2"/>
                </a:solidFill>
                <a:latin typeface="+mn-lt"/>
              </a:defRPr>
            </a:lvl1pPr>
          </a:lstStyle>
          <a:p>
            <a:fld id="{D6D8061D-18C3-4F4F-85EF-561633F58754}" type="datetimeFigureOut">
              <a:rPr lang="en-US" smtClean="0"/>
              <a:t>9/26/2025</a:t>
            </a:fld>
            <a:endParaRPr lang="en-US"/>
          </a:p>
        </p:txBody>
      </p:sp>
      <p:sp>
        <p:nvSpPr>
          <p:cNvPr id="5" name="Footer Placeholder 4">
            <a:extLst>
              <a:ext uri="{FF2B5EF4-FFF2-40B4-BE49-F238E27FC236}">
                <a16:creationId xmlns:a16="http://schemas.microsoft.com/office/drawing/2014/main" id="{8435B93C-2BE9-4847-BFE5-D3CBCC6E948C}"/>
              </a:ext>
            </a:extLst>
          </p:cNvPr>
          <p:cNvSpPr>
            <a:spLocks noGrp="1"/>
          </p:cNvSpPr>
          <p:nvPr>
            <p:ph type="ftr" sz="quarter" idx="3"/>
          </p:nvPr>
        </p:nvSpPr>
        <p:spPr>
          <a:xfrm>
            <a:off x="154429" y="6398878"/>
            <a:ext cx="4497315" cy="365125"/>
          </a:xfrm>
          <a:prstGeom prst="rect">
            <a:avLst/>
          </a:prstGeom>
        </p:spPr>
        <p:txBody>
          <a:bodyPr vert="horz" lIns="91440" tIns="45720" rIns="91440" bIns="45720" rtlCol="0" anchor="ctr">
            <a:normAutofit/>
          </a:bodyPr>
          <a:lstStyle>
            <a:lvl1pPr algn="l">
              <a:defRPr sz="1200" b="1" spc="30" baseline="0">
                <a:solidFill>
                  <a:schemeClr val="tx2"/>
                </a:solidFill>
                <a:latin typeface="+mj-lt"/>
              </a:defRPr>
            </a:lvl1pPr>
          </a:lstStyle>
          <a:p>
            <a:endParaRPr lang="en-US"/>
          </a:p>
        </p:txBody>
      </p:sp>
      <p:sp>
        <p:nvSpPr>
          <p:cNvPr id="6" name="Slide Number Placeholder 5">
            <a:extLst>
              <a:ext uri="{FF2B5EF4-FFF2-40B4-BE49-F238E27FC236}">
                <a16:creationId xmlns:a16="http://schemas.microsoft.com/office/drawing/2014/main" id="{ADF70A99-395E-4F22-8AAB-6C7EE743D7D5}"/>
              </a:ext>
            </a:extLst>
          </p:cNvPr>
          <p:cNvSpPr>
            <a:spLocks noGrp="1"/>
          </p:cNvSpPr>
          <p:nvPr>
            <p:ph type="sldNum" sz="quarter" idx="4"/>
          </p:nvPr>
        </p:nvSpPr>
        <p:spPr>
          <a:xfrm>
            <a:off x="11602477" y="6398878"/>
            <a:ext cx="470887" cy="365125"/>
          </a:xfrm>
          <a:prstGeom prst="rect">
            <a:avLst/>
          </a:prstGeom>
        </p:spPr>
        <p:txBody>
          <a:bodyPr vert="horz" lIns="91440" tIns="45720" rIns="91440" bIns="45720" rtlCol="0" anchor="ctr">
            <a:normAutofit/>
          </a:bodyPr>
          <a:lstStyle>
            <a:lvl1pPr algn="r">
              <a:defRPr sz="1100">
                <a:solidFill>
                  <a:schemeClr val="tx2"/>
                </a:solidFill>
                <a:latin typeface="+mn-lt"/>
              </a:defRPr>
            </a:lvl1pPr>
          </a:lstStyle>
          <a:p>
            <a:fld id="{CBD12358-51D2-46B3-9BDE-DF29528B9454}" type="slidenum">
              <a:rPr lang="en-US" smtClean="0"/>
              <a:t>‹#›</a:t>
            </a:fld>
            <a:endParaRPr lang="en-US"/>
          </a:p>
        </p:txBody>
      </p:sp>
    </p:spTree>
    <p:extLst>
      <p:ext uri="{BB962C8B-B14F-4D97-AF65-F5344CB8AC3E}">
        <p14:creationId xmlns:p14="http://schemas.microsoft.com/office/powerpoint/2010/main" val="1556065105"/>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Lst>
  <p:txStyles>
    <p:titleStyle>
      <a:lvl1pPr algn="l" defTabSz="914400" rtl="0" eaLnBrk="1" latinLnBrk="0" hangingPunct="1">
        <a:lnSpc>
          <a:spcPct val="90000"/>
        </a:lnSpc>
        <a:spcBef>
          <a:spcPct val="0"/>
        </a:spcBef>
        <a:buNone/>
        <a:defRPr sz="4400" i="1" kern="1200" cap="all" baseline="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1000"/>
        </a:spcBef>
        <a:buSzPct val="80000"/>
        <a:buFont typeface="Arial" panose="020B0604020202020204" pitchFamily="34" charset="0"/>
        <a:buChar char="•"/>
        <a:defRPr sz="2400" kern="1200">
          <a:solidFill>
            <a:schemeClr val="tx2"/>
          </a:solidFill>
          <a:latin typeface="+mn-lt"/>
          <a:ea typeface="+mn-ea"/>
          <a:cs typeface="+mn-cs"/>
        </a:defRPr>
      </a:lvl1pPr>
      <a:lvl2pPr marL="685800" indent="-228600" algn="l" defTabSz="914400" rtl="0" eaLnBrk="1" latinLnBrk="0" hangingPunct="1">
        <a:lnSpc>
          <a:spcPct val="100000"/>
        </a:lnSpc>
        <a:spcBef>
          <a:spcPts val="500"/>
        </a:spcBef>
        <a:buSzPct val="80000"/>
        <a:buFont typeface="Arial" panose="020B0604020202020204" pitchFamily="34" charset="0"/>
        <a:buChar char="•"/>
        <a:defRPr sz="2000" kern="1200">
          <a:solidFill>
            <a:schemeClr val="tx2"/>
          </a:solidFill>
          <a:latin typeface="+mn-lt"/>
          <a:ea typeface="+mn-ea"/>
          <a:cs typeface="+mn-cs"/>
        </a:defRPr>
      </a:lvl2pPr>
      <a:lvl3pPr marL="1143000" indent="-228600" algn="l" defTabSz="914400" rtl="0" eaLnBrk="1" latinLnBrk="0" hangingPunct="1">
        <a:lnSpc>
          <a:spcPct val="100000"/>
        </a:lnSpc>
        <a:spcBef>
          <a:spcPts val="500"/>
        </a:spcBef>
        <a:buSzPct val="80000"/>
        <a:buFont typeface="Arial" panose="020B0604020202020204" pitchFamily="34" charset="0"/>
        <a:buChar char="•"/>
        <a:defRPr sz="1800" kern="1200">
          <a:solidFill>
            <a:schemeClr val="tx2"/>
          </a:solidFill>
          <a:latin typeface="+mn-lt"/>
          <a:ea typeface="+mn-ea"/>
          <a:cs typeface="+mn-cs"/>
        </a:defRPr>
      </a:lvl3pPr>
      <a:lvl4pPr marL="1600200" indent="-228600" algn="l" defTabSz="914400" rtl="0" eaLnBrk="1" latinLnBrk="0" hangingPunct="1">
        <a:lnSpc>
          <a:spcPct val="100000"/>
        </a:lnSpc>
        <a:spcBef>
          <a:spcPts val="500"/>
        </a:spcBef>
        <a:buSzPct val="80000"/>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100000"/>
        </a:lnSpc>
        <a:spcBef>
          <a:spcPts val="500"/>
        </a:spcBef>
        <a:buSzPct val="80000"/>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336">
          <p15:clr>
            <a:srgbClr val="F26B43"/>
          </p15:clr>
        </p15:guide>
        <p15:guide id="4" orient="horz" pos="3984">
          <p15:clr>
            <a:srgbClr val="F26B43"/>
          </p15:clr>
        </p15:guide>
        <p15:guide id="5" pos="336">
          <p15:clr>
            <a:srgbClr val="F26B43"/>
          </p15:clr>
        </p15:guide>
        <p15:guide id="6" pos="7344">
          <p15:clr>
            <a:srgbClr val="F26B43"/>
          </p15:clr>
        </p15:guide>
        <p15:guide id="7" pos="720">
          <p15:clr>
            <a:srgbClr val="F26B43"/>
          </p15:clr>
        </p15:guide>
        <p15:guide id="8" pos="696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FEC93CF-2672-7D78-F278-58C5E012E0DF}"/>
              </a:ext>
            </a:extLst>
          </p:cNvPr>
          <p:cNvSpPr>
            <a:spLocks noGrp="1"/>
          </p:cNvSpPr>
          <p:nvPr>
            <p:ph type="ctrTitle"/>
          </p:nvPr>
        </p:nvSpPr>
        <p:spPr>
          <a:xfrm>
            <a:off x="857468" y="486137"/>
            <a:ext cx="5427584" cy="6073284"/>
          </a:xfrm>
        </p:spPr>
        <p:txBody>
          <a:bodyPr/>
          <a:lstStyle/>
          <a:p>
            <a:pPr algn="l">
              <a:lnSpc>
                <a:spcPct val="110000"/>
              </a:lnSpc>
            </a:pPr>
            <a:r>
              <a:rPr lang="en-US" sz="4000" b="1" dirty="0">
                <a:solidFill>
                  <a:schemeClr val="tx2"/>
                </a:solidFill>
              </a:rPr>
              <a:t>HYPOTHESIS TESTS CONCERNING THE MEAN OF A DISTRIBUTION</a:t>
            </a:r>
            <a:br>
              <a:rPr lang="en-US" sz="4400" dirty="0"/>
            </a:br>
            <a:br>
              <a:rPr lang="en-US" sz="4400" dirty="0"/>
            </a:br>
            <a:r>
              <a:rPr lang="en-US" sz="2400" b="1" i="0" dirty="0">
                <a:solidFill>
                  <a:schemeClr val="tx2"/>
                </a:solidFill>
              </a:rPr>
              <a:t>BST 600</a:t>
            </a:r>
            <a:br>
              <a:rPr lang="en-US" sz="2400" b="1" i="0" dirty="0">
                <a:solidFill>
                  <a:schemeClr val="tx2"/>
                </a:solidFill>
              </a:rPr>
            </a:br>
            <a:r>
              <a:rPr lang="en-US" sz="2400" b="1" i="0" dirty="0">
                <a:solidFill>
                  <a:schemeClr val="tx2"/>
                </a:solidFill>
              </a:rPr>
              <a:t>Fall 2025</a:t>
            </a:r>
            <a:br>
              <a:rPr lang="en-US" sz="2400" b="1" i="0" dirty="0">
                <a:solidFill>
                  <a:schemeClr val="tx2"/>
                </a:solidFill>
              </a:rPr>
            </a:br>
            <a:r>
              <a:rPr lang="en-US" sz="2400" b="1" i="0" dirty="0">
                <a:solidFill>
                  <a:schemeClr val="tx2"/>
                </a:solidFill>
              </a:rPr>
              <a:t>Lecture 10</a:t>
            </a:r>
            <a:br>
              <a:rPr lang="en-US" sz="2400" b="1" i="0" dirty="0">
                <a:solidFill>
                  <a:schemeClr val="tx2"/>
                </a:solidFill>
              </a:rPr>
            </a:br>
            <a:r>
              <a:rPr lang="en-US" sz="2400" b="1" i="0" dirty="0">
                <a:solidFill>
                  <a:schemeClr val="tx2"/>
                </a:solidFill>
              </a:rPr>
              <a:t>Dr. Richard Charnigo</a:t>
            </a:r>
            <a:br>
              <a:rPr lang="en-US" sz="4400" dirty="0"/>
            </a:br>
            <a:endParaRPr lang="en-US" dirty="0"/>
          </a:p>
        </p:txBody>
      </p:sp>
      <p:pic>
        <p:nvPicPr>
          <p:cNvPr id="7" name="Picture Placeholder 6" descr="Looking up view of a city with skyscrapers">
            <a:extLst>
              <a:ext uri="{FF2B5EF4-FFF2-40B4-BE49-F238E27FC236}">
                <a16:creationId xmlns:a16="http://schemas.microsoft.com/office/drawing/2014/main" id="{ED21B7CD-3D69-26B5-8A0B-52A19A6B0A26}"/>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72" r="72"/>
          <a:stretch/>
        </p:blipFill>
        <p:spPr/>
      </p:pic>
    </p:spTree>
    <p:extLst>
      <p:ext uri="{BB962C8B-B14F-4D97-AF65-F5344CB8AC3E}">
        <p14:creationId xmlns:p14="http://schemas.microsoft.com/office/powerpoint/2010/main" val="30789943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P-VALUES</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2"/>
            <a:ext cx="9906000" cy="4727149"/>
          </a:xfrm>
        </p:spPr>
        <p:txBody>
          <a:bodyPr>
            <a:normAutofit/>
          </a:bodyPr>
          <a:lstStyle/>
          <a:p>
            <a:pPr marL="0" indent="0">
              <a:spcBef>
                <a:spcPts val="0"/>
              </a:spcBef>
              <a:buNone/>
            </a:pPr>
            <a:r>
              <a:rPr lang="en-US" sz="3200" b="1" dirty="0"/>
              <a:t>A p-value can be interpreted as the probability of obtaining a test statistic at least as extreme (in its opposition to the null hypothesis) as the test statistic just computed, if the null hypothesis were true.</a:t>
            </a:r>
          </a:p>
          <a:p>
            <a:pPr marL="0" indent="0">
              <a:spcBef>
                <a:spcPts val="0"/>
              </a:spcBef>
              <a:buNone/>
            </a:pPr>
            <a:endParaRPr lang="en-US" sz="3200" b="1" dirty="0"/>
          </a:p>
          <a:p>
            <a:pPr marL="0" indent="0">
              <a:spcBef>
                <a:spcPts val="0"/>
              </a:spcBef>
              <a:buNone/>
            </a:pPr>
            <a:r>
              <a:rPr lang="en-US" sz="3200" b="1" dirty="0"/>
              <a:t>A p-value is </a:t>
            </a:r>
            <a:r>
              <a:rPr lang="en-US" sz="3200" b="1" i="1" dirty="0"/>
              <a:t>not</a:t>
            </a:r>
            <a:r>
              <a:rPr lang="en-US" sz="3200" b="1" dirty="0"/>
              <a:t>  the probability that the null hypothesis is true.  In a classical statistical framework, our uncertainty about truth or falsity of the null hypothesis is epistemic, not aleatory.</a:t>
            </a:r>
          </a:p>
        </p:txBody>
      </p:sp>
    </p:spTree>
    <p:extLst>
      <p:ext uri="{BB962C8B-B14F-4D97-AF65-F5344CB8AC3E}">
        <p14:creationId xmlns:p14="http://schemas.microsoft.com/office/powerpoint/2010/main" val="5733815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P-VALUES (CONTINUED)</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2"/>
            <a:ext cx="9906000" cy="4727149"/>
          </a:xfrm>
        </p:spPr>
        <p:txBody>
          <a:bodyPr>
            <a:normAutofit/>
          </a:bodyPr>
          <a:lstStyle/>
          <a:p>
            <a:pPr marL="0" indent="0">
              <a:spcBef>
                <a:spcPts val="0"/>
              </a:spcBef>
              <a:buNone/>
            </a:pPr>
            <a:r>
              <a:rPr lang="en-US" sz="3200" b="1" dirty="0"/>
              <a:t>Further, a p-value greater than the significance level implies acceptance of the null hypothesis, while a p-value less than the significance level implies rejection of the null hypothesis.</a:t>
            </a:r>
          </a:p>
          <a:p>
            <a:pPr marL="0" indent="0">
              <a:spcBef>
                <a:spcPts val="0"/>
              </a:spcBef>
              <a:buNone/>
            </a:pPr>
            <a:endParaRPr lang="en-US" sz="3200" b="1" dirty="0"/>
          </a:p>
          <a:p>
            <a:pPr marL="0" indent="0">
              <a:spcBef>
                <a:spcPts val="0"/>
              </a:spcBef>
              <a:buNone/>
            </a:pPr>
            <a:r>
              <a:rPr lang="en-US" sz="3200" b="1" dirty="0"/>
              <a:t>The preceding is why people are often interested in whether a p-value is less than  0.05.  If this happens, then people may say that the results are </a:t>
            </a:r>
            <a:r>
              <a:rPr lang="en-US" sz="3200" b="1" u="sng" dirty="0"/>
              <a:t>statistically significant</a:t>
            </a:r>
            <a:r>
              <a:rPr lang="en-US" sz="3200" b="1" dirty="0"/>
              <a:t> (or just </a:t>
            </a:r>
            <a:r>
              <a:rPr lang="en-US" sz="3200" b="1" u="sng" dirty="0"/>
              <a:t>significant</a:t>
            </a:r>
            <a:r>
              <a:rPr lang="en-US" sz="3200" b="1" dirty="0"/>
              <a:t>).  In this regard, there is also some potential for confusion and controversy.  I shall speak more about that in a future lecture.</a:t>
            </a:r>
          </a:p>
        </p:txBody>
      </p:sp>
    </p:spTree>
    <p:extLst>
      <p:ext uri="{BB962C8B-B14F-4D97-AF65-F5344CB8AC3E}">
        <p14:creationId xmlns:p14="http://schemas.microsoft.com/office/powerpoint/2010/main" val="20428919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RATIONALE</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2"/>
                <a:ext cx="9906000" cy="4727149"/>
              </a:xfrm>
            </p:spPr>
            <p:txBody>
              <a:bodyPr>
                <a:normAutofit/>
              </a:bodyPr>
              <a:lstStyle/>
              <a:p>
                <a:pPr marL="0" indent="0">
                  <a:spcBef>
                    <a:spcPts val="0"/>
                  </a:spcBef>
                  <a:buNone/>
                </a:pPr>
                <a:r>
                  <a:rPr lang="en-US" sz="3200" b="1" dirty="0"/>
                  <a:t>Having described the test procedure and having illustrated it with a numerical example, I shall now discuss its rationale.</a:t>
                </a:r>
              </a:p>
              <a:p>
                <a:pPr marL="0" indent="0">
                  <a:spcBef>
                    <a:spcPts val="0"/>
                  </a:spcBef>
                  <a:buNone/>
                </a:pPr>
                <a:endParaRPr lang="en-US" sz="3200" b="1" dirty="0"/>
              </a:p>
              <a:p>
                <a:pPr marL="0" indent="0">
                  <a:spcBef>
                    <a:spcPts val="0"/>
                  </a:spcBef>
                  <a:buNone/>
                </a:pPr>
                <a:r>
                  <a:rPr lang="en-US" sz="3200" b="1" dirty="0"/>
                  <a:t>If the null hypothesis is true, then (Lecture 7)  </a:t>
                </a:r>
                <a14:m>
                  <m:oMath xmlns:m="http://schemas.openxmlformats.org/officeDocument/2006/math">
                    <m:acc>
                      <m:accPr>
                        <m:chr m:val="̅"/>
                        <m:ctrlPr>
                          <a:rPr lang="en-US" sz="3200" i="1" smtClean="0">
                            <a:latin typeface="Cambria Math" panose="02040503050406030204" pitchFamily="18" charset="0"/>
                          </a:rPr>
                        </m:ctrlPr>
                      </m:accPr>
                      <m:e>
                        <m:r>
                          <a:rPr lang="en-US" sz="3200" b="0" i="1" smtClean="0">
                            <a:latin typeface="Cambria Math" panose="02040503050406030204" pitchFamily="18" charset="0"/>
                          </a:rPr>
                          <m:t>𝑋</m:t>
                        </m:r>
                      </m:e>
                    </m:acc>
                  </m:oMath>
                </a14:m>
                <a:r>
                  <a:rPr lang="en-US" sz="3200" dirty="0"/>
                  <a:t>  </a:t>
                </a:r>
                <a:r>
                  <a:rPr lang="en-US" sz="3200" b="1" dirty="0"/>
                  <a:t>has the normal distribution with mean  </a:t>
                </a:r>
                <a14:m>
                  <m:oMath xmlns:m="http://schemas.openxmlformats.org/officeDocument/2006/math">
                    <m:sSub>
                      <m:sSubPr>
                        <m:ctrlPr>
                          <a:rPr lang="en-US" sz="3200" i="1">
                            <a:latin typeface="Cambria Math" panose="02040503050406030204" pitchFamily="18" charset="0"/>
                          </a:rPr>
                        </m:ctrlPr>
                      </m:sSubPr>
                      <m:e>
                        <m:r>
                          <a:rPr lang="en-US" sz="3200" b="0" i="1">
                            <a:latin typeface="Cambria Math" panose="02040503050406030204" pitchFamily="18" charset="0"/>
                          </a:rPr>
                          <m:t>𝜇</m:t>
                        </m:r>
                      </m:e>
                      <m:sub>
                        <m:r>
                          <a:rPr lang="en-US" sz="3200" b="0" i="1">
                            <a:latin typeface="Cambria Math" panose="02040503050406030204" pitchFamily="18" charset="0"/>
                          </a:rPr>
                          <m:t>0</m:t>
                        </m:r>
                      </m:sub>
                    </m:sSub>
                  </m:oMath>
                </a14:m>
                <a:r>
                  <a:rPr lang="en-US" sz="3200" dirty="0"/>
                  <a:t>  </a:t>
                </a:r>
                <a:r>
                  <a:rPr lang="en-US" sz="3200" b="1" dirty="0"/>
                  <a:t>and variance  </a:t>
                </a:r>
                <a14:m>
                  <m:oMath xmlns:m="http://schemas.openxmlformats.org/officeDocument/2006/math">
                    <m:sSup>
                      <m:sSupPr>
                        <m:ctrlPr>
                          <a:rPr lang="en-US" sz="3200" i="1" smtClean="0">
                            <a:latin typeface="Cambria Math" panose="02040503050406030204" pitchFamily="18" charset="0"/>
                          </a:rPr>
                        </m:ctrlPr>
                      </m:sSupPr>
                      <m:e>
                        <m:r>
                          <a:rPr lang="en-US" sz="3200" b="0" i="1" smtClean="0">
                            <a:latin typeface="Cambria Math" panose="02040503050406030204" pitchFamily="18" charset="0"/>
                          </a:rPr>
                          <m:t>𝜎</m:t>
                        </m:r>
                      </m:e>
                      <m:sup>
                        <m:r>
                          <a:rPr lang="en-US" sz="3200" b="0" i="1" smtClean="0">
                            <a:latin typeface="Cambria Math" panose="02040503050406030204" pitchFamily="18" charset="0"/>
                          </a:rPr>
                          <m:t>2</m:t>
                        </m:r>
                      </m:sup>
                    </m:sSup>
                    <m:r>
                      <a:rPr lang="en-US" sz="3200" b="0" i="1" smtClean="0">
                        <a:latin typeface="Cambria Math" panose="02040503050406030204" pitchFamily="18" charset="0"/>
                      </a:rPr>
                      <m:t>/</m:t>
                    </m:r>
                    <m:r>
                      <a:rPr lang="en-US" sz="3200" b="0" i="1" smtClean="0">
                        <a:latin typeface="Cambria Math" panose="02040503050406030204" pitchFamily="18" charset="0"/>
                      </a:rPr>
                      <m:t>𝑛</m:t>
                    </m:r>
                  </m:oMath>
                </a14:m>
                <a:r>
                  <a:rPr lang="en-US" sz="3200" b="1" dirty="0"/>
                  <a:t>.  So,  </a:t>
                </a:r>
                <a14:m>
                  <m:oMath xmlns:m="http://schemas.openxmlformats.org/officeDocument/2006/math">
                    <m:f>
                      <m:fPr>
                        <m:ctrlPr>
                          <a:rPr lang="en-US" sz="3200" i="1" smtClean="0">
                            <a:latin typeface="Cambria Math" panose="02040503050406030204" pitchFamily="18" charset="0"/>
                          </a:rPr>
                        </m:ctrlPr>
                      </m:fPr>
                      <m:num>
                        <m:acc>
                          <m:accPr>
                            <m:chr m:val="̅"/>
                            <m:ctrlPr>
                              <a:rPr lang="en-US" sz="3200" i="1" smtClean="0">
                                <a:latin typeface="Cambria Math" panose="02040503050406030204" pitchFamily="18" charset="0"/>
                              </a:rPr>
                            </m:ctrlPr>
                          </m:accPr>
                          <m:e>
                            <m:r>
                              <a:rPr lang="en-US" sz="3200" b="0" i="1" smtClean="0">
                                <a:latin typeface="Cambria Math" panose="02040503050406030204" pitchFamily="18" charset="0"/>
                              </a:rPr>
                              <m:t>𝑋</m:t>
                            </m:r>
                          </m:e>
                        </m:acc>
                        <m:r>
                          <a:rPr lang="en-US" sz="3200" b="0" i="1" dirty="0" smtClean="0">
                            <a:latin typeface="Cambria Math" panose="02040503050406030204" pitchFamily="18" charset="0"/>
                          </a:rPr>
                          <m:t>−</m:t>
                        </m:r>
                        <m:sSub>
                          <m:sSubPr>
                            <m:ctrlPr>
                              <a:rPr lang="en-US" sz="3200" i="1" dirty="0" smtClean="0">
                                <a:latin typeface="Cambria Math" panose="02040503050406030204" pitchFamily="18" charset="0"/>
                              </a:rPr>
                            </m:ctrlPr>
                          </m:sSubPr>
                          <m:e>
                            <m:r>
                              <a:rPr lang="en-US" sz="3200" b="0" i="1" dirty="0" smtClean="0">
                                <a:latin typeface="Cambria Math" panose="02040503050406030204" pitchFamily="18" charset="0"/>
                              </a:rPr>
                              <m:t>𝜇</m:t>
                            </m:r>
                          </m:e>
                          <m:sub>
                            <m:r>
                              <a:rPr lang="en-US" sz="3200" b="0" i="1" dirty="0" smtClean="0">
                                <a:latin typeface="Cambria Math" panose="02040503050406030204" pitchFamily="18" charset="0"/>
                              </a:rPr>
                              <m:t>0</m:t>
                            </m:r>
                          </m:sub>
                        </m:sSub>
                      </m:num>
                      <m:den>
                        <m:r>
                          <a:rPr lang="en-US" sz="3200" b="0" i="1" smtClean="0">
                            <a:latin typeface="Cambria Math" panose="02040503050406030204" pitchFamily="18" charset="0"/>
                          </a:rPr>
                          <m:t>𝜎</m:t>
                        </m:r>
                        <m:r>
                          <a:rPr lang="en-US" sz="3200" b="0" i="1" smtClean="0">
                            <a:latin typeface="Cambria Math" panose="02040503050406030204" pitchFamily="18" charset="0"/>
                          </a:rPr>
                          <m:t>/</m:t>
                        </m:r>
                        <m:rad>
                          <m:radPr>
                            <m:degHide m:val="on"/>
                            <m:ctrlPr>
                              <a:rPr lang="en-US" sz="3200" i="1" smtClean="0">
                                <a:latin typeface="Cambria Math" panose="02040503050406030204" pitchFamily="18" charset="0"/>
                              </a:rPr>
                            </m:ctrlPr>
                          </m:radPr>
                          <m:deg/>
                          <m:e>
                            <m:r>
                              <a:rPr lang="en-US" sz="3200" b="0" i="1" smtClean="0">
                                <a:latin typeface="Cambria Math" panose="02040503050406030204" pitchFamily="18" charset="0"/>
                              </a:rPr>
                              <m:t>𝑛</m:t>
                            </m:r>
                          </m:e>
                        </m:rad>
                      </m:den>
                    </m:f>
                  </m:oMath>
                </a14:m>
                <a:r>
                  <a:rPr lang="en-US" sz="3200" dirty="0"/>
                  <a:t>  </a:t>
                </a:r>
                <a:r>
                  <a:rPr lang="en-US" sz="3200" b="1" dirty="0"/>
                  <a:t>has the standard normal distribution.  Note that the preceding expression somewhat resembles our test statistic, but there is a </a:t>
                </a:r>
                <a14:m>
                  <m:oMath xmlns:m="http://schemas.openxmlformats.org/officeDocument/2006/math">
                    <m:r>
                      <a:rPr lang="en-US" sz="3200" i="1">
                        <a:latin typeface="Cambria Math" panose="02040503050406030204" pitchFamily="18" charset="0"/>
                      </a:rPr>
                      <m:t>𝜎</m:t>
                    </m:r>
                  </m:oMath>
                </a14:m>
                <a:r>
                  <a:rPr lang="en-US" sz="3200" b="1" dirty="0"/>
                  <a:t>  in the denominator.</a:t>
                </a:r>
              </a:p>
            </p:txBody>
          </p:sp>
        </mc:Choice>
        <mc:Fallback>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2"/>
                <a:ext cx="9906000" cy="4727149"/>
              </a:xfrm>
              <a:blipFill>
                <a:blip r:embed="rId2"/>
                <a:stretch>
                  <a:fillRect l="-1600" t="-1677" r="-1600"/>
                </a:stretch>
              </a:blipFill>
            </p:spPr>
            <p:txBody>
              <a:bodyPr/>
              <a:lstStyle/>
              <a:p>
                <a:r>
                  <a:rPr lang="en-US">
                    <a:noFill/>
                  </a:rPr>
                  <a:t> </a:t>
                </a:r>
              </a:p>
            </p:txBody>
          </p:sp>
        </mc:Fallback>
      </mc:AlternateContent>
    </p:spTree>
    <p:extLst>
      <p:ext uri="{BB962C8B-B14F-4D97-AF65-F5344CB8AC3E}">
        <p14:creationId xmlns:p14="http://schemas.microsoft.com/office/powerpoint/2010/main" val="4685265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RATIONALE (CONTINUED)</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2"/>
                <a:ext cx="9906000" cy="4727149"/>
              </a:xfrm>
            </p:spPr>
            <p:txBody>
              <a:bodyPr>
                <a:normAutofit/>
              </a:bodyPr>
              <a:lstStyle/>
              <a:p>
                <a:pPr marL="0" indent="0">
                  <a:spcBef>
                    <a:spcPts val="0"/>
                  </a:spcBef>
                  <a:buNone/>
                </a:pPr>
                <a:r>
                  <a:rPr lang="en-US" sz="3200" b="1" dirty="0"/>
                  <a:t>Since it is unknown, we cannot use  </a:t>
                </a:r>
                <a14:m>
                  <m:oMath xmlns:m="http://schemas.openxmlformats.org/officeDocument/2006/math">
                    <m:r>
                      <a:rPr lang="en-US" sz="3200" i="1">
                        <a:latin typeface="Cambria Math" panose="02040503050406030204" pitchFamily="18" charset="0"/>
                      </a:rPr>
                      <m:t>𝜎</m:t>
                    </m:r>
                  </m:oMath>
                </a14:m>
                <a:r>
                  <a:rPr lang="en-US" sz="3200" b="1" dirty="0"/>
                  <a:t>  in calculation of a test statistic.  Therefore, we are led to ask what happens when  </a:t>
                </a:r>
                <a14:m>
                  <m:oMath xmlns:m="http://schemas.openxmlformats.org/officeDocument/2006/math">
                    <m:f>
                      <m:fPr>
                        <m:ctrlPr>
                          <a:rPr lang="en-US" sz="3200" i="1">
                            <a:latin typeface="Cambria Math" panose="02040503050406030204" pitchFamily="18" charset="0"/>
                          </a:rPr>
                        </m:ctrlPr>
                      </m:fPr>
                      <m:num>
                        <m:acc>
                          <m:accPr>
                            <m:chr m:val="̅"/>
                            <m:ctrlPr>
                              <a:rPr lang="en-US" sz="3200" i="1">
                                <a:latin typeface="Cambria Math" panose="02040503050406030204" pitchFamily="18" charset="0"/>
                              </a:rPr>
                            </m:ctrlPr>
                          </m:accPr>
                          <m:e>
                            <m:r>
                              <a:rPr lang="en-US" sz="3200" i="1">
                                <a:latin typeface="Cambria Math" panose="02040503050406030204" pitchFamily="18" charset="0"/>
                              </a:rPr>
                              <m:t>𝑋</m:t>
                            </m:r>
                          </m:e>
                        </m:acc>
                        <m:r>
                          <a:rPr lang="en-US" sz="3200" i="1" dirty="0">
                            <a:latin typeface="Cambria Math" panose="02040503050406030204" pitchFamily="18" charset="0"/>
                          </a:rPr>
                          <m:t>−</m:t>
                        </m:r>
                        <m:sSub>
                          <m:sSubPr>
                            <m:ctrlPr>
                              <a:rPr lang="en-US" sz="3200" i="1" dirty="0">
                                <a:latin typeface="Cambria Math" panose="02040503050406030204" pitchFamily="18" charset="0"/>
                              </a:rPr>
                            </m:ctrlPr>
                          </m:sSubPr>
                          <m:e>
                            <m:r>
                              <a:rPr lang="en-US" sz="3200" i="1" dirty="0">
                                <a:latin typeface="Cambria Math" panose="02040503050406030204" pitchFamily="18" charset="0"/>
                              </a:rPr>
                              <m:t>𝜇</m:t>
                            </m:r>
                          </m:e>
                          <m:sub>
                            <m:r>
                              <a:rPr lang="en-US" sz="3200" i="1" dirty="0">
                                <a:latin typeface="Cambria Math" panose="02040503050406030204" pitchFamily="18" charset="0"/>
                              </a:rPr>
                              <m:t>0</m:t>
                            </m:r>
                          </m:sub>
                        </m:sSub>
                      </m:num>
                      <m:den>
                        <m:r>
                          <a:rPr lang="en-US" sz="3200" i="1">
                            <a:latin typeface="Cambria Math" panose="02040503050406030204" pitchFamily="18" charset="0"/>
                          </a:rPr>
                          <m:t>𝜎</m:t>
                        </m:r>
                        <m:r>
                          <a:rPr lang="en-US" sz="3200" i="1">
                            <a:latin typeface="Cambria Math" panose="02040503050406030204" pitchFamily="18" charset="0"/>
                          </a:rPr>
                          <m:t>/</m:t>
                        </m:r>
                        <m:rad>
                          <m:radPr>
                            <m:degHide m:val="on"/>
                            <m:ctrlPr>
                              <a:rPr lang="en-US" sz="3200" i="1">
                                <a:latin typeface="Cambria Math" panose="02040503050406030204" pitchFamily="18" charset="0"/>
                              </a:rPr>
                            </m:ctrlPr>
                          </m:radPr>
                          <m:deg/>
                          <m:e>
                            <m:r>
                              <a:rPr lang="en-US" sz="3200" i="1">
                                <a:latin typeface="Cambria Math" panose="02040503050406030204" pitchFamily="18" charset="0"/>
                              </a:rPr>
                              <m:t>𝑛</m:t>
                            </m:r>
                          </m:e>
                        </m:rad>
                      </m:den>
                    </m:f>
                  </m:oMath>
                </a14:m>
                <a:r>
                  <a:rPr lang="en-US" sz="3200" b="1" dirty="0"/>
                  <a:t>  is changed to  </a:t>
                </a:r>
                <a14:m>
                  <m:oMath xmlns:m="http://schemas.openxmlformats.org/officeDocument/2006/math">
                    <m:f>
                      <m:fPr>
                        <m:ctrlPr>
                          <a:rPr lang="en-US" sz="3200" i="1">
                            <a:latin typeface="Cambria Math" panose="02040503050406030204" pitchFamily="18" charset="0"/>
                          </a:rPr>
                        </m:ctrlPr>
                      </m:fPr>
                      <m:num>
                        <m:acc>
                          <m:accPr>
                            <m:chr m:val="̅"/>
                            <m:ctrlPr>
                              <a:rPr lang="en-US" sz="3200" i="1">
                                <a:latin typeface="Cambria Math" panose="02040503050406030204" pitchFamily="18" charset="0"/>
                              </a:rPr>
                            </m:ctrlPr>
                          </m:accPr>
                          <m:e>
                            <m:r>
                              <a:rPr lang="en-US" sz="3200" i="1">
                                <a:latin typeface="Cambria Math" panose="02040503050406030204" pitchFamily="18" charset="0"/>
                              </a:rPr>
                              <m:t>𝑋</m:t>
                            </m:r>
                          </m:e>
                        </m:acc>
                        <m:r>
                          <a:rPr lang="en-US" sz="3200" i="1" dirty="0">
                            <a:latin typeface="Cambria Math" panose="02040503050406030204" pitchFamily="18" charset="0"/>
                          </a:rPr>
                          <m:t>−</m:t>
                        </m:r>
                        <m:sSub>
                          <m:sSubPr>
                            <m:ctrlPr>
                              <a:rPr lang="en-US" sz="3200" i="1" dirty="0">
                                <a:latin typeface="Cambria Math" panose="02040503050406030204" pitchFamily="18" charset="0"/>
                              </a:rPr>
                            </m:ctrlPr>
                          </m:sSubPr>
                          <m:e>
                            <m:r>
                              <a:rPr lang="en-US" sz="3200" i="1" dirty="0">
                                <a:latin typeface="Cambria Math" panose="02040503050406030204" pitchFamily="18" charset="0"/>
                              </a:rPr>
                              <m:t>𝜇</m:t>
                            </m:r>
                          </m:e>
                          <m:sub>
                            <m:r>
                              <a:rPr lang="en-US" sz="3200" i="1" dirty="0">
                                <a:latin typeface="Cambria Math" panose="02040503050406030204" pitchFamily="18" charset="0"/>
                              </a:rPr>
                              <m:t>0</m:t>
                            </m:r>
                          </m:sub>
                        </m:sSub>
                      </m:num>
                      <m:den>
                        <m:r>
                          <a:rPr lang="en-US" sz="3200" b="0" i="1" dirty="0" smtClean="0">
                            <a:latin typeface="Cambria Math" panose="02040503050406030204" pitchFamily="18" charset="0"/>
                          </a:rPr>
                          <m:t>𝑆</m:t>
                        </m:r>
                        <m:r>
                          <a:rPr lang="en-US" sz="3200" i="1">
                            <a:latin typeface="Cambria Math" panose="02040503050406030204" pitchFamily="18" charset="0"/>
                          </a:rPr>
                          <m:t>/</m:t>
                        </m:r>
                        <m:rad>
                          <m:radPr>
                            <m:degHide m:val="on"/>
                            <m:ctrlPr>
                              <a:rPr lang="en-US" sz="3200" i="1">
                                <a:latin typeface="Cambria Math" panose="02040503050406030204" pitchFamily="18" charset="0"/>
                              </a:rPr>
                            </m:ctrlPr>
                          </m:radPr>
                          <m:deg/>
                          <m:e>
                            <m:r>
                              <a:rPr lang="en-US" sz="3200" i="1">
                                <a:latin typeface="Cambria Math" panose="02040503050406030204" pitchFamily="18" charset="0"/>
                              </a:rPr>
                              <m:t>𝑛</m:t>
                            </m:r>
                          </m:e>
                        </m:rad>
                      </m:den>
                    </m:f>
                  </m:oMath>
                </a14:m>
                <a:r>
                  <a:rPr lang="en-US" sz="3200" b="1" dirty="0"/>
                  <a:t>.</a:t>
                </a:r>
              </a:p>
              <a:p>
                <a:pPr marL="0" indent="0">
                  <a:spcBef>
                    <a:spcPts val="0"/>
                  </a:spcBef>
                  <a:buNone/>
                </a:pPr>
                <a:endParaRPr lang="en-US" sz="3200" b="1" dirty="0"/>
              </a:p>
              <a:p>
                <a:pPr marL="0" indent="0">
                  <a:spcBef>
                    <a:spcPts val="0"/>
                  </a:spcBef>
                  <a:buNone/>
                </a:pPr>
                <a:r>
                  <a:rPr lang="en-US" sz="3200" b="1" dirty="0"/>
                  <a:t>Intuitively, replacing the constant  </a:t>
                </a:r>
                <a14:m>
                  <m:oMath xmlns:m="http://schemas.openxmlformats.org/officeDocument/2006/math">
                    <m:r>
                      <a:rPr lang="en-US" sz="3200" i="1" smtClean="0">
                        <a:latin typeface="Cambria Math" panose="02040503050406030204" pitchFamily="18" charset="0"/>
                      </a:rPr>
                      <m:t>𝜎</m:t>
                    </m:r>
                  </m:oMath>
                </a14:m>
                <a:r>
                  <a:rPr lang="en-US" sz="3200" b="1" dirty="0"/>
                  <a:t>  by the random variable  S  is going to increase variability.  So, the distribution of  </a:t>
                </a:r>
                <a14:m>
                  <m:oMath xmlns:m="http://schemas.openxmlformats.org/officeDocument/2006/math">
                    <m:f>
                      <m:fPr>
                        <m:ctrlPr>
                          <a:rPr lang="en-US" sz="3200" i="1">
                            <a:latin typeface="Cambria Math" panose="02040503050406030204" pitchFamily="18" charset="0"/>
                          </a:rPr>
                        </m:ctrlPr>
                      </m:fPr>
                      <m:num>
                        <m:acc>
                          <m:accPr>
                            <m:chr m:val="̅"/>
                            <m:ctrlPr>
                              <a:rPr lang="en-US" sz="3200" i="1">
                                <a:latin typeface="Cambria Math" panose="02040503050406030204" pitchFamily="18" charset="0"/>
                              </a:rPr>
                            </m:ctrlPr>
                          </m:accPr>
                          <m:e>
                            <m:r>
                              <a:rPr lang="en-US" sz="3200" i="1">
                                <a:latin typeface="Cambria Math" panose="02040503050406030204" pitchFamily="18" charset="0"/>
                              </a:rPr>
                              <m:t>𝑋</m:t>
                            </m:r>
                          </m:e>
                        </m:acc>
                        <m:r>
                          <a:rPr lang="en-US" sz="3200" i="1" dirty="0">
                            <a:latin typeface="Cambria Math" panose="02040503050406030204" pitchFamily="18" charset="0"/>
                          </a:rPr>
                          <m:t>−</m:t>
                        </m:r>
                        <m:sSub>
                          <m:sSubPr>
                            <m:ctrlPr>
                              <a:rPr lang="en-US" sz="3200" i="1" dirty="0">
                                <a:latin typeface="Cambria Math" panose="02040503050406030204" pitchFamily="18" charset="0"/>
                              </a:rPr>
                            </m:ctrlPr>
                          </m:sSubPr>
                          <m:e>
                            <m:r>
                              <a:rPr lang="en-US" sz="3200" i="1" dirty="0">
                                <a:latin typeface="Cambria Math" panose="02040503050406030204" pitchFamily="18" charset="0"/>
                              </a:rPr>
                              <m:t>𝜇</m:t>
                            </m:r>
                          </m:e>
                          <m:sub>
                            <m:r>
                              <a:rPr lang="en-US" sz="3200" i="1" dirty="0">
                                <a:latin typeface="Cambria Math" panose="02040503050406030204" pitchFamily="18" charset="0"/>
                              </a:rPr>
                              <m:t>0</m:t>
                            </m:r>
                          </m:sub>
                        </m:sSub>
                      </m:num>
                      <m:den>
                        <m:r>
                          <a:rPr lang="en-US" sz="3200" i="1" dirty="0">
                            <a:latin typeface="Cambria Math" panose="02040503050406030204" pitchFamily="18" charset="0"/>
                          </a:rPr>
                          <m:t>𝑆</m:t>
                        </m:r>
                        <m:r>
                          <a:rPr lang="en-US" sz="3200" i="1">
                            <a:latin typeface="Cambria Math" panose="02040503050406030204" pitchFamily="18" charset="0"/>
                          </a:rPr>
                          <m:t>/</m:t>
                        </m:r>
                        <m:rad>
                          <m:radPr>
                            <m:degHide m:val="on"/>
                            <m:ctrlPr>
                              <a:rPr lang="en-US" sz="3200" i="1">
                                <a:latin typeface="Cambria Math" panose="02040503050406030204" pitchFamily="18" charset="0"/>
                              </a:rPr>
                            </m:ctrlPr>
                          </m:radPr>
                          <m:deg/>
                          <m:e>
                            <m:r>
                              <a:rPr lang="en-US" sz="3200" i="1">
                                <a:latin typeface="Cambria Math" panose="02040503050406030204" pitchFamily="18" charset="0"/>
                              </a:rPr>
                              <m:t>𝑛</m:t>
                            </m:r>
                          </m:e>
                        </m:rad>
                      </m:den>
                    </m:f>
                  </m:oMath>
                </a14:m>
                <a:r>
                  <a:rPr lang="en-US" sz="3200" b="1" dirty="0"/>
                  <a:t>  will not be standard normal but something else with more variability.</a:t>
                </a:r>
              </a:p>
            </p:txBody>
          </p:sp>
        </mc:Choice>
        <mc:Fallback>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2"/>
                <a:ext cx="9906000" cy="4727149"/>
              </a:xfrm>
              <a:blipFill>
                <a:blip r:embed="rId2"/>
                <a:stretch>
                  <a:fillRect l="-1600" t="-1677" r="-2277"/>
                </a:stretch>
              </a:blipFill>
            </p:spPr>
            <p:txBody>
              <a:bodyPr/>
              <a:lstStyle/>
              <a:p>
                <a:r>
                  <a:rPr lang="en-US">
                    <a:noFill/>
                  </a:rPr>
                  <a:t> </a:t>
                </a:r>
              </a:p>
            </p:txBody>
          </p:sp>
        </mc:Fallback>
      </mc:AlternateContent>
    </p:spTree>
    <p:extLst>
      <p:ext uri="{BB962C8B-B14F-4D97-AF65-F5344CB8AC3E}">
        <p14:creationId xmlns:p14="http://schemas.microsoft.com/office/powerpoint/2010/main" val="32805638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RATIONALE (CONTINUED)</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2"/>
                <a:ext cx="9906000" cy="4727149"/>
              </a:xfrm>
            </p:spPr>
            <p:txBody>
              <a:bodyPr>
                <a:normAutofit/>
              </a:bodyPr>
              <a:lstStyle/>
              <a:p>
                <a:pPr marL="0" indent="0">
                  <a:spcBef>
                    <a:spcPts val="0"/>
                  </a:spcBef>
                  <a:buNone/>
                </a:pPr>
                <a:r>
                  <a:rPr lang="en-US" sz="3200" b="1" dirty="0"/>
                  <a:t>The something else, in fact, is a  </a:t>
                </a:r>
                <a14:m>
                  <m:oMath xmlns:m="http://schemas.openxmlformats.org/officeDocument/2006/math">
                    <m:r>
                      <a:rPr lang="en-US" sz="3200" b="0" i="1" smtClean="0">
                        <a:latin typeface="Cambria Math" panose="02040503050406030204" pitchFamily="18" charset="0"/>
                      </a:rPr>
                      <m:t>𝑡</m:t>
                    </m:r>
                  </m:oMath>
                </a14:m>
                <a:r>
                  <a:rPr lang="en-US" sz="3200" b="1" dirty="0"/>
                  <a:t>  distribution on  n – 1  degrees of freedom.  This is a well known result in probability whose (difficult) proof I do not provide.</a:t>
                </a:r>
              </a:p>
              <a:p>
                <a:pPr marL="0" indent="0">
                  <a:spcBef>
                    <a:spcPts val="0"/>
                  </a:spcBef>
                  <a:buNone/>
                </a:pPr>
                <a:endParaRPr lang="en-US" sz="3200" b="1" dirty="0"/>
              </a:p>
              <a:p>
                <a:pPr marL="0" indent="0">
                  <a:spcBef>
                    <a:spcPts val="0"/>
                  </a:spcBef>
                  <a:buNone/>
                </a:pPr>
                <a:r>
                  <a:rPr lang="en-US" sz="3200" b="1" dirty="0"/>
                  <a:t>A  </a:t>
                </a:r>
                <a14:m>
                  <m:oMath xmlns:m="http://schemas.openxmlformats.org/officeDocument/2006/math">
                    <m:r>
                      <a:rPr lang="en-US" sz="3200" i="1">
                        <a:latin typeface="Cambria Math" panose="02040503050406030204" pitchFamily="18" charset="0"/>
                      </a:rPr>
                      <m:t>𝑡</m:t>
                    </m:r>
                  </m:oMath>
                </a14:m>
                <a:r>
                  <a:rPr lang="en-US" sz="3200" b="1" dirty="0"/>
                  <a:t>  distribution on  n – 1  degrees of freedom is roughly bell shaped but has greater variance than a standard normal distribution.  The “tails” of a  </a:t>
                </a:r>
                <a14:m>
                  <m:oMath xmlns:m="http://schemas.openxmlformats.org/officeDocument/2006/math">
                    <m:r>
                      <a:rPr lang="en-US" sz="3200" i="1">
                        <a:latin typeface="Cambria Math" panose="02040503050406030204" pitchFamily="18" charset="0"/>
                      </a:rPr>
                      <m:t>𝑡</m:t>
                    </m:r>
                  </m:oMath>
                </a14:m>
                <a:r>
                  <a:rPr lang="en-US" sz="3200" b="1" dirty="0"/>
                  <a:t>  distribution are thicker, with large positive and large negative values being not so extremely unlikely as they are with a standard normal distribution.</a:t>
                </a:r>
              </a:p>
            </p:txBody>
          </p:sp>
        </mc:Choice>
        <mc:Fallback>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2"/>
                <a:ext cx="9906000" cy="4727149"/>
              </a:xfrm>
              <a:blipFill>
                <a:blip r:embed="rId2"/>
                <a:stretch>
                  <a:fillRect l="-1600" t="-1677" r="-2215"/>
                </a:stretch>
              </a:blipFill>
            </p:spPr>
            <p:txBody>
              <a:bodyPr/>
              <a:lstStyle/>
              <a:p>
                <a:r>
                  <a:rPr lang="en-US">
                    <a:noFill/>
                  </a:rPr>
                  <a:t> </a:t>
                </a:r>
              </a:p>
            </p:txBody>
          </p:sp>
        </mc:Fallback>
      </mc:AlternateContent>
    </p:spTree>
    <p:extLst>
      <p:ext uri="{BB962C8B-B14F-4D97-AF65-F5344CB8AC3E}">
        <p14:creationId xmlns:p14="http://schemas.microsoft.com/office/powerpoint/2010/main" val="31990496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RATIONALE (CONTINUED)</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2"/>
                <a:ext cx="9906000" cy="4727149"/>
              </a:xfrm>
            </p:spPr>
            <p:txBody>
              <a:bodyPr>
                <a:normAutofit/>
              </a:bodyPr>
              <a:lstStyle/>
              <a:p>
                <a:pPr marL="0" indent="0">
                  <a:spcBef>
                    <a:spcPts val="0"/>
                  </a:spcBef>
                  <a:buNone/>
                </a:pPr>
                <a:r>
                  <a:rPr lang="en-US" sz="3200" b="1" dirty="0"/>
                  <a:t>The 97.5</a:t>
                </a:r>
                <a:r>
                  <a:rPr lang="en-US" sz="3200" b="1" baseline="30000" dirty="0"/>
                  <a:t>th</a:t>
                </a:r>
                <a:r>
                  <a:rPr lang="en-US" sz="3200" b="1" dirty="0"/>
                  <a:t> percentile of a  </a:t>
                </a:r>
                <a14:m>
                  <m:oMath xmlns:m="http://schemas.openxmlformats.org/officeDocument/2006/math">
                    <m:r>
                      <a:rPr lang="en-US" sz="3200" i="1">
                        <a:latin typeface="Cambria Math" panose="02040503050406030204" pitchFamily="18" charset="0"/>
                      </a:rPr>
                      <m:t>𝑡</m:t>
                    </m:r>
                  </m:oMath>
                </a14:m>
                <a:r>
                  <a:rPr lang="en-US" sz="3200" b="1" dirty="0"/>
                  <a:t>  distribution on  n – 1  degrees of freedom is a number below which  </a:t>
                </a:r>
                <a14:m>
                  <m:oMath xmlns:m="http://schemas.openxmlformats.org/officeDocument/2006/math">
                    <m:f>
                      <m:fPr>
                        <m:ctrlPr>
                          <a:rPr lang="en-US" sz="3200" i="1">
                            <a:latin typeface="Cambria Math" panose="02040503050406030204" pitchFamily="18" charset="0"/>
                          </a:rPr>
                        </m:ctrlPr>
                      </m:fPr>
                      <m:num>
                        <m:acc>
                          <m:accPr>
                            <m:chr m:val="̅"/>
                            <m:ctrlPr>
                              <a:rPr lang="en-US" sz="3200" i="1">
                                <a:latin typeface="Cambria Math" panose="02040503050406030204" pitchFamily="18" charset="0"/>
                              </a:rPr>
                            </m:ctrlPr>
                          </m:accPr>
                          <m:e>
                            <m:r>
                              <a:rPr lang="en-US" sz="3200" i="1">
                                <a:latin typeface="Cambria Math" panose="02040503050406030204" pitchFamily="18" charset="0"/>
                              </a:rPr>
                              <m:t>𝑋</m:t>
                            </m:r>
                          </m:e>
                        </m:acc>
                        <m:r>
                          <a:rPr lang="en-US" sz="3200" i="1" dirty="0">
                            <a:latin typeface="Cambria Math" panose="02040503050406030204" pitchFamily="18" charset="0"/>
                          </a:rPr>
                          <m:t>−</m:t>
                        </m:r>
                        <m:sSub>
                          <m:sSubPr>
                            <m:ctrlPr>
                              <a:rPr lang="en-US" sz="3200" i="1" dirty="0">
                                <a:latin typeface="Cambria Math" panose="02040503050406030204" pitchFamily="18" charset="0"/>
                              </a:rPr>
                            </m:ctrlPr>
                          </m:sSubPr>
                          <m:e>
                            <m:r>
                              <a:rPr lang="en-US" sz="3200" i="1" dirty="0">
                                <a:latin typeface="Cambria Math" panose="02040503050406030204" pitchFamily="18" charset="0"/>
                              </a:rPr>
                              <m:t>𝜇</m:t>
                            </m:r>
                          </m:e>
                          <m:sub>
                            <m:r>
                              <a:rPr lang="en-US" sz="3200" i="1" dirty="0">
                                <a:latin typeface="Cambria Math" panose="02040503050406030204" pitchFamily="18" charset="0"/>
                              </a:rPr>
                              <m:t>0</m:t>
                            </m:r>
                          </m:sub>
                        </m:sSub>
                      </m:num>
                      <m:den>
                        <m:r>
                          <a:rPr lang="en-US" sz="3200" i="1" dirty="0">
                            <a:latin typeface="Cambria Math" panose="02040503050406030204" pitchFamily="18" charset="0"/>
                          </a:rPr>
                          <m:t>𝑆</m:t>
                        </m:r>
                        <m:r>
                          <a:rPr lang="en-US" sz="3200" i="1">
                            <a:latin typeface="Cambria Math" panose="02040503050406030204" pitchFamily="18" charset="0"/>
                          </a:rPr>
                          <m:t>/</m:t>
                        </m:r>
                        <m:rad>
                          <m:radPr>
                            <m:degHide m:val="on"/>
                            <m:ctrlPr>
                              <a:rPr lang="en-US" sz="3200" i="1">
                                <a:latin typeface="Cambria Math" panose="02040503050406030204" pitchFamily="18" charset="0"/>
                              </a:rPr>
                            </m:ctrlPr>
                          </m:radPr>
                          <m:deg/>
                          <m:e>
                            <m:r>
                              <a:rPr lang="en-US" sz="3200" i="1">
                                <a:latin typeface="Cambria Math" panose="02040503050406030204" pitchFamily="18" charset="0"/>
                              </a:rPr>
                              <m:t>𝑛</m:t>
                            </m:r>
                          </m:e>
                        </m:rad>
                      </m:den>
                    </m:f>
                  </m:oMath>
                </a14:m>
                <a:r>
                  <a:rPr lang="en-US" sz="3200" b="1" dirty="0"/>
                  <a:t>  will fall  97.5%  of the time.  However,  </a:t>
                </a:r>
                <a14:m>
                  <m:oMath xmlns:m="http://schemas.openxmlformats.org/officeDocument/2006/math">
                    <m:f>
                      <m:fPr>
                        <m:ctrlPr>
                          <a:rPr lang="en-US" sz="3200" i="1" smtClean="0">
                            <a:latin typeface="Cambria Math" panose="02040503050406030204" pitchFamily="18" charset="0"/>
                          </a:rPr>
                        </m:ctrlPr>
                      </m:fPr>
                      <m:num>
                        <m:acc>
                          <m:accPr>
                            <m:chr m:val="̅"/>
                            <m:ctrlPr>
                              <a:rPr lang="en-US" sz="3200" i="1">
                                <a:latin typeface="Cambria Math" panose="02040503050406030204" pitchFamily="18" charset="0"/>
                              </a:rPr>
                            </m:ctrlPr>
                          </m:accPr>
                          <m:e>
                            <m:r>
                              <a:rPr lang="en-US" sz="3200" i="1">
                                <a:latin typeface="Cambria Math" panose="02040503050406030204" pitchFamily="18" charset="0"/>
                              </a:rPr>
                              <m:t>𝑋</m:t>
                            </m:r>
                          </m:e>
                        </m:acc>
                        <m:r>
                          <a:rPr lang="en-US" sz="3200" i="1" dirty="0">
                            <a:latin typeface="Cambria Math" panose="02040503050406030204" pitchFamily="18" charset="0"/>
                          </a:rPr>
                          <m:t>−</m:t>
                        </m:r>
                        <m:sSub>
                          <m:sSubPr>
                            <m:ctrlPr>
                              <a:rPr lang="en-US" sz="3200" i="1" dirty="0">
                                <a:latin typeface="Cambria Math" panose="02040503050406030204" pitchFamily="18" charset="0"/>
                              </a:rPr>
                            </m:ctrlPr>
                          </m:sSubPr>
                          <m:e>
                            <m:r>
                              <a:rPr lang="en-US" sz="3200" i="1" dirty="0">
                                <a:latin typeface="Cambria Math" panose="02040503050406030204" pitchFamily="18" charset="0"/>
                              </a:rPr>
                              <m:t>𝜇</m:t>
                            </m:r>
                          </m:e>
                          <m:sub>
                            <m:r>
                              <a:rPr lang="en-US" sz="3200" i="1" dirty="0">
                                <a:latin typeface="Cambria Math" panose="02040503050406030204" pitchFamily="18" charset="0"/>
                              </a:rPr>
                              <m:t>0</m:t>
                            </m:r>
                          </m:sub>
                        </m:sSub>
                      </m:num>
                      <m:den>
                        <m:r>
                          <a:rPr lang="en-US" sz="3200" i="1" dirty="0">
                            <a:latin typeface="Cambria Math" panose="02040503050406030204" pitchFamily="18" charset="0"/>
                          </a:rPr>
                          <m:t>𝑆</m:t>
                        </m:r>
                        <m:r>
                          <a:rPr lang="en-US" sz="3200" i="1">
                            <a:latin typeface="Cambria Math" panose="02040503050406030204" pitchFamily="18" charset="0"/>
                          </a:rPr>
                          <m:t>/</m:t>
                        </m:r>
                        <m:rad>
                          <m:radPr>
                            <m:degHide m:val="on"/>
                            <m:ctrlPr>
                              <a:rPr lang="en-US" sz="3200" i="1">
                                <a:latin typeface="Cambria Math" panose="02040503050406030204" pitchFamily="18" charset="0"/>
                              </a:rPr>
                            </m:ctrlPr>
                          </m:radPr>
                          <m:deg/>
                          <m:e>
                            <m:r>
                              <a:rPr lang="en-US" sz="3200" i="1">
                                <a:latin typeface="Cambria Math" panose="02040503050406030204" pitchFamily="18" charset="0"/>
                              </a:rPr>
                              <m:t>𝑛</m:t>
                            </m:r>
                          </m:e>
                        </m:rad>
                      </m:den>
                    </m:f>
                  </m:oMath>
                </a14:m>
                <a:r>
                  <a:rPr lang="en-US" sz="3200" b="1" dirty="0"/>
                  <a:t>  will be above this number  2.5%  of the time and (by symmetry) below its negative  2.5%  of the time.</a:t>
                </a:r>
              </a:p>
              <a:p>
                <a:pPr marL="0" indent="0">
                  <a:spcBef>
                    <a:spcPts val="0"/>
                  </a:spcBef>
                  <a:buNone/>
                </a:pPr>
                <a:endParaRPr lang="en-US" sz="3200" b="1" dirty="0"/>
              </a:p>
              <a:p>
                <a:pPr marL="0" indent="0">
                  <a:spcBef>
                    <a:spcPts val="0"/>
                  </a:spcBef>
                  <a:buNone/>
                </a:pPr>
                <a:r>
                  <a:rPr lang="en-US" sz="3200" b="1" dirty="0"/>
                  <a:t>In summary, there is a  5%  chance that the absolute value of  </a:t>
                </a:r>
                <a14:m>
                  <m:oMath xmlns:m="http://schemas.openxmlformats.org/officeDocument/2006/math">
                    <m:f>
                      <m:fPr>
                        <m:ctrlPr>
                          <a:rPr lang="en-US" sz="3200" i="1" smtClean="0">
                            <a:latin typeface="Cambria Math" panose="02040503050406030204" pitchFamily="18" charset="0"/>
                          </a:rPr>
                        </m:ctrlPr>
                      </m:fPr>
                      <m:num>
                        <m:acc>
                          <m:accPr>
                            <m:chr m:val="̅"/>
                            <m:ctrlPr>
                              <a:rPr lang="en-US" sz="3200" i="1">
                                <a:latin typeface="Cambria Math" panose="02040503050406030204" pitchFamily="18" charset="0"/>
                              </a:rPr>
                            </m:ctrlPr>
                          </m:accPr>
                          <m:e>
                            <m:r>
                              <a:rPr lang="en-US" sz="3200" i="1">
                                <a:latin typeface="Cambria Math" panose="02040503050406030204" pitchFamily="18" charset="0"/>
                              </a:rPr>
                              <m:t>𝑋</m:t>
                            </m:r>
                          </m:e>
                        </m:acc>
                        <m:r>
                          <a:rPr lang="en-US" sz="3200" i="1" dirty="0">
                            <a:latin typeface="Cambria Math" panose="02040503050406030204" pitchFamily="18" charset="0"/>
                          </a:rPr>
                          <m:t>−</m:t>
                        </m:r>
                        <m:sSub>
                          <m:sSubPr>
                            <m:ctrlPr>
                              <a:rPr lang="en-US" sz="3200" i="1" dirty="0">
                                <a:latin typeface="Cambria Math" panose="02040503050406030204" pitchFamily="18" charset="0"/>
                              </a:rPr>
                            </m:ctrlPr>
                          </m:sSubPr>
                          <m:e>
                            <m:r>
                              <a:rPr lang="en-US" sz="3200" i="1" dirty="0">
                                <a:latin typeface="Cambria Math" panose="02040503050406030204" pitchFamily="18" charset="0"/>
                              </a:rPr>
                              <m:t>𝜇</m:t>
                            </m:r>
                          </m:e>
                          <m:sub>
                            <m:r>
                              <a:rPr lang="en-US" sz="3200" i="1" dirty="0">
                                <a:latin typeface="Cambria Math" panose="02040503050406030204" pitchFamily="18" charset="0"/>
                              </a:rPr>
                              <m:t>0</m:t>
                            </m:r>
                          </m:sub>
                        </m:sSub>
                      </m:num>
                      <m:den>
                        <m:r>
                          <a:rPr lang="en-US" sz="3200" i="1" dirty="0">
                            <a:latin typeface="Cambria Math" panose="02040503050406030204" pitchFamily="18" charset="0"/>
                          </a:rPr>
                          <m:t>𝑆</m:t>
                        </m:r>
                        <m:r>
                          <a:rPr lang="en-US" sz="3200" i="1">
                            <a:latin typeface="Cambria Math" panose="02040503050406030204" pitchFamily="18" charset="0"/>
                          </a:rPr>
                          <m:t>/</m:t>
                        </m:r>
                        <m:rad>
                          <m:radPr>
                            <m:degHide m:val="on"/>
                            <m:ctrlPr>
                              <a:rPr lang="en-US" sz="3200" i="1">
                                <a:latin typeface="Cambria Math" panose="02040503050406030204" pitchFamily="18" charset="0"/>
                              </a:rPr>
                            </m:ctrlPr>
                          </m:radPr>
                          <m:deg/>
                          <m:e>
                            <m:r>
                              <a:rPr lang="en-US" sz="3200" i="1">
                                <a:latin typeface="Cambria Math" panose="02040503050406030204" pitchFamily="18" charset="0"/>
                              </a:rPr>
                              <m:t>𝑛</m:t>
                            </m:r>
                          </m:e>
                        </m:rad>
                      </m:den>
                    </m:f>
                  </m:oMath>
                </a14:m>
                <a:r>
                  <a:rPr lang="en-US" sz="3200" b="1" dirty="0"/>
                  <a:t>  will exceed the 97.5</a:t>
                </a:r>
                <a:r>
                  <a:rPr lang="en-US" sz="3200" b="1" baseline="30000" dirty="0"/>
                  <a:t>th</a:t>
                </a:r>
                <a:r>
                  <a:rPr lang="en-US" sz="3200" b="1" dirty="0"/>
                  <a:t> percentile.</a:t>
                </a:r>
              </a:p>
            </p:txBody>
          </p:sp>
        </mc:Choice>
        <mc:Fallback>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2"/>
                <a:ext cx="9906000" cy="4727149"/>
              </a:xfrm>
              <a:blipFill>
                <a:blip r:embed="rId2"/>
                <a:stretch>
                  <a:fillRect l="-1600" t="-1677"/>
                </a:stretch>
              </a:blipFill>
            </p:spPr>
            <p:txBody>
              <a:bodyPr/>
              <a:lstStyle/>
              <a:p>
                <a:r>
                  <a:rPr lang="en-US">
                    <a:noFill/>
                  </a:rPr>
                  <a:t> </a:t>
                </a:r>
              </a:p>
            </p:txBody>
          </p:sp>
        </mc:Fallback>
      </mc:AlternateContent>
    </p:spTree>
    <p:extLst>
      <p:ext uri="{BB962C8B-B14F-4D97-AF65-F5344CB8AC3E}">
        <p14:creationId xmlns:p14="http://schemas.microsoft.com/office/powerpoint/2010/main" val="24937122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RATIONALE (CONTINUED)</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2"/>
                <a:ext cx="9906000" cy="4727149"/>
              </a:xfrm>
            </p:spPr>
            <p:txBody>
              <a:bodyPr>
                <a:normAutofit/>
              </a:bodyPr>
              <a:lstStyle/>
              <a:p>
                <a:pPr marL="0" indent="0">
                  <a:spcBef>
                    <a:spcPts val="0"/>
                  </a:spcBef>
                  <a:buNone/>
                </a:pPr>
                <a:r>
                  <a:rPr lang="en-US" sz="3200" b="1" dirty="0"/>
                  <a:t>The preceding statement is why our test procedure has a  5%  significance level, and that is part of the rationale.  </a:t>
                </a:r>
              </a:p>
              <a:p>
                <a:pPr marL="0" indent="0">
                  <a:spcBef>
                    <a:spcPts val="0"/>
                  </a:spcBef>
                  <a:buNone/>
                </a:pPr>
                <a:endParaRPr lang="en-US" sz="3200" b="1" dirty="0"/>
              </a:p>
              <a:p>
                <a:pPr marL="0" indent="0">
                  <a:spcBef>
                    <a:spcPts val="0"/>
                  </a:spcBef>
                  <a:buNone/>
                </a:pPr>
                <a:r>
                  <a:rPr lang="en-US" sz="3200" b="1" dirty="0"/>
                  <a:t>The other part of the rationale is that values of the sample mean relatively far away from  </a:t>
                </a:r>
                <a14:m>
                  <m:oMath xmlns:m="http://schemas.openxmlformats.org/officeDocument/2006/math">
                    <m:sSub>
                      <m:sSubPr>
                        <m:ctrlPr>
                          <a:rPr lang="en-US" sz="3200" i="1" smtClean="0">
                            <a:latin typeface="Cambria Math" panose="02040503050406030204" pitchFamily="18" charset="0"/>
                          </a:rPr>
                        </m:ctrlPr>
                      </m:sSubPr>
                      <m:e>
                        <m:r>
                          <a:rPr lang="en-US" sz="3200" b="0" i="1">
                            <a:latin typeface="Cambria Math" panose="02040503050406030204" pitchFamily="18" charset="0"/>
                          </a:rPr>
                          <m:t>𝜇</m:t>
                        </m:r>
                      </m:e>
                      <m:sub>
                        <m:r>
                          <a:rPr lang="en-US" sz="3200" b="0" i="1">
                            <a:latin typeface="Cambria Math" panose="02040503050406030204" pitchFamily="18" charset="0"/>
                          </a:rPr>
                          <m:t>0</m:t>
                        </m:r>
                      </m:sub>
                    </m:sSub>
                  </m:oMath>
                </a14:m>
                <a:r>
                  <a:rPr lang="en-US" sz="3200" dirty="0"/>
                  <a:t>  </a:t>
                </a:r>
                <a:r>
                  <a:rPr lang="en-US" sz="3200" b="1" dirty="0"/>
                  <a:t>lead us to reject  H</a:t>
                </a:r>
                <a:r>
                  <a:rPr lang="en-US" sz="3200" b="1" baseline="-25000" dirty="0"/>
                  <a:t>0</a:t>
                </a:r>
                <a:r>
                  <a:rPr lang="en-US" sz="3200" b="1" dirty="0"/>
                  <a:t>: </a:t>
                </a:r>
                <a14:m>
                  <m:oMath xmlns:m="http://schemas.openxmlformats.org/officeDocument/2006/math">
                    <m:r>
                      <a:rPr lang="en-US" sz="3200" i="1">
                        <a:latin typeface="Cambria Math" panose="02040503050406030204" pitchFamily="18" charset="0"/>
                      </a:rPr>
                      <m:t>𝜇</m:t>
                    </m:r>
                    <m:r>
                      <a:rPr lang="en-US" sz="3200" b="1">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0</m:t>
                        </m:r>
                      </m:sub>
                    </m:sSub>
                  </m:oMath>
                </a14:m>
                <a:r>
                  <a:rPr lang="en-US" sz="3200" b="1" dirty="0"/>
                  <a:t>.  Since a sample mean is often used to estimate a population mean, it seems reasonable to conclude that a population mean does not equal </a:t>
                </a:r>
                <a14:m>
                  <m:oMath xmlns:m="http://schemas.openxmlformats.org/officeDocument/2006/math">
                    <m:r>
                      <a:rPr lang="en-US" sz="3200" b="1" i="0" smtClean="0">
                        <a:latin typeface="Cambria Math" panose="02040503050406030204" pitchFamily="18" charset="0"/>
                      </a:rPr>
                      <m:t> </m:t>
                    </m:r>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0</m:t>
                        </m:r>
                      </m:sub>
                    </m:sSub>
                  </m:oMath>
                </a14:m>
                <a:r>
                  <a:rPr lang="en-US" sz="3200" b="1" dirty="0"/>
                  <a:t>  when the sample mean is relatively far away from  </a:t>
                </a:r>
                <a14:m>
                  <m:oMath xmlns:m="http://schemas.openxmlformats.org/officeDocument/2006/math">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0</m:t>
                        </m:r>
                      </m:sub>
                    </m:sSub>
                  </m:oMath>
                </a14:m>
                <a:r>
                  <a:rPr lang="en-US" sz="3200" b="1" dirty="0"/>
                  <a:t>.</a:t>
                </a:r>
              </a:p>
            </p:txBody>
          </p:sp>
        </mc:Choice>
        <mc:Fallback>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2"/>
                <a:ext cx="9906000" cy="4727149"/>
              </a:xfrm>
              <a:blipFill>
                <a:blip r:embed="rId2"/>
                <a:stretch>
                  <a:fillRect l="-1600" t="-1677" r="-1354"/>
                </a:stretch>
              </a:blipFill>
            </p:spPr>
            <p:txBody>
              <a:bodyPr/>
              <a:lstStyle/>
              <a:p>
                <a:r>
                  <a:rPr lang="en-US">
                    <a:noFill/>
                  </a:rPr>
                  <a:t> </a:t>
                </a:r>
              </a:p>
            </p:txBody>
          </p:sp>
        </mc:Fallback>
      </mc:AlternateContent>
    </p:spTree>
    <p:extLst>
      <p:ext uri="{BB962C8B-B14F-4D97-AF65-F5344CB8AC3E}">
        <p14:creationId xmlns:p14="http://schemas.microsoft.com/office/powerpoint/2010/main" val="37654888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NON-NORMALITY</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2"/>
            <a:ext cx="9906000" cy="4727149"/>
          </a:xfrm>
        </p:spPr>
        <p:txBody>
          <a:bodyPr>
            <a:normAutofit/>
          </a:bodyPr>
          <a:lstStyle/>
          <a:p>
            <a:pPr marL="0" indent="0">
              <a:spcBef>
                <a:spcPts val="0"/>
              </a:spcBef>
              <a:buNone/>
            </a:pPr>
            <a:r>
              <a:rPr lang="en-US" sz="3200" b="1" dirty="0"/>
              <a:t>The test procedure just described assumes normality of the population distribution.</a:t>
            </a:r>
          </a:p>
          <a:p>
            <a:pPr marL="0" indent="0">
              <a:spcBef>
                <a:spcPts val="0"/>
              </a:spcBef>
              <a:buNone/>
            </a:pPr>
            <a:endParaRPr lang="en-US" sz="3200" b="1" dirty="0"/>
          </a:p>
          <a:p>
            <a:pPr marL="0" indent="0">
              <a:spcBef>
                <a:spcPts val="0"/>
              </a:spcBef>
              <a:buNone/>
            </a:pPr>
            <a:r>
              <a:rPr lang="en-US" sz="3200" b="1" dirty="0"/>
              <a:t>What if the population distribution is not normal ?  </a:t>
            </a:r>
          </a:p>
          <a:p>
            <a:pPr marL="0" indent="0">
              <a:spcBef>
                <a:spcPts val="0"/>
              </a:spcBef>
              <a:buNone/>
            </a:pPr>
            <a:endParaRPr lang="en-US" sz="3200" b="1" dirty="0"/>
          </a:p>
          <a:p>
            <a:pPr marL="0" indent="0">
              <a:spcBef>
                <a:spcPts val="0"/>
              </a:spcBef>
              <a:buNone/>
            </a:pPr>
            <a:r>
              <a:rPr lang="en-US" sz="3200" b="1" dirty="0"/>
              <a:t>(At this juncture, let me remind you that Lecture 8 identified some ways to check for non-normality.)</a:t>
            </a:r>
          </a:p>
        </p:txBody>
      </p:sp>
    </p:spTree>
    <p:extLst>
      <p:ext uri="{BB962C8B-B14F-4D97-AF65-F5344CB8AC3E}">
        <p14:creationId xmlns:p14="http://schemas.microsoft.com/office/powerpoint/2010/main" val="3732985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NON-NORMALITY (CONTINUED)</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2"/>
                <a:ext cx="9906000" cy="4727149"/>
              </a:xfrm>
            </p:spPr>
            <p:txBody>
              <a:bodyPr>
                <a:normAutofit/>
              </a:bodyPr>
              <a:lstStyle/>
              <a:p>
                <a:pPr marL="0" indent="0">
                  <a:spcBef>
                    <a:spcPts val="0"/>
                  </a:spcBef>
                  <a:buNone/>
                </a:pPr>
                <a:r>
                  <a:rPr lang="en-US" sz="3200" b="1" dirty="0"/>
                  <a:t>If the sample size is large, then we can appeal to the Central Limit Theorem (Lecture 7) to conclude that  </a:t>
                </a:r>
                <a14:m>
                  <m:oMath xmlns:m="http://schemas.openxmlformats.org/officeDocument/2006/math">
                    <m:f>
                      <m:fPr>
                        <m:ctrlPr>
                          <a:rPr lang="en-US" sz="3200" i="1" smtClean="0">
                            <a:latin typeface="Cambria Math" panose="02040503050406030204" pitchFamily="18" charset="0"/>
                          </a:rPr>
                        </m:ctrlPr>
                      </m:fPr>
                      <m:num>
                        <m:acc>
                          <m:accPr>
                            <m:chr m:val="̅"/>
                            <m:ctrlPr>
                              <a:rPr lang="en-US" sz="3200" i="1">
                                <a:latin typeface="Cambria Math" panose="02040503050406030204" pitchFamily="18" charset="0"/>
                              </a:rPr>
                            </m:ctrlPr>
                          </m:accPr>
                          <m:e>
                            <m:r>
                              <a:rPr lang="en-US" sz="3200" i="1">
                                <a:latin typeface="Cambria Math" panose="02040503050406030204" pitchFamily="18" charset="0"/>
                              </a:rPr>
                              <m:t>𝑋</m:t>
                            </m:r>
                          </m:e>
                        </m:acc>
                        <m:r>
                          <a:rPr lang="en-US" sz="3200" i="1" dirty="0">
                            <a:latin typeface="Cambria Math" panose="02040503050406030204" pitchFamily="18" charset="0"/>
                          </a:rPr>
                          <m:t>−</m:t>
                        </m:r>
                        <m:sSub>
                          <m:sSubPr>
                            <m:ctrlPr>
                              <a:rPr lang="en-US" sz="3200" i="1" dirty="0">
                                <a:latin typeface="Cambria Math" panose="02040503050406030204" pitchFamily="18" charset="0"/>
                              </a:rPr>
                            </m:ctrlPr>
                          </m:sSubPr>
                          <m:e>
                            <m:r>
                              <a:rPr lang="en-US" sz="3200" i="1" dirty="0">
                                <a:latin typeface="Cambria Math" panose="02040503050406030204" pitchFamily="18" charset="0"/>
                              </a:rPr>
                              <m:t>𝜇</m:t>
                            </m:r>
                          </m:e>
                          <m:sub>
                            <m:r>
                              <a:rPr lang="en-US" sz="3200" i="1" dirty="0">
                                <a:latin typeface="Cambria Math" panose="02040503050406030204" pitchFamily="18" charset="0"/>
                              </a:rPr>
                              <m:t>0</m:t>
                            </m:r>
                          </m:sub>
                        </m:sSub>
                      </m:num>
                      <m:den>
                        <m:r>
                          <a:rPr lang="en-US" sz="3200" i="1">
                            <a:latin typeface="Cambria Math" panose="02040503050406030204" pitchFamily="18" charset="0"/>
                          </a:rPr>
                          <m:t>𝜎</m:t>
                        </m:r>
                        <m:r>
                          <a:rPr lang="en-US" sz="3200" i="1">
                            <a:latin typeface="Cambria Math" panose="02040503050406030204" pitchFamily="18" charset="0"/>
                          </a:rPr>
                          <m:t>/</m:t>
                        </m:r>
                        <m:rad>
                          <m:radPr>
                            <m:degHide m:val="on"/>
                            <m:ctrlPr>
                              <a:rPr lang="en-US" sz="3200" i="1">
                                <a:latin typeface="Cambria Math" panose="02040503050406030204" pitchFamily="18" charset="0"/>
                              </a:rPr>
                            </m:ctrlPr>
                          </m:radPr>
                          <m:deg/>
                          <m:e>
                            <m:r>
                              <a:rPr lang="en-US" sz="3200" i="1">
                                <a:latin typeface="Cambria Math" panose="02040503050406030204" pitchFamily="18" charset="0"/>
                              </a:rPr>
                              <m:t>𝑛</m:t>
                            </m:r>
                          </m:e>
                        </m:rad>
                      </m:den>
                    </m:f>
                  </m:oMath>
                </a14:m>
                <a:r>
                  <a:rPr lang="en-US" sz="3200" b="1" dirty="0"/>
                  <a:t>  is approximately standard normal under the null hypothesis.</a:t>
                </a:r>
              </a:p>
              <a:p>
                <a:pPr marL="0" indent="0">
                  <a:spcBef>
                    <a:spcPts val="0"/>
                  </a:spcBef>
                  <a:buNone/>
                </a:pPr>
                <a:endParaRPr lang="en-US" sz="3200" b="1" dirty="0"/>
              </a:p>
              <a:p>
                <a:pPr marL="0" indent="0">
                  <a:spcBef>
                    <a:spcPts val="0"/>
                  </a:spcBef>
                  <a:buNone/>
                </a:pPr>
                <a:r>
                  <a:rPr lang="en-US" sz="3200" b="1" dirty="0"/>
                  <a:t>There is a further result from probability theory called Slutsky’s Theorem, which can be used to argue that, in this case, the distribution of  </a:t>
                </a:r>
                <a14:m>
                  <m:oMath xmlns:m="http://schemas.openxmlformats.org/officeDocument/2006/math">
                    <m:f>
                      <m:fPr>
                        <m:ctrlPr>
                          <a:rPr lang="en-US" sz="3200" i="1" smtClean="0">
                            <a:latin typeface="Cambria Math" panose="02040503050406030204" pitchFamily="18" charset="0"/>
                          </a:rPr>
                        </m:ctrlPr>
                      </m:fPr>
                      <m:num>
                        <m:acc>
                          <m:accPr>
                            <m:chr m:val="̅"/>
                            <m:ctrlPr>
                              <a:rPr lang="en-US" sz="3200" i="1">
                                <a:latin typeface="Cambria Math" panose="02040503050406030204" pitchFamily="18" charset="0"/>
                              </a:rPr>
                            </m:ctrlPr>
                          </m:accPr>
                          <m:e>
                            <m:r>
                              <a:rPr lang="en-US" sz="3200" i="1">
                                <a:latin typeface="Cambria Math" panose="02040503050406030204" pitchFamily="18" charset="0"/>
                              </a:rPr>
                              <m:t>𝑋</m:t>
                            </m:r>
                          </m:e>
                        </m:acc>
                        <m:r>
                          <a:rPr lang="en-US" sz="3200" i="1" dirty="0">
                            <a:latin typeface="Cambria Math" panose="02040503050406030204" pitchFamily="18" charset="0"/>
                          </a:rPr>
                          <m:t>−</m:t>
                        </m:r>
                        <m:sSub>
                          <m:sSubPr>
                            <m:ctrlPr>
                              <a:rPr lang="en-US" sz="3200" i="1" dirty="0">
                                <a:latin typeface="Cambria Math" panose="02040503050406030204" pitchFamily="18" charset="0"/>
                              </a:rPr>
                            </m:ctrlPr>
                          </m:sSubPr>
                          <m:e>
                            <m:r>
                              <a:rPr lang="en-US" sz="3200" i="1" dirty="0">
                                <a:latin typeface="Cambria Math" panose="02040503050406030204" pitchFamily="18" charset="0"/>
                              </a:rPr>
                              <m:t>𝜇</m:t>
                            </m:r>
                          </m:e>
                          <m:sub>
                            <m:r>
                              <a:rPr lang="en-US" sz="3200" i="1" dirty="0">
                                <a:latin typeface="Cambria Math" panose="02040503050406030204" pitchFamily="18" charset="0"/>
                              </a:rPr>
                              <m:t>0</m:t>
                            </m:r>
                          </m:sub>
                        </m:sSub>
                      </m:num>
                      <m:den>
                        <m:r>
                          <a:rPr lang="en-US" sz="3200" i="1" dirty="0">
                            <a:latin typeface="Cambria Math" panose="02040503050406030204" pitchFamily="18" charset="0"/>
                          </a:rPr>
                          <m:t>𝑆</m:t>
                        </m:r>
                        <m:r>
                          <a:rPr lang="en-US" sz="3200" i="1">
                            <a:latin typeface="Cambria Math" panose="02040503050406030204" pitchFamily="18" charset="0"/>
                          </a:rPr>
                          <m:t>/</m:t>
                        </m:r>
                        <m:rad>
                          <m:radPr>
                            <m:degHide m:val="on"/>
                            <m:ctrlPr>
                              <a:rPr lang="en-US" sz="3200" i="1">
                                <a:latin typeface="Cambria Math" panose="02040503050406030204" pitchFamily="18" charset="0"/>
                              </a:rPr>
                            </m:ctrlPr>
                          </m:radPr>
                          <m:deg/>
                          <m:e>
                            <m:r>
                              <a:rPr lang="en-US" sz="3200" i="1">
                                <a:latin typeface="Cambria Math" panose="02040503050406030204" pitchFamily="18" charset="0"/>
                              </a:rPr>
                              <m:t>𝑛</m:t>
                            </m:r>
                          </m:e>
                        </m:rad>
                      </m:den>
                    </m:f>
                  </m:oMath>
                </a14:m>
                <a:r>
                  <a:rPr lang="en-US" sz="3200" b="1" dirty="0"/>
                  <a:t>  is not too far away from the  </a:t>
                </a:r>
                <a14:m>
                  <m:oMath xmlns:m="http://schemas.openxmlformats.org/officeDocument/2006/math">
                    <m:r>
                      <a:rPr lang="en-US" sz="3200" i="1">
                        <a:latin typeface="Cambria Math" panose="02040503050406030204" pitchFamily="18" charset="0"/>
                      </a:rPr>
                      <m:t>𝑡</m:t>
                    </m:r>
                  </m:oMath>
                </a14:m>
                <a:r>
                  <a:rPr lang="en-US" sz="3200" b="1" dirty="0"/>
                  <a:t>  distribution on  n – 1  degrees of freedom. </a:t>
                </a:r>
              </a:p>
              <a:p>
                <a:pPr marL="0" indent="0">
                  <a:spcBef>
                    <a:spcPts val="0"/>
                  </a:spcBef>
                  <a:buNone/>
                </a:pPr>
                <a:endParaRPr lang="en-US" sz="3200" b="1" dirty="0"/>
              </a:p>
            </p:txBody>
          </p:sp>
        </mc:Choice>
        <mc:Fallback>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2"/>
                <a:ext cx="9906000" cy="4727149"/>
              </a:xfrm>
              <a:blipFill>
                <a:blip r:embed="rId2"/>
                <a:stretch>
                  <a:fillRect l="-1600" t="-1677" r="-123" b="-1935"/>
                </a:stretch>
              </a:blipFill>
            </p:spPr>
            <p:txBody>
              <a:bodyPr/>
              <a:lstStyle/>
              <a:p>
                <a:r>
                  <a:rPr lang="en-US">
                    <a:noFill/>
                  </a:rPr>
                  <a:t> </a:t>
                </a:r>
              </a:p>
            </p:txBody>
          </p:sp>
        </mc:Fallback>
      </mc:AlternateContent>
    </p:spTree>
    <p:extLst>
      <p:ext uri="{BB962C8B-B14F-4D97-AF65-F5344CB8AC3E}">
        <p14:creationId xmlns:p14="http://schemas.microsoft.com/office/powerpoint/2010/main" val="39260109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NON-NORMALITY (CONTINUED)</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2"/>
                <a:ext cx="9906000" cy="4727149"/>
              </a:xfrm>
            </p:spPr>
            <p:txBody>
              <a:bodyPr>
                <a:normAutofit/>
              </a:bodyPr>
              <a:lstStyle/>
              <a:p>
                <a:pPr marL="0" indent="0">
                  <a:spcBef>
                    <a:spcPts val="0"/>
                  </a:spcBef>
                  <a:buNone/>
                </a:pPr>
                <a:r>
                  <a:rPr lang="en-US" sz="3200" b="1" dirty="0"/>
                  <a:t>Thus, if the sample size is large, we may use the test procedure as already described.  In this case, because of the approximations on the preceding slide, the actual Type I error probability may differ slightly from what is intended.  </a:t>
                </a:r>
              </a:p>
              <a:p>
                <a:pPr marL="0" indent="0">
                  <a:spcBef>
                    <a:spcPts val="0"/>
                  </a:spcBef>
                  <a:buNone/>
                </a:pPr>
                <a:endParaRPr lang="en-US" sz="3200" b="1" dirty="0"/>
              </a:p>
              <a:p>
                <a:pPr marL="0" indent="0">
                  <a:spcBef>
                    <a:spcPts val="0"/>
                  </a:spcBef>
                  <a:buNone/>
                </a:pPr>
                <a:r>
                  <a:rPr lang="en-US" sz="3200" b="1" dirty="0"/>
                  <a:t>In other words, using the 97.5</a:t>
                </a:r>
                <a:r>
                  <a:rPr lang="en-US" sz="3200" b="1" baseline="30000" dirty="0"/>
                  <a:t>th</a:t>
                </a:r>
                <a:r>
                  <a:rPr lang="en-US" sz="3200" b="1" dirty="0"/>
                  <a:t> percentile of the relevant  </a:t>
                </a:r>
                <a14:m>
                  <m:oMath xmlns:m="http://schemas.openxmlformats.org/officeDocument/2006/math">
                    <m:r>
                      <a:rPr lang="en-US" sz="3200" i="1">
                        <a:latin typeface="Cambria Math" panose="02040503050406030204" pitchFamily="18" charset="0"/>
                      </a:rPr>
                      <m:t>𝑡</m:t>
                    </m:r>
                  </m:oMath>
                </a14:m>
                <a:r>
                  <a:rPr lang="en-US" sz="3200" b="1" dirty="0"/>
                  <a:t>  distribution as a critical value may lead to an actual Type I error probability of  4%  or  6%  or something in between.</a:t>
                </a:r>
              </a:p>
            </p:txBody>
          </p:sp>
        </mc:Choice>
        <mc:Fallback>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2"/>
                <a:ext cx="9906000" cy="4727149"/>
              </a:xfrm>
              <a:blipFill>
                <a:blip r:embed="rId2"/>
                <a:stretch>
                  <a:fillRect l="-1600" t="-1677" r="-2031"/>
                </a:stretch>
              </a:blipFill>
            </p:spPr>
            <p:txBody>
              <a:bodyPr/>
              <a:lstStyle/>
              <a:p>
                <a:r>
                  <a:rPr lang="en-US">
                    <a:noFill/>
                  </a:rPr>
                  <a:t> </a:t>
                </a:r>
              </a:p>
            </p:txBody>
          </p:sp>
        </mc:Fallback>
      </mc:AlternateContent>
    </p:spTree>
    <p:extLst>
      <p:ext uri="{BB962C8B-B14F-4D97-AF65-F5344CB8AC3E}">
        <p14:creationId xmlns:p14="http://schemas.microsoft.com/office/powerpoint/2010/main" val="1082787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SCENARIO</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036684"/>
              </a:xfrm>
            </p:spPr>
            <p:txBody>
              <a:bodyPr>
                <a:normAutofit/>
              </a:bodyPr>
              <a:lstStyle/>
              <a:p>
                <a:pPr marL="0" indent="0">
                  <a:spcBef>
                    <a:spcPts val="0"/>
                  </a:spcBef>
                  <a:buNone/>
                </a:pPr>
                <a:r>
                  <a:rPr lang="en-US" sz="3200" b="1" dirty="0"/>
                  <a:t>Suppose that we take a simple random sample from an effectively infinite population (Lecture 5), acquiring data               {</a:t>
                </a:r>
                <a:r>
                  <a:rPr lang="en-US" sz="3200" b="1" i="1" dirty="0"/>
                  <a:t>x </a:t>
                </a:r>
                <a:r>
                  <a:rPr lang="en-US" sz="3200" b="1" baseline="-25000" dirty="0"/>
                  <a:t>1</a:t>
                </a:r>
                <a:r>
                  <a:rPr lang="en-US" sz="3200" b="1" dirty="0"/>
                  <a:t>, </a:t>
                </a:r>
                <a:r>
                  <a:rPr lang="en-US" sz="3200" b="1" i="1" dirty="0"/>
                  <a:t>x </a:t>
                </a:r>
                <a:r>
                  <a:rPr lang="en-US" sz="3200" b="1" baseline="-25000" dirty="0"/>
                  <a:t>2</a:t>
                </a:r>
                <a:r>
                  <a:rPr lang="en-US" sz="3200" b="1" dirty="0"/>
                  <a:t>, …, </a:t>
                </a:r>
                <a:r>
                  <a:rPr lang="en-US" sz="3200" b="1" i="1" dirty="0"/>
                  <a:t>x </a:t>
                </a:r>
                <a:r>
                  <a:rPr lang="en-US" sz="3200" b="1" baseline="-25000" dirty="0"/>
                  <a:t>n</a:t>
                </a:r>
                <a:r>
                  <a:rPr lang="en-US" sz="3200" b="1" dirty="0"/>
                  <a:t>}. </a:t>
                </a:r>
              </a:p>
              <a:p>
                <a:pPr marL="0" indent="0">
                  <a:spcBef>
                    <a:spcPts val="0"/>
                  </a:spcBef>
                  <a:buNone/>
                </a:pPr>
                <a:endParaRPr lang="en-US" sz="3200" b="1" dirty="0"/>
              </a:p>
              <a:p>
                <a:pPr marL="0" indent="0">
                  <a:spcBef>
                    <a:spcPts val="0"/>
                  </a:spcBef>
                  <a:buNone/>
                </a:pPr>
                <a:r>
                  <a:rPr lang="en-US" sz="3200" b="1" dirty="0"/>
                  <a:t>Let  </a:t>
                </a:r>
                <a14:m>
                  <m:oMath xmlns:m="http://schemas.openxmlformats.org/officeDocument/2006/math">
                    <m:r>
                      <a:rPr lang="en-US" sz="3200" i="1" smtClean="0">
                        <a:latin typeface="Cambria Math" panose="02040503050406030204" pitchFamily="18" charset="0"/>
                      </a:rPr>
                      <m:t>𝜇</m:t>
                    </m:r>
                  </m:oMath>
                </a14:m>
                <a:r>
                  <a:rPr lang="en-US" sz="3200" dirty="0"/>
                  <a:t>  </a:t>
                </a:r>
                <a:r>
                  <a:rPr lang="en-US" sz="3200" b="1" dirty="0"/>
                  <a:t>and  </a:t>
                </a:r>
                <a14:m>
                  <m:oMath xmlns:m="http://schemas.openxmlformats.org/officeDocument/2006/math">
                    <m:sSup>
                      <m:sSupPr>
                        <m:ctrlPr>
                          <a:rPr lang="en-US" sz="3200" b="0" i="1" smtClean="0">
                            <a:latin typeface="Cambria Math" panose="02040503050406030204" pitchFamily="18" charset="0"/>
                          </a:rPr>
                        </m:ctrlPr>
                      </m:sSupPr>
                      <m:e>
                        <m:r>
                          <a:rPr lang="en-US" sz="3200" b="0" i="1" smtClean="0">
                            <a:latin typeface="Cambria Math" panose="02040503050406030204" pitchFamily="18" charset="0"/>
                          </a:rPr>
                          <m:t>𝜎</m:t>
                        </m:r>
                      </m:e>
                      <m:sup>
                        <m:r>
                          <a:rPr lang="en-US" sz="3200" b="0" i="1" smtClean="0">
                            <a:latin typeface="Cambria Math" panose="02040503050406030204" pitchFamily="18" charset="0"/>
                          </a:rPr>
                          <m:t>2</m:t>
                        </m:r>
                      </m:sup>
                    </m:sSup>
                  </m:oMath>
                </a14:m>
                <a:r>
                  <a:rPr lang="en-US" sz="3200" dirty="0"/>
                  <a:t>, </a:t>
                </a:r>
                <a:r>
                  <a:rPr lang="en-US" sz="3200" b="1" dirty="0"/>
                  <a:t>respectively, denote the mean and variance of the distribution which describes outcomes in the population.  We regard these population parameters as fixed but unknown (i.e., epistemically uncertain).</a:t>
                </a:r>
              </a:p>
            </p:txBody>
          </p:sp>
        </mc:Choice>
        <mc:Fallback>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036684"/>
              </a:xfrm>
              <a:blipFill>
                <a:blip r:embed="rId2"/>
                <a:stretch>
                  <a:fillRect l="-1600" t="-1964" r="-1108" b="-3927"/>
                </a:stretch>
              </a:blipFill>
            </p:spPr>
            <p:txBody>
              <a:bodyPr/>
              <a:lstStyle/>
              <a:p>
                <a:r>
                  <a:rPr lang="en-US">
                    <a:noFill/>
                  </a:rPr>
                  <a:t> </a:t>
                </a:r>
              </a:p>
            </p:txBody>
          </p:sp>
        </mc:Fallback>
      </mc:AlternateContent>
    </p:spTree>
    <p:extLst>
      <p:ext uri="{BB962C8B-B14F-4D97-AF65-F5344CB8AC3E}">
        <p14:creationId xmlns:p14="http://schemas.microsoft.com/office/powerpoint/2010/main" val="25022219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NON-NORMALITY (CONTINUED)</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2"/>
            <a:ext cx="9906000" cy="4727149"/>
          </a:xfrm>
        </p:spPr>
        <p:txBody>
          <a:bodyPr>
            <a:normAutofit/>
          </a:bodyPr>
          <a:lstStyle/>
          <a:p>
            <a:pPr marL="0" indent="0">
              <a:spcBef>
                <a:spcPts val="0"/>
              </a:spcBef>
              <a:buNone/>
            </a:pPr>
            <a:r>
              <a:rPr lang="en-US" sz="3200" b="1" dirty="0"/>
              <a:t>If the sample size is small, then we cannot prudently use the test procedure as already described, since the actual Type I error probability may be quite different from what is intended.  A few alternative courses of action exist, which I mention below but which we shall not pursue further in BST 600.  </a:t>
            </a:r>
          </a:p>
          <a:p>
            <a:pPr marL="0" indent="0">
              <a:spcBef>
                <a:spcPts val="0"/>
              </a:spcBef>
              <a:buNone/>
            </a:pPr>
            <a:endParaRPr lang="en-US" sz="3200" b="1" dirty="0"/>
          </a:p>
          <a:p>
            <a:pPr marL="0" indent="0">
              <a:spcBef>
                <a:spcPts val="0"/>
              </a:spcBef>
              <a:buNone/>
            </a:pPr>
            <a:r>
              <a:rPr lang="en-US" sz="3200" b="1" dirty="0"/>
              <a:t>1. A </a:t>
            </a:r>
            <a:r>
              <a:rPr lang="en-US" sz="3200" b="1" u="sng" dirty="0"/>
              <a:t>nonparametric</a:t>
            </a:r>
            <a:r>
              <a:rPr lang="en-US" sz="3200" b="1" dirty="0"/>
              <a:t> test procedure can be used.  The </a:t>
            </a:r>
            <a:r>
              <a:rPr lang="en-US" sz="3200" b="1" u="sng" dirty="0"/>
              <a:t>sign test</a:t>
            </a:r>
            <a:r>
              <a:rPr lang="en-US" sz="3200" b="1" dirty="0"/>
              <a:t> is usable quite generally, while the </a:t>
            </a:r>
            <a:r>
              <a:rPr lang="en-US" sz="3200" b="1" u="sng" dirty="0"/>
              <a:t>signed rank test</a:t>
            </a:r>
            <a:r>
              <a:rPr lang="en-US" sz="3200" b="1" dirty="0"/>
              <a:t> assumes the population distribution to be symmetric (not necessarily normal).</a:t>
            </a:r>
            <a:endParaRPr lang="en-US" sz="3200" b="1" u="sng" dirty="0"/>
          </a:p>
        </p:txBody>
      </p:sp>
    </p:spTree>
    <p:extLst>
      <p:ext uri="{BB962C8B-B14F-4D97-AF65-F5344CB8AC3E}">
        <p14:creationId xmlns:p14="http://schemas.microsoft.com/office/powerpoint/2010/main" val="4713793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NON-NORMALITY (CONTINUED)</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2"/>
            <a:ext cx="9906000" cy="4727149"/>
          </a:xfrm>
        </p:spPr>
        <p:txBody>
          <a:bodyPr>
            <a:normAutofit/>
          </a:bodyPr>
          <a:lstStyle/>
          <a:p>
            <a:pPr marL="0" indent="0">
              <a:spcBef>
                <a:spcPts val="0"/>
              </a:spcBef>
              <a:buNone/>
            </a:pPr>
            <a:r>
              <a:rPr lang="en-US" sz="3200" b="1" dirty="0"/>
              <a:t>2. If you are willing to assume that outcomes in the population follow a distribution from a specific family (other than normal), then you can employ a different testing procedure which is calibrated to that specific family of distributions.</a:t>
            </a:r>
          </a:p>
          <a:p>
            <a:pPr marL="0" indent="0">
              <a:spcBef>
                <a:spcPts val="0"/>
              </a:spcBef>
              <a:buNone/>
            </a:pPr>
            <a:endParaRPr lang="en-US" sz="3200" b="1" dirty="0"/>
          </a:p>
          <a:p>
            <a:pPr marL="0" indent="0">
              <a:spcBef>
                <a:spcPts val="0"/>
              </a:spcBef>
              <a:buNone/>
            </a:pPr>
            <a:r>
              <a:rPr lang="en-US" sz="3200" b="1" dirty="0"/>
              <a:t>3. If a transformation of the data appreciably reduces non-normality, then the test procedure as already described can be applied to the transformed data.  Logarithms reduce skew to the right and are often employed for this purpose.</a:t>
            </a:r>
          </a:p>
          <a:p>
            <a:pPr marL="0" indent="0">
              <a:spcBef>
                <a:spcPts val="0"/>
              </a:spcBef>
              <a:buNone/>
            </a:pPr>
            <a:endParaRPr lang="en-US" sz="3200" b="1" dirty="0"/>
          </a:p>
          <a:p>
            <a:pPr marL="0" indent="0">
              <a:spcBef>
                <a:spcPts val="0"/>
              </a:spcBef>
              <a:buNone/>
            </a:pPr>
            <a:endParaRPr lang="en-US" sz="3200" b="1" dirty="0"/>
          </a:p>
          <a:p>
            <a:pPr marL="0" indent="0">
              <a:spcBef>
                <a:spcPts val="0"/>
              </a:spcBef>
              <a:buNone/>
            </a:pPr>
            <a:endParaRPr lang="en-US" sz="3200" b="1" dirty="0"/>
          </a:p>
        </p:txBody>
      </p:sp>
    </p:spTree>
    <p:extLst>
      <p:ext uri="{BB962C8B-B14F-4D97-AF65-F5344CB8AC3E}">
        <p14:creationId xmlns:p14="http://schemas.microsoft.com/office/powerpoint/2010/main" val="31502053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SCENARIO (CONTINUED)</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484552"/>
              </a:xfrm>
            </p:spPr>
            <p:txBody>
              <a:bodyPr>
                <a:normAutofit/>
              </a:bodyPr>
              <a:lstStyle/>
              <a:p>
                <a:pPr marL="0" indent="0">
                  <a:spcBef>
                    <a:spcPts val="0"/>
                  </a:spcBef>
                  <a:buNone/>
                </a:pPr>
                <a:r>
                  <a:rPr lang="en-US" sz="3200" b="1" dirty="0"/>
                  <a:t>Our interest is in using the data to test  H</a:t>
                </a:r>
                <a:r>
                  <a:rPr lang="en-US" sz="3200" b="1" baseline="-25000" dirty="0"/>
                  <a:t>0</a:t>
                </a:r>
                <a:r>
                  <a:rPr lang="en-US" sz="3200" b="1" dirty="0"/>
                  <a:t>: </a:t>
                </a:r>
                <a14:m>
                  <m:oMath xmlns:m="http://schemas.openxmlformats.org/officeDocument/2006/math">
                    <m:r>
                      <a:rPr lang="en-US" sz="3200" i="1" smtClean="0">
                        <a:latin typeface="Cambria Math" panose="02040503050406030204" pitchFamily="18" charset="0"/>
                      </a:rPr>
                      <m:t>𝜇</m:t>
                    </m:r>
                    <m:r>
                      <a:rPr lang="en-US" sz="3200" b="1" i="0" smtClean="0">
                        <a:latin typeface="Cambria Math" panose="02040503050406030204" pitchFamily="18" charset="0"/>
                      </a:rPr>
                      <m:t>=</m:t>
                    </m:r>
                    <m:sSub>
                      <m:sSubPr>
                        <m:ctrlPr>
                          <a:rPr lang="en-US" sz="3200" b="0" i="1" smtClean="0">
                            <a:latin typeface="Cambria Math" panose="02040503050406030204" pitchFamily="18" charset="0"/>
                          </a:rPr>
                        </m:ctrlPr>
                      </m:sSubPr>
                      <m:e>
                        <m:r>
                          <a:rPr lang="en-US" sz="3200" i="1">
                            <a:latin typeface="Cambria Math" panose="02040503050406030204" pitchFamily="18" charset="0"/>
                          </a:rPr>
                          <m:t>𝜇</m:t>
                        </m:r>
                      </m:e>
                      <m:sub>
                        <m:r>
                          <a:rPr lang="en-US" sz="3200" b="0" i="1" smtClean="0">
                            <a:latin typeface="Cambria Math" panose="02040503050406030204" pitchFamily="18" charset="0"/>
                          </a:rPr>
                          <m:t>0</m:t>
                        </m:r>
                      </m:sub>
                    </m:sSub>
                  </m:oMath>
                </a14:m>
                <a:r>
                  <a:rPr lang="en-US" sz="3200" b="1" baseline="30000" dirty="0"/>
                  <a:t>  </a:t>
                </a:r>
                <a:r>
                  <a:rPr lang="en-US" sz="3200" b="1" dirty="0"/>
                  <a:t>against      H</a:t>
                </a:r>
                <a:r>
                  <a:rPr lang="en-US" sz="3200" b="1" baseline="-25000" dirty="0"/>
                  <a:t>1</a:t>
                </a:r>
                <a:r>
                  <a:rPr lang="en-US" sz="3200" b="1" dirty="0"/>
                  <a:t>:</a:t>
                </a:r>
                <a:r>
                  <a:rPr lang="en-US" sz="3200" dirty="0"/>
                  <a:t> </a:t>
                </a:r>
                <a14:m>
                  <m:oMath xmlns:m="http://schemas.openxmlformats.org/officeDocument/2006/math">
                    <m:r>
                      <a:rPr lang="en-US" sz="3200" i="1">
                        <a:latin typeface="Cambria Math" panose="02040503050406030204" pitchFamily="18" charset="0"/>
                      </a:rPr>
                      <m:t>𝜇</m:t>
                    </m:r>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m:t>
                        </m:r>
                        <m:r>
                          <a:rPr lang="en-US" sz="3200" i="1">
                            <a:latin typeface="Cambria Math" panose="02040503050406030204" pitchFamily="18" charset="0"/>
                          </a:rPr>
                          <m:t>𝜇</m:t>
                        </m:r>
                      </m:e>
                      <m:sub>
                        <m:r>
                          <a:rPr lang="en-US" sz="3200" i="1">
                            <a:latin typeface="Cambria Math" panose="02040503050406030204" pitchFamily="18" charset="0"/>
                          </a:rPr>
                          <m:t>0</m:t>
                        </m:r>
                      </m:sub>
                    </m:sSub>
                  </m:oMath>
                </a14:m>
                <a:r>
                  <a:rPr lang="en-US" sz="3200" b="1" dirty="0"/>
                  <a:t>.</a:t>
                </a:r>
              </a:p>
              <a:p>
                <a:pPr marL="0" indent="0">
                  <a:spcBef>
                    <a:spcPts val="0"/>
                  </a:spcBef>
                  <a:buNone/>
                </a:pPr>
                <a:endParaRPr lang="en-US" sz="3200" b="1" dirty="0"/>
              </a:p>
              <a:p>
                <a:pPr marL="0" indent="0">
                  <a:spcBef>
                    <a:spcPts val="0"/>
                  </a:spcBef>
                  <a:buNone/>
                </a:pPr>
                <a:r>
                  <a:rPr lang="en-US" sz="3200" b="1" dirty="0"/>
                  <a:t>Here we must distinguish between  </a:t>
                </a:r>
                <a14:m>
                  <m:oMath xmlns:m="http://schemas.openxmlformats.org/officeDocument/2006/math">
                    <m:r>
                      <a:rPr lang="en-US" sz="3200" i="1" smtClean="0">
                        <a:latin typeface="Cambria Math" panose="02040503050406030204" pitchFamily="18" charset="0"/>
                      </a:rPr>
                      <m:t>𝜇</m:t>
                    </m:r>
                  </m:oMath>
                </a14:m>
                <a:r>
                  <a:rPr lang="en-US" sz="3200" b="1" dirty="0"/>
                  <a:t>  and  </a:t>
                </a:r>
                <a14:m>
                  <m:oMath xmlns:m="http://schemas.openxmlformats.org/officeDocument/2006/math">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0</m:t>
                        </m:r>
                      </m:sub>
                    </m:sSub>
                  </m:oMath>
                </a14:m>
                <a:r>
                  <a:rPr lang="en-US" sz="3200" b="1" dirty="0"/>
                  <a:t>.  The former is the true but unknown value for the mean of the population.  The latter is a known but (in the researcher’s mind) anticipatedly untrue value for the mean.  The researcher has chosen  </a:t>
                </a:r>
                <a14:m>
                  <m:oMath xmlns:m="http://schemas.openxmlformats.org/officeDocument/2006/math">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0</m:t>
                        </m:r>
                      </m:sub>
                    </m:sSub>
                  </m:oMath>
                </a14:m>
                <a:r>
                  <a:rPr lang="en-US" sz="3200" b="1" dirty="0"/>
                  <a:t>  with the hope that its repudiation will support his or her hypothesis.</a:t>
                </a:r>
              </a:p>
            </p:txBody>
          </p:sp>
        </mc:Choice>
        <mc:Fallback>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484552"/>
              </a:xfrm>
              <a:blipFill>
                <a:blip r:embed="rId2"/>
                <a:stretch>
                  <a:fillRect l="-1600" t="-1769" r="-1662"/>
                </a:stretch>
              </a:blipFill>
            </p:spPr>
            <p:txBody>
              <a:bodyPr/>
              <a:lstStyle/>
              <a:p>
                <a:r>
                  <a:rPr lang="en-US">
                    <a:noFill/>
                  </a:rPr>
                  <a:t> </a:t>
                </a:r>
              </a:p>
            </p:txBody>
          </p:sp>
        </mc:Fallback>
      </mc:AlternateContent>
    </p:spTree>
    <p:extLst>
      <p:ext uri="{BB962C8B-B14F-4D97-AF65-F5344CB8AC3E}">
        <p14:creationId xmlns:p14="http://schemas.microsoft.com/office/powerpoint/2010/main" val="26576954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SCENARIO (CONTINUED)</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717817"/>
              </a:xfrm>
            </p:spPr>
            <p:txBody>
              <a:bodyPr>
                <a:normAutofit/>
              </a:bodyPr>
              <a:lstStyle/>
              <a:p>
                <a:pPr marL="0" indent="0">
                  <a:spcBef>
                    <a:spcPts val="0"/>
                  </a:spcBef>
                  <a:buNone/>
                </a:pPr>
                <a:r>
                  <a:rPr lang="en-US" sz="3200" b="1" dirty="0"/>
                  <a:t>Let us agree upon a  5%  significance level.  This means that there will be a  5%  chance of incorrectly rejecting  H</a:t>
                </a:r>
                <a:r>
                  <a:rPr lang="en-US" sz="3200" b="1" baseline="-25000" dirty="0"/>
                  <a:t>0</a:t>
                </a:r>
                <a:r>
                  <a:rPr lang="en-US" sz="3200" b="1" dirty="0"/>
                  <a:t>  if (contrary to the researcher’s anticipation)  H</a:t>
                </a:r>
                <a:r>
                  <a:rPr lang="en-US" sz="3200" b="1" baseline="-25000" dirty="0"/>
                  <a:t>0</a:t>
                </a:r>
                <a:r>
                  <a:rPr lang="en-US" sz="3200" b="1" dirty="0"/>
                  <a:t>  were true.</a:t>
                </a:r>
              </a:p>
              <a:p>
                <a:pPr marL="0" indent="0">
                  <a:spcBef>
                    <a:spcPts val="0"/>
                  </a:spcBef>
                  <a:buNone/>
                </a:pPr>
                <a:endParaRPr lang="en-US" sz="3200" b="1" dirty="0"/>
              </a:p>
              <a:p>
                <a:pPr marL="0" indent="0">
                  <a:spcBef>
                    <a:spcPts val="0"/>
                  </a:spcBef>
                  <a:buNone/>
                </a:pPr>
                <a:r>
                  <a:rPr lang="en-US" sz="3200" b="1" dirty="0"/>
                  <a:t>Let (lower case)  </a:t>
                </a:r>
                <a14:m>
                  <m:oMath xmlns:m="http://schemas.openxmlformats.org/officeDocument/2006/math">
                    <m:acc>
                      <m:accPr>
                        <m:chr m:val="̅"/>
                        <m:ctrlPr>
                          <a:rPr lang="en-US" sz="3200" i="1" smtClean="0">
                            <a:latin typeface="Cambria Math" panose="02040503050406030204" pitchFamily="18" charset="0"/>
                          </a:rPr>
                        </m:ctrlPr>
                      </m:accPr>
                      <m:e>
                        <m:r>
                          <a:rPr lang="en-US" sz="3200" b="0" i="1" smtClean="0">
                            <a:latin typeface="Cambria Math" panose="02040503050406030204" pitchFamily="18" charset="0"/>
                          </a:rPr>
                          <m:t>𝑥</m:t>
                        </m:r>
                      </m:e>
                    </m:acc>
                  </m:oMath>
                </a14:m>
                <a:r>
                  <a:rPr lang="en-US" sz="3200" dirty="0"/>
                  <a:t>  </a:t>
                </a:r>
                <a:r>
                  <a:rPr lang="en-US" sz="3200" b="1" dirty="0"/>
                  <a:t>and</a:t>
                </a:r>
                <a:r>
                  <a:rPr lang="en-US" sz="3200" dirty="0"/>
                  <a:t>  </a:t>
                </a:r>
                <a:r>
                  <a:rPr lang="en-US" sz="3200" b="1" dirty="0"/>
                  <a:t>s</a:t>
                </a:r>
                <a:r>
                  <a:rPr lang="en-US" sz="3200" b="1" baseline="30000" dirty="0"/>
                  <a:t>2</a:t>
                </a:r>
                <a:r>
                  <a:rPr lang="en-US" sz="3200" dirty="0"/>
                  <a:t>  </a:t>
                </a:r>
                <a:r>
                  <a:rPr lang="en-US" sz="3200" b="1" dirty="0"/>
                  <a:t>denote the sample mean and sample variance as calculated from the data.  </a:t>
                </a:r>
              </a:p>
            </p:txBody>
          </p:sp>
        </mc:Choice>
        <mc:Fallback>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3"/>
                <a:ext cx="9906000" cy="4717817"/>
              </a:xfrm>
              <a:blipFill>
                <a:blip r:embed="rId2"/>
                <a:stretch>
                  <a:fillRect l="-1600" t="-1680" r="-2277"/>
                </a:stretch>
              </a:blipFill>
            </p:spPr>
            <p:txBody>
              <a:bodyPr/>
              <a:lstStyle/>
              <a:p>
                <a:r>
                  <a:rPr lang="en-US">
                    <a:noFill/>
                  </a:rPr>
                  <a:t> </a:t>
                </a:r>
              </a:p>
            </p:txBody>
          </p:sp>
        </mc:Fallback>
      </mc:AlternateContent>
    </p:spTree>
    <p:extLst>
      <p:ext uri="{BB962C8B-B14F-4D97-AF65-F5344CB8AC3E}">
        <p14:creationId xmlns:p14="http://schemas.microsoft.com/office/powerpoint/2010/main" val="15815220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SCENARIO (CONTINUED)</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717817"/>
              </a:xfrm>
            </p:spPr>
            <p:txBody>
              <a:bodyPr>
                <a:normAutofit/>
              </a:bodyPr>
              <a:lstStyle/>
              <a:p>
                <a:pPr marL="0" indent="0">
                  <a:spcBef>
                    <a:spcPts val="0"/>
                  </a:spcBef>
                  <a:buNone/>
                </a:pPr>
                <a:r>
                  <a:rPr lang="en-US" sz="3200" b="1" dirty="0"/>
                  <a:t>Let (capital)  </a:t>
                </a:r>
                <a14:m>
                  <m:oMath xmlns:m="http://schemas.openxmlformats.org/officeDocument/2006/math">
                    <m:acc>
                      <m:accPr>
                        <m:chr m:val="̅"/>
                        <m:ctrlPr>
                          <a:rPr lang="en-US" sz="3200" i="1">
                            <a:latin typeface="Cambria Math" panose="02040503050406030204" pitchFamily="18" charset="0"/>
                          </a:rPr>
                        </m:ctrlPr>
                      </m:accPr>
                      <m:e>
                        <m:r>
                          <a:rPr lang="en-US" sz="3200" b="0" i="1" smtClean="0">
                            <a:latin typeface="Cambria Math" panose="02040503050406030204" pitchFamily="18" charset="0"/>
                          </a:rPr>
                          <m:t>𝑋</m:t>
                        </m:r>
                      </m:e>
                    </m:acc>
                  </m:oMath>
                </a14:m>
                <a:r>
                  <a:rPr lang="en-US" sz="3200" dirty="0"/>
                  <a:t>  </a:t>
                </a:r>
                <a:r>
                  <a:rPr lang="en-US" sz="3200" b="1" dirty="0"/>
                  <a:t>and  S</a:t>
                </a:r>
                <a:r>
                  <a:rPr lang="en-US" sz="3200" b="1" baseline="30000" dirty="0"/>
                  <a:t>2</a:t>
                </a:r>
                <a:r>
                  <a:rPr lang="en-US" sz="3200" b="1" dirty="0"/>
                  <a:t>  denote the underlying random variables.  How shall we understand “underlying random variables” ?   </a:t>
                </a:r>
              </a:p>
              <a:p>
                <a:pPr marL="0" indent="0">
                  <a:spcBef>
                    <a:spcPts val="0"/>
                  </a:spcBef>
                  <a:buNone/>
                </a:pPr>
                <a:endParaRPr lang="en-US" sz="3200" b="1" dirty="0"/>
              </a:p>
              <a:p>
                <a:pPr marL="0" indent="0">
                  <a:spcBef>
                    <a:spcPts val="0"/>
                  </a:spcBef>
                  <a:buNone/>
                </a:pPr>
                <a:r>
                  <a:rPr lang="en-US" sz="3200" b="1" dirty="0"/>
                  <a:t>Before the sample was chosen, there were many possible values for the sample mean and sample variance.  Thus, we can think of the sample mean and sample variance as having had distributions.  The corresponding random variables are denoted  </a:t>
                </a:r>
                <a14:m>
                  <m:oMath xmlns:m="http://schemas.openxmlformats.org/officeDocument/2006/math">
                    <m:acc>
                      <m:accPr>
                        <m:chr m:val="̅"/>
                        <m:ctrlPr>
                          <a:rPr lang="en-US" sz="3200" i="1" smtClean="0">
                            <a:latin typeface="Cambria Math" panose="02040503050406030204" pitchFamily="18" charset="0"/>
                          </a:rPr>
                        </m:ctrlPr>
                      </m:accPr>
                      <m:e>
                        <m:r>
                          <a:rPr lang="en-US" sz="3200" b="0" i="1" smtClean="0">
                            <a:latin typeface="Cambria Math" panose="02040503050406030204" pitchFamily="18" charset="0"/>
                          </a:rPr>
                          <m:t>𝑋</m:t>
                        </m:r>
                      </m:e>
                    </m:acc>
                  </m:oMath>
                </a14:m>
                <a:r>
                  <a:rPr lang="en-US" sz="3200" dirty="0"/>
                  <a:t>  </a:t>
                </a:r>
                <a:r>
                  <a:rPr lang="en-US" sz="3200" b="1" dirty="0"/>
                  <a:t>and  S</a:t>
                </a:r>
                <a:r>
                  <a:rPr lang="en-US" sz="3200" b="1" baseline="30000" dirty="0"/>
                  <a:t>2</a:t>
                </a:r>
                <a:r>
                  <a:rPr lang="en-US" sz="3200" b="1" dirty="0"/>
                  <a:t>.  This was previously mentioned for  </a:t>
                </a:r>
                <a14:m>
                  <m:oMath xmlns:m="http://schemas.openxmlformats.org/officeDocument/2006/math">
                    <m:acc>
                      <m:accPr>
                        <m:chr m:val="̅"/>
                        <m:ctrlPr>
                          <a:rPr lang="en-US" sz="3200" i="1" smtClean="0">
                            <a:latin typeface="Cambria Math" panose="02040503050406030204" pitchFamily="18" charset="0"/>
                          </a:rPr>
                        </m:ctrlPr>
                      </m:accPr>
                      <m:e>
                        <m:r>
                          <a:rPr lang="en-US" sz="3200" b="0" i="1" smtClean="0">
                            <a:latin typeface="Cambria Math" panose="02040503050406030204" pitchFamily="18" charset="0"/>
                          </a:rPr>
                          <m:t>𝑋</m:t>
                        </m:r>
                      </m:e>
                    </m:acc>
                  </m:oMath>
                </a14:m>
                <a:r>
                  <a:rPr lang="en-US" sz="3200" b="1" dirty="0"/>
                  <a:t>  in Lecture 7.</a:t>
                </a:r>
              </a:p>
            </p:txBody>
          </p:sp>
        </mc:Choice>
        <mc:Fallback>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3"/>
                <a:ext cx="9906000" cy="4717817"/>
              </a:xfrm>
              <a:blipFill>
                <a:blip r:embed="rId2"/>
                <a:stretch>
                  <a:fillRect l="-1600" t="-1680" r="-1292"/>
                </a:stretch>
              </a:blipFill>
            </p:spPr>
            <p:txBody>
              <a:bodyPr/>
              <a:lstStyle/>
              <a:p>
                <a:r>
                  <a:rPr lang="en-US">
                    <a:noFill/>
                  </a:rPr>
                  <a:t> </a:t>
                </a:r>
              </a:p>
            </p:txBody>
          </p:sp>
        </mc:Fallback>
      </mc:AlternateContent>
    </p:spTree>
    <p:extLst>
      <p:ext uri="{BB962C8B-B14F-4D97-AF65-F5344CB8AC3E}">
        <p14:creationId xmlns:p14="http://schemas.microsoft.com/office/powerpoint/2010/main" val="17921178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TEST PROCEDURE</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2"/>
                <a:ext cx="9906000" cy="4848447"/>
              </a:xfrm>
            </p:spPr>
            <p:txBody>
              <a:bodyPr>
                <a:normAutofit/>
              </a:bodyPr>
              <a:lstStyle/>
              <a:p>
                <a:pPr marL="0" indent="0">
                  <a:spcBef>
                    <a:spcPts val="0"/>
                  </a:spcBef>
                  <a:buNone/>
                </a:pPr>
                <a:r>
                  <a:rPr lang="en-US" sz="3200" b="1" dirty="0"/>
                  <a:t>Let us make the further assumption that the population distribution is normal.  Our test procedure is described below, and a rationale for it will be given later in this lecture.</a:t>
                </a:r>
              </a:p>
              <a:p>
                <a:pPr marL="0" indent="0">
                  <a:spcBef>
                    <a:spcPts val="0"/>
                  </a:spcBef>
                  <a:buNone/>
                </a:pPr>
                <a:endParaRPr lang="en-US" sz="3200" b="1" dirty="0"/>
              </a:p>
              <a:p>
                <a:pPr marL="0" indent="0">
                  <a:spcBef>
                    <a:spcPts val="0"/>
                  </a:spcBef>
                  <a:buNone/>
                </a:pPr>
                <a:r>
                  <a:rPr lang="en-US" sz="3200" b="1" dirty="0"/>
                  <a:t>We shall reject  H</a:t>
                </a:r>
                <a:r>
                  <a:rPr lang="en-US" sz="3200" b="1" baseline="-25000" dirty="0"/>
                  <a:t>0</a:t>
                </a:r>
                <a:r>
                  <a:rPr lang="en-US" sz="3200" b="1" dirty="0"/>
                  <a:t>: </a:t>
                </a:r>
                <a14:m>
                  <m:oMath xmlns:m="http://schemas.openxmlformats.org/officeDocument/2006/math">
                    <m:r>
                      <a:rPr lang="en-US" sz="3200" i="1" smtClean="0">
                        <a:latin typeface="Cambria Math" panose="02040503050406030204" pitchFamily="18" charset="0"/>
                      </a:rPr>
                      <m:t>𝜇</m:t>
                    </m:r>
                    <m:r>
                      <a:rPr lang="en-US" sz="3200" b="1" i="0" smtClean="0">
                        <a:latin typeface="Cambria Math" panose="02040503050406030204" pitchFamily="18" charset="0"/>
                      </a:rPr>
                      <m:t>=</m:t>
                    </m:r>
                    <m:sSub>
                      <m:sSubPr>
                        <m:ctrlPr>
                          <a:rPr lang="en-US" sz="3200" b="0" i="1" smtClean="0">
                            <a:latin typeface="Cambria Math" panose="02040503050406030204" pitchFamily="18" charset="0"/>
                          </a:rPr>
                        </m:ctrlPr>
                      </m:sSubPr>
                      <m:e>
                        <m:r>
                          <a:rPr lang="en-US" sz="3200" i="1">
                            <a:latin typeface="Cambria Math" panose="02040503050406030204" pitchFamily="18" charset="0"/>
                          </a:rPr>
                          <m:t>𝜇</m:t>
                        </m:r>
                      </m:e>
                      <m:sub>
                        <m:r>
                          <a:rPr lang="en-US" sz="3200" b="0" i="1" smtClean="0">
                            <a:latin typeface="Cambria Math" panose="02040503050406030204" pitchFamily="18" charset="0"/>
                          </a:rPr>
                          <m:t>0</m:t>
                        </m:r>
                      </m:sub>
                    </m:sSub>
                  </m:oMath>
                </a14:m>
                <a:r>
                  <a:rPr lang="en-US" sz="3200" b="1" dirty="0"/>
                  <a:t>  if the </a:t>
                </a:r>
                <a:r>
                  <a:rPr lang="en-US" sz="3200" b="1" u="sng" dirty="0"/>
                  <a:t>test statistic</a:t>
                </a:r>
                <a:r>
                  <a:rPr lang="en-US" sz="3200" b="1" dirty="0"/>
                  <a:t>  </a:t>
                </a:r>
                <a14:m>
                  <m:oMath xmlns:m="http://schemas.openxmlformats.org/officeDocument/2006/math">
                    <m:r>
                      <a:rPr lang="en-US" sz="3200" b="0" i="1" smtClean="0">
                        <a:latin typeface="Cambria Math" panose="02040503050406030204" pitchFamily="18" charset="0"/>
                      </a:rPr>
                      <m:t>𝑡</m:t>
                    </m:r>
                  </m:oMath>
                </a14:m>
                <a:r>
                  <a:rPr lang="en-US" sz="3200" b="1" dirty="0"/>
                  <a:t>  defined as  </a:t>
                </a:r>
                <a14:m>
                  <m:oMath xmlns:m="http://schemas.openxmlformats.org/officeDocument/2006/math">
                    <m:f>
                      <m:fPr>
                        <m:ctrlPr>
                          <a:rPr lang="en-US" sz="3200" i="1" smtClean="0">
                            <a:latin typeface="Cambria Math" panose="02040503050406030204" pitchFamily="18" charset="0"/>
                          </a:rPr>
                        </m:ctrlPr>
                      </m:fPr>
                      <m:num>
                        <m:acc>
                          <m:accPr>
                            <m:chr m:val="̅"/>
                            <m:ctrlPr>
                              <a:rPr lang="en-US" sz="3200" i="1" smtClean="0">
                                <a:latin typeface="Cambria Math" panose="02040503050406030204" pitchFamily="18" charset="0"/>
                              </a:rPr>
                            </m:ctrlPr>
                          </m:accPr>
                          <m:e>
                            <m:r>
                              <a:rPr lang="en-US" sz="3200" b="0" i="1" smtClean="0">
                                <a:latin typeface="Cambria Math" panose="02040503050406030204" pitchFamily="18" charset="0"/>
                              </a:rPr>
                              <m:t>𝑥</m:t>
                            </m:r>
                          </m:e>
                        </m:acc>
                        <m:r>
                          <a:rPr lang="en-US" sz="3200" b="0" i="1" dirty="0" smtClean="0">
                            <a:latin typeface="Cambria Math" panose="02040503050406030204" pitchFamily="18" charset="0"/>
                          </a:rPr>
                          <m:t> −</m:t>
                        </m:r>
                        <m:sSub>
                          <m:sSubPr>
                            <m:ctrlPr>
                              <a:rPr lang="en-US" sz="3200" i="1" dirty="0" smtClean="0">
                                <a:latin typeface="Cambria Math" panose="02040503050406030204" pitchFamily="18" charset="0"/>
                              </a:rPr>
                            </m:ctrlPr>
                          </m:sSubPr>
                          <m:e>
                            <m:r>
                              <a:rPr lang="en-US" sz="3200" b="0" i="1" dirty="0" smtClean="0">
                                <a:latin typeface="Cambria Math" panose="02040503050406030204" pitchFamily="18" charset="0"/>
                              </a:rPr>
                              <m:t>𝜇</m:t>
                            </m:r>
                          </m:e>
                          <m:sub>
                            <m:r>
                              <a:rPr lang="en-US" sz="3200" b="0" i="1" dirty="0" smtClean="0">
                                <a:latin typeface="Cambria Math" panose="02040503050406030204" pitchFamily="18" charset="0"/>
                              </a:rPr>
                              <m:t>0</m:t>
                            </m:r>
                          </m:sub>
                        </m:sSub>
                        <m:r>
                          <a:rPr lang="en-US" sz="3200" b="0" i="1" smtClean="0">
                            <a:latin typeface="Cambria Math" panose="02040503050406030204" pitchFamily="18" charset="0"/>
                          </a:rPr>
                          <m:t> </m:t>
                        </m:r>
                      </m:num>
                      <m:den>
                        <m:r>
                          <a:rPr lang="en-US" sz="3200" b="0" i="1" smtClean="0">
                            <a:latin typeface="Cambria Math" panose="02040503050406030204" pitchFamily="18" charset="0"/>
                          </a:rPr>
                          <m:t>𝑠</m:t>
                        </m:r>
                        <m:r>
                          <a:rPr lang="en-US" sz="3200" b="0" i="1" smtClean="0">
                            <a:latin typeface="Cambria Math" panose="02040503050406030204" pitchFamily="18" charset="0"/>
                          </a:rPr>
                          <m:t>/</m:t>
                        </m:r>
                        <m:rad>
                          <m:radPr>
                            <m:degHide m:val="on"/>
                            <m:ctrlPr>
                              <a:rPr lang="en-US" sz="3200" i="1" smtClean="0">
                                <a:latin typeface="Cambria Math" panose="02040503050406030204" pitchFamily="18" charset="0"/>
                              </a:rPr>
                            </m:ctrlPr>
                          </m:radPr>
                          <m:deg/>
                          <m:e>
                            <m:r>
                              <a:rPr lang="en-US" sz="3200" b="0" i="1" smtClean="0">
                                <a:latin typeface="Cambria Math" panose="02040503050406030204" pitchFamily="18" charset="0"/>
                              </a:rPr>
                              <m:t>𝑛</m:t>
                            </m:r>
                          </m:e>
                        </m:rad>
                      </m:den>
                    </m:f>
                  </m:oMath>
                </a14:m>
                <a:r>
                  <a:rPr lang="en-US" sz="3200" dirty="0"/>
                  <a:t>  </a:t>
                </a:r>
                <a:r>
                  <a:rPr lang="en-US" sz="3200" b="1" dirty="0"/>
                  <a:t>has absolute value greater than the 97.5</a:t>
                </a:r>
                <a:r>
                  <a:rPr lang="en-US" sz="3200" b="1" baseline="30000" dirty="0"/>
                  <a:t>th</a:t>
                </a:r>
                <a:r>
                  <a:rPr lang="en-US" sz="3200" b="1" dirty="0"/>
                  <a:t> percentile of the  </a:t>
                </a:r>
                <a14:m>
                  <m:oMath xmlns:m="http://schemas.openxmlformats.org/officeDocument/2006/math">
                    <m:r>
                      <a:rPr lang="en-US" sz="3200" b="0" i="1" smtClean="0">
                        <a:latin typeface="Cambria Math" panose="02040503050406030204" pitchFamily="18" charset="0"/>
                      </a:rPr>
                      <m:t>𝑡</m:t>
                    </m:r>
                  </m:oMath>
                </a14:m>
                <a:r>
                  <a:rPr lang="en-US" sz="3200" b="1" dirty="0"/>
                  <a:t>  distribution on  n – 1  degrees of freedom.  This percentile is called a </a:t>
                </a:r>
                <a:r>
                  <a:rPr lang="en-US" sz="3200" b="1" u="sng" dirty="0"/>
                  <a:t>critical value</a:t>
                </a:r>
                <a:r>
                  <a:rPr lang="en-US" sz="3200" b="1" dirty="0"/>
                  <a:t> and can be looked up in a  </a:t>
                </a:r>
                <a14:m>
                  <m:oMath xmlns:m="http://schemas.openxmlformats.org/officeDocument/2006/math">
                    <m:r>
                      <a:rPr lang="en-US" sz="3200" i="1">
                        <a:latin typeface="Cambria Math" panose="02040503050406030204" pitchFamily="18" charset="0"/>
                      </a:rPr>
                      <m:t>𝑡</m:t>
                    </m:r>
                  </m:oMath>
                </a14:m>
                <a:r>
                  <a:rPr lang="en-US" sz="3200" b="1" dirty="0"/>
                  <a:t>  table.</a:t>
                </a:r>
              </a:p>
            </p:txBody>
          </p:sp>
        </mc:Choice>
        <mc:Fallback>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2"/>
                <a:ext cx="9906000" cy="4848447"/>
              </a:xfrm>
              <a:blipFill>
                <a:blip r:embed="rId2"/>
                <a:stretch>
                  <a:fillRect l="-1600" t="-1635" r="-3262"/>
                </a:stretch>
              </a:blipFill>
            </p:spPr>
            <p:txBody>
              <a:bodyPr/>
              <a:lstStyle/>
              <a:p>
                <a:r>
                  <a:rPr lang="en-US">
                    <a:noFill/>
                  </a:rPr>
                  <a:t> </a:t>
                </a:r>
              </a:p>
            </p:txBody>
          </p:sp>
        </mc:Fallback>
      </mc:AlternateContent>
    </p:spTree>
    <p:extLst>
      <p:ext uri="{BB962C8B-B14F-4D97-AF65-F5344CB8AC3E}">
        <p14:creationId xmlns:p14="http://schemas.microsoft.com/office/powerpoint/2010/main" val="31656459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NUMERICAL EXAMPLE</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531206"/>
              </a:xfrm>
            </p:spPr>
            <p:txBody>
              <a:bodyPr>
                <a:normAutofit/>
              </a:bodyPr>
              <a:lstStyle/>
              <a:p>
                <a:pPr marL="0" indent="0">
                  <a:spcBef>
                    <a:spcPts val="0"/>
                  </a:spcBef>
                  <a:buNone/>
                </a:pPr>
                <a:r>
                  <a:rPr lang="en-US" sz="3200" b="1" dirty="0"/>
                  <a:t>Consider the practice data set  {62, 71, 77, 83, 84, 89, 93, 97}  from Lecture 8.  Suppose that the researcher hypothesizes that mean diastolic blood pressure in the population is greater than  80  and thus sets  </a:t>
                </a:r>
                <a14:m>
                  <m:oMath xmlns:m="http://schemas.openxmlformats.org/officeDocument/2006/math">
                    <m:sSub>
                      <m:sSubPr>
                        <m:ctrlPr>
                          <a:rPr lang="en-US" sz="3200" b="0" i="1" smtClean="0">
                            <a:latin typeface="Cambria Math" panose="02040503050406030204" pitchFamily="18" charset="0"/>
                          </a:rPr>
                        </m:ctrlPr>
                      </m:sSubPr>
                      <m:e>
                        <m:r>
                          <a:rPr lang="en-US" sz="3200" i="1">
                            <a:latin typeface="Cambria Math" panose="02040503050406030204" pitchFamily="18" charset="0"/>
                          </a:rPr>
                          <m:t>𝜇</m:t>
                        </m:r>
                      </m:e>
                      <m:sub>
                        <m:r>
                          <a:rPr lang="en-US" sz="3200" b="0" i="1" smtClean="0">
                            <a:latin typeface="Cambria Math" panose="02040503050406030204" pitchFamily="18" charset="0"/>
                          </a:rPr>
                          <m:t>0</m:t>
                        </m:r>
                      </m:sub>
                    </m:sSub>
                  </m:oMath>
                </a14:m>
                <a:r>
                  <a:rPr lang="en-US" sz="3200" b="1" dirty="0"/>
                  <a:t>  equal to  80.  </a:t>
                </a:r>
              </a:p>
              <a:p>
                <a:pPr marL="0" indent="0">
                  <a:spcBef>
                    <a:spcPts val="0"/>
                  </a:spcBef>
                  <a:buNone/>
                </a:pPr>
                <a:endParaRPr lang="en-US" sz="3200" b="1" dirty="0"/>
              </a:p>
              <a:p>
                <a:pPr marL="0" indent="0">
                  <a:spcBef>
                    <a:spcPts val="0"/>
                  </a:spcBef>
                  <a:buNone/>
                </a:pPr>
                <a:r>
                  <a:rPr lang="en-US" sz="3200" b="1" dirty="0"/>
                  <a:t>Thus, we want to test  H</a:t>
                </a:r>
                <a:r>
                  <a:rPr lang="en-US" sz="3200" b="1" baseline="-25000" dirty="0"/>
                  <a:t>0</a:t>
                </a:r>
                <a:r>
                  <a:rPr lang="en-US" sz="3200" b="1" dirty="0"/>
                  <a:t>: </a:t>
                </a:r>
                <a14:m>
                  <m:oMath xmlns:m="http://schemas.openxmlformats.org/officeDocument/2006/math">
                    <m:r>
                      <a:rPr lang="en-US" sz="3200" i="1">
                        <a:latin typeface="Cambria Math" panose="02040503050406030204" pitchFamily="18" charset="0"/>
                      </a:rPr>
                      <m:t>𝜇</m:t>
                    </m:r>
                    <m:r>
                      <a:rPr lang="en-US" sz="3200" b="1">
                        <a:latin typeface="Cambria Math" panose="02040503050406030204" pitchFamily="18" charset="0"/>
                      </a:rPr>
                      <m:t>=</m:t>
                    </m:r>
                    <m:r>
                      <a:rPr lang="en-US" sz="3200" b="0" i="1" smtClean="0">
                        <a:latin typeface="Cambria Math" panose="02040503050406030204" pitchFamily="18" charset="0"/>
                      </a:rPr>
                      <m:t>80</m:t>
                    </m:r>
                  </m:oMath>
                </a14:m>
                <a:r>
                  <a:rPr lang="en-US" sz="3200" b="1" baseline="30000" dirty="0"/>
                  <a:t>  </a:t>
                </a:r>
                <a:r>
                  <a:rPr lang="en-US" sz="3200" b="1" dirty="0"/>
                  <a:t>against  H</a:t>
                </a:r>
                <a:r>
                  <a:rPr lang="en-US" sz="3200" b="1" baseline="-25000" dirty="0"/>
                  <a:t>1</a:t>
                </a:r>
                <a:r>
                  <a:rPr lang="en-US" sz="3200" b="1" dirty="0"/>
                  <a:t>:</a:t>
                </a:r>
                <a:r>
                  <a:rPr lang="en-US" sz="3200" dirty="0"/>
                  <a:t> </a:t>
                </a:r>
                <a14:m>
                  <m:oMath xmlns:m="http://schemas.openxmlformats.org/officeDocument/2006/math">
                    <m:r>
                      <a:rPr lang="en-US" sz="3200" i="1">
                        <a:latin typeface="Cambria Math" panose="02040503050406030204" pitchFamily="18" charset="0"/>
                      </a:rPr>
                      <m:t>𝜇</m:t>
                    </m:r>
                    <m:r>
                      <a:rPr lang="en-US" sz="3200" b="0" i="1" smtClean="0">
                        <a:latin typeface="Cambria Math" panose="02040503050406030204" pitchFamily="18" charset="0"/>
                      </a:rPr>
                      <m:t>≠80</m:t>
                    </m:r>
                  </m:oMath>
                </a14:m>
                <a:r>
                  <a:rPr lang="en-US" sz="3200" b="1" dirty="0"/>
                  <a:t>.  Rejection of the null hypothesis will lend support to the researcher’s scientific hypothesis, if the sample mean is greater than  80  (though not really if the sample mean is less than  80).</a:t>
                </a:r>
              </a:p>
            </p:txBody>
          </p:sp>
        </mc:Choice>
        <mc:Fallback>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3"/>
                <a:ext cx="9906000" cy="4531206"/>
              </a:xfrm>
              <a:blipFill>
                <a:blip r:embed="rId2"/>
                <a:stretch>
                  <a:fillRect l="-1600" t="-1750" b="-3365"/>
                </a:stretch>
              </a:blipFill>
            </p:spPr>
            <p:txBody>
              <a:bodyPr/>
              <a:lstStyle/>
              <a:p>
                <a:r>
                  <a:rPr lang="en-US">
                    <a:noFill/>
                  </a:rPr>
                  <a:t> </a:t>
                </a:r>
              </a:p>
            </p:txBody>
          </p:sp>
        </mc:Fallback>
      </mc:AlternateContent>
    </p:spTree>
    <p:extLst>
      <p:ext uri="{BB962C8B-B14F-4D97-AF65-F5344CB8AC3E}">
        <p14:creationId xmlns:p14="http://schemas.microsoft.com/office/powerpoint/2010/main" val="36352587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NUMERICAL EXAMPLE (CONTINUED)</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2"/>
                <a:ext cx="9906000" cy="4727149"/>
              </a:xfrm>
            </p:spPr>
            <p:txBody>
              <a:bodyPr>
                <a:normAutofit fontScale="92500" lnSpcReduction="10000"/>
              </a:bodyPr>
              <a:lstStyle/>
              <a:p>
                <a:pPr marL="0" indent="0">
                  <a:lnSpc>
                    <a:spcPct val="110000"/>
                  </a:lnSpc>
                  <a:spcBef>
                    <a:spcPts val="0"/>
                  </a:spcBef>
                  <a:buNone/>
                </a:pPr>
                <a:r>
                  <a:rPr lang="en-US" sz="3500" b="1" dirty="0"/>
                  <a:t>We previously computed that  </a:t>
                </a:r>
                <a14:m>
                  <m:oMath xmlns:m="http://schemas.openxmlformats.org/officeDocument/2006/math">
                    <m:acc>
                      <m:accPr>
                        <m:chr m:val="̅"/>
                        <m:ctrlPr>
                          <a:rPr lang="en-US" sz="3500" i="1" smtClean="0">
                            <a:latin typeface="Cambria Math" panose="02040503050406030204" pitchFamily="18" charset="0"/>
                          </a:rPr>
                        </m:ctrlPr>
                      </m:accPr>
                      <m:e>
                        <m:r>
                          <a:rPr lang="en-US" sz="3500" b="0" i="1" smtClean="0">
                            <a:latin typeface="Cambria Math" panose="02040503050406030204" pitchFamily="18" charset="0"/>
                          </a:rPr>
                          <m:t>𝑥</m:t>
                        </m:r>
                      </m:e>
                    </m:acc>
                  </m:oMath>
                </a14:m>
                <a:r>
                  <a:rPr lang="en-US" sz="3500" dirty="0"/>
                  <a:t> = </a:t>
                </a:r>
                <a:r>
                  <a:rPr lang="en-US" sz="3500" b="1" dirty="0"/>
                  <a:t>82.0</a:t>
                </a:r>
                <a:r>
                  <a:rPr lang="en-US" sz="3500" dirty="0"/>
                  <a:t>  </a:t>
                </a:r>
                <a:r>
                  <a:rPr lang="en-US" sz="3500" b="1" dirty="0"/>
                  <a:t>and  s = 11.6.  Is a sample mean of  82.0  large enough to make us think that the population mean is not  80 ?</a:t>
                </a:r>
              </a:p>
              <a:p>
                <a:pPr marL="0" indent="0">
                  <a:lnSpc>
                    <a:spcPct val="110000"/>
                  </a:lnSpc>
                  <a:spcBef>
                    <a:spcPts val="0"/>
                  </a:spcBef>
                  <a:buNone/>
                </a:pPr>
                <a:endParaRPr lang="en-US" sz="3500" b="1" dirty="0"/>
              </a:p>
              <a:p>
                <a:pPr marL="0" indent="0">
                  <a:lnSpc>
                    <a:spcPct val="110000"/>
                  </a:lnSpc>
                  <a:spcBef>
                    <a:spcPts val="0"/>
                  </a:spcBef>
                  <a:buNone/>
                </a:pPr>
                <a:r>
                  <a:rPr lang="en-US" sz="3500" b="1" dirty="0"/>
                  <a:t>We compute the test statistic  </a:t>
                </a:r>
                <a14:m>
                  <m:oMath xmlns:m="http://schemas.openxmlformats.org/officeDocument/2006/math">
                    <m:r>
                      <a:rPr lang="en-US" sz="3500" b="0" i="1" smtClean="0">
                        <a:latin typeface="Cambria Math" panose="02040503050406030204" pitchFamily="18" charset="0"/>
                      </a:rPr>
                      <m:t>𝑡</m:t>
                    </m:r>
                    <m:r>
                      <a:rPr lang="en-US" sz="3500" b="0" i="1" smtClean="0">
                        <a:latin typeface="Cambria Math" panose="02040503050406030204" pitchFamily="18" charset="0"/>
                      </a:rPr>
                      <m:t>=</m:t>
                    </m:r>
                    <m:f>
                      <m:fPr>
                        <m:ctrlPr>
                          <a:rPr lang="en-US" sz="3500" i="1" smtClean="0">
                            <a:latin typeface="Cambria Math" panose="02040503050406030204" pitchFamily="18" charset="0"/>
                          </a:rPr>
                        </m:ctrlPr>
                      </m:fPr>
                      <m:num>
                        <m:r>
                          <a:rPr lang="en-US" sz="3500" b="0" i="1" smtClean="0">
                            <a:latin typeface="Cambria Math" panose="02040503050406030204" pitchFamily="18" charset="0"/>
                          </a:rPr>
                          <m:t>82.0 −80</m:t>
                        </m:r>
                      </m:num>
                      <m:den>
                        <m:r>
                          <a:rPr lang="en-US" sz="3500" b="0" i="1" smtClean="0">
                            <a:latin typeface="Cambria Math" panose="02040503050406030204" pitchFamily="18" charset="0"/>
                          </a:rPr>
                          <m:t>11.6/</m:t>
                        </m:r>
                        <m:rad>
                          <m:radPr>
                            <m:degHide m:val="on"/>
                            <m:ctrlPr>
                              <a:rPr lang="en-US" sz="3500" i="1" smtClean="0">
                                <a:latin typeface="Cambria Math" panose="02040503050406030204" pitchFamily="18" charset="0"/>
                              </a:rPr>
                            </m:ctrlPr>
                          </m:radPr>
                          <m:deg/>
                          <m:e>
                            <m:r>
                              <a:rPr lang="en-US" sz="3500" b="0" i="1" smtClean="0">
                                <a:latin typeface="Cambria Math" panose="02040503050406030204" pitchFamily="18" charset="0"/>
                              </a:rPr>
                              <m:t>8</m:t>
                            </m:r>
                          </m:e>
                        </m:rad>
                      </m:den>
                    </m:f>
                    <m:r>
                      <a:rPr lang="en-US" sz="3500" b="0" i="1" smtClean="0">
                        <a:latin typeface="Cambria Math" panose="02040503050406030204" pitchFamily="18" charset="0"/>
                      </a:rPr>
                      <m:t>=</m:t>
                    </m:r>
                    <m:f>
                      <m:fPr>
                        <m:ctrlPr>
                          <a:rPr lang="en-US" sz="3500" i="1" smtClean="0">
                            <a:latin typeface="Cambria Math" panose="02040503050406030204" pitchFamily="18" charset="0"/>
                          </a:rPr>
                        </m:ctrlPr>
                      </m:fPr>
                      <m:num>
                        <m:r>
                          <a:rPr lang="en-US" sz="3500" b="0" i="1" smtClean="0">
                            <a:latin typeface="Cambria Math" panose="02040503050406030204" pitchFamily="18" charset="0"/>
                          </a:rPr>
                          <m:t>2.0</m:t>
                        </m:r>
                      </m:num>
                      <m:den>
                        <m:r>
                          <a:rPr lang="en-US" sz="3500" b="0" i="1" smtClean="0">
                            <a:latin typeface="Cambria Math" panose="02040503050406030204" pitchFamily="18" charset="0"/>
                          </a:rPr>
                          <m:t>4.1</m:t>
                        </m:r>
                      </m:den>
                    </m:f>
                    <m:r>
                      <a:rPr lang="en-US" sz="3500" b="0" i="1" smtClean="0">
                        <a:latin typeface="Cambria Math" panose="02040503050406030204" pitchFamily="18" charset="0"/>
                      </a:rPr>
                      <m:t>=0.49</m:t>
                    </m:r>
                  </m:oMath>
                </a14:m>
                <a:r>
                  <a:rPr lang="en-US" sz="3500" b="1" dirty="0"/>
                  <a:t>,  and  we look up</a:t>
                </a:r>
                <a:r>
                  <a:rPr lang="en-US" sz="3500" b="1" baseline="30000" dirty="0"/>
                  <a:t>1</a:t>
                </a:r>
                <a:r>
                  <a:rPr lang="en-US" sz="3500" b="1" dirty="0"/>
                  <a:t> the critical value as being  2.365.  Because  0.49  is less than  2.365,  we cannot reject the null hypothesis.</a:t>
                </a:r>
              </a:p>
              <a:p>
                <a:pPr marL="0" indent="0">
                  <a:lnSpc>
                    <a:spcPct val="110000"/>
                  </a:lnSpc>
                  <a:spcBef>
                    <a:spcPts val="0"/>
                  </a:spcBef>
                  <a:buNone/>
                </a:pPr>
                <a:endParaRPr lang="en-US" sz="3200" b="1" dirty="0"/>
              </a:p>
              <a:p>
                <a:pPr marL="0" indent="0">
                  <a:spcBef>
                    <a:spcPts val="0"/>
                  </a:spcBef>
                  <a:buNone/>
                </a:pPr>
                <a:r>
                  <a:rPr lang="en-US" sz="2200" b="1" baseline="30000" dirty="0"/>
                  <a:t>1</a:t>
                </a:r>
                <a:r>
                  <a:rPr lang="en-US" sz="2200" b="1" dirty="0"/>
                  <a:t> See, e.g., {https://www.itl.nist.gov/div898/handbook/eda/section3/eda3672.htm}.</a:t>
                </a:r>
                <a:endParaRPr lang="en-US" sz="2200" b="1" baseline="30000" dirty="0"/>
              </a:p>
            </p:txBody>
          </p:sp>
        </mc:Choice>
        <mc:Fallback>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2"/>
                <a:ext cx="9906000" cy="4727149"/>
              </a:xfrm>
              <a:blipFill>
                <a:blip r:embed="rId2"/>
                <a:stretch>
                  <a:fillRect l="-1600" t="-1677" r="-985"/>
                </a:stretch>
              </a:blipFill>
            </p:spPr>
            <p:txBody>
              <a:bodyPr/>
              <a:lstStyle/>
              <a:p>
                <a:r>
                  <a:rPr lang="en-US">
                    <a:noFill/>
                  </a:rPr>
                  <a:t> </a:t>
                </a:r>
              </a:p>
            </p:txBody>
          </p:sp>
        </mc:Fallback>
      </mc:AlternateContent>
    </p:spTree>
    <p:extLst>
      <p:ext uri="{BB962C8B-B14F-4D97-AF65-F5344CB8AC3E}">
        <p14:creationId xmlns:p14="http://schemas.microsoft.com/office/powerpoint/2010/main" val="24408324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NUMERICAL EXAMPLE (CONTINUED)</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2"/>
            <a:ext cx="9906000" cy="4727149"/>
          </a:xfrm>
        </p:spPr>
        <p:txBody>
          <a:bodyPr>
            <a:normAutofit/>
          </a:bodyPr>
          <a:lstStyle/>
          <a:p>
            <a:pPr marL="0" indent="0">
              <a:spcBef>
                <a:spcPts val="0"/>
              </a:spcBef>
              <a:buNone/>
            </a:pPr>
            <a:r>
              <a:rPr lang="en-US" sz="3200" b="1" dirty="0"/>
              <a:t>If the null hypothesis is true, then we have made a correct decision.  If the null hypothesis is false, then we have committed a Type II error.  One issue that leads to Type II errors is small sample sizes, and certainly we had that here.</a:t>
            </a:r>
          </a:p>
          <a:p>
            <a:pPr marL="0" indent="0">
              <a:spcBef>
                <a:spcPts val="0"/>
              </a:spcBef>
              <a:buNone/>
            </a:pPr>
            <a:endParaRPr lang="en-US" sz="3200" b="1" dirty="0"/>
          </a:p>
          <a:p>
            <a:pPr marL="0" indent="0">
              <a:spcBef>
                <a:spcPts val="0"/>
              </a:spcBef>
              <a:buNone/>
            </a:pPr>
            <a:r>
              <a:rPr lang="en-US" sz="3200" b="1" dirty="0"/>
              <a:t>If this hypothesis test had been performed using statistical software, then a </a:t>
            </a:r>
            <a:r>
              <a:rPr lang="en-US" sz="3200" b="1" u="sng" dirty="0"/>
              <a:t>p-value</a:t>
            </a:r>
            <a:r>
              <a:rPr lang="en-US" sz="3200" b="1" dirty="0"/>
              <a:t> would have been returned as well.  In fact, the p-value would have been  0.64.</a:t>
            </a:r>
          </a:p>
        </p:txBody>
      </p:sp>
    </p:spTree>
    <p:extLst>
      <p:ext uri="{BB962C8B-B14F-4D97-AF65-F5344CB8AC3E}">
        <p14:creationId xmlns:p14="http://schemas.microsoft.com/office/powerpoint/2010/main" val="3443394945"/>
      </p:ext>
    </p:extLst>
  </p:cSld>
  <p:clrMapOvr>
    <a:masterClrMapping/>
  </p:clrMapOvr>
</p:sld>
</file>

<file path=ppt/theme/theme1.xml><?xml version="1.0" encoding="utf-8"?>
<a:theme xmlns:a="http://schemas.openxmlformats.org/drawingml/2006/main" name="AngleLinesVTI">
  <a:themeElements>
    <a:clrScheme name="Custom 34">
      <a:dk1>
        <a:sysClr val="windowText" lastClr="000000"/>
      </a:dk1>
      <a:lt1>
        <a:sysClr val="window" lastClr="FFFFFF"/>
      </a:lt1>
      <a:dk2>
        <a:srgbClr val="001E2E"/>
      </a:dk2>
      <a:lt2>
        <a:srgbClr val="F0ECEC"/>
      </a:lt2>
      <a:accent1>
        <a:srgbClr val="155767"/>
      </a:accent1>
      <a:accent2>
        <a:srgbClr val="BA9CA0"/>
      </a:accent2>
      <a:accent3>
        <a:srgbClr val="A57931"/>
      </a:accent3>
      <a:accent4>
        <a:srgbClr val="0E577C"/>
      </a:accent4>
      <a:accent5>
        <a:srgbClr val="CC846E"/>
      </a:accent5>
      <a:accent6>
        <a:srgbClr val="93767A"/>
      </a:accent6>
      <a:hlink>
        <a:srgbClr val="0563C1"/>
      </a:hlink>
      <a:folHlink>
        <a:srgbClr val="954F72"/>
      </a:folHlink>
    </a:clrScheme>
    <a:fontScheme name="Walbaum Light Univers Light">
      <a:majorFont>
        <a:latin typeface="Walbaum Display Light"/>
        <a:ea typeface=""/>
        <a:cs typeface=""/>
      </a:majorFont>
      <a:minorFont>
        <a:latin typeface="Univers Condensed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ngleLinesVTI" id="{BC1FC193-C72F-4761-9899-1105EDF6BAE8}" vid="{64612625-F022-44B7-B9FA-9D26DEDBDC2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0E62E91-3991-445A-ADE0-DB143B39320F}">
  <ds:schemaRefs>
    <ds:schemaRef ds:uri="http://schemas.microsoft.com/sharepoint/v3/contenttype/forms"/>
  </ds:schemaRefs>
</ds:datastoreItem>
</file>

<file path=customXml/itemProps2.xml><?xml version="1.0" encoding="utf-8"?>
<ds:datastoreItem xmlns:ds="http://schemas.openxmlformats.org/officeDocument/2006/customXml" ds:itemID="{3C20BE78-9FDF-401B-B412-3AA10EC5BEA3}">
  <ds:schemaRefs>
    <ds:schemaRef ds:uri="http://purl.org/dc/terms/"/>
    <ds:schemaRef ds:uri="http://schemas.microsoft.com/office/2006/metadata/properties"/>
    <ds:schemaRef ds:uri="http://www.w3.org/XML/1998/namespace"/>
    <ds:schemaRef ds:uri="230e9df3-be65-4c73-a93b-d1236ebd677e"/>
    <ds:schemaRef ds:uri="http://purl.org/dc/dcmitype/"/>
    <ds:schemaRef ds:uri="http://purl.org/dc/elements/1.1/"/>
    <ds:schemaRef ds:uri="http://schemas.microsoft.com/office/2006/documentManagement/types"/>
    <ds:schemaRef ds:uri="http://schemas.openxmlformats.org/package/2006/metadata/core-properties"/>
    <ds:schemaRef ds:uri="http://schemas.microsoft.com/office/infopath/2007/PartnerControls"/>
    <ds:schemaRef ds:uri="16c05727-aa75-4e4a-9b5f-8a80a1165891"/>
    <ds:schemaRef ds:uri="71af3243-3dd4-4a8d-8c0d-dd76da1f02a5"/>
    <ds:schemaRef ds:uri="http://schemas.microsoft.com/sharepoint/v3"/>
  </ds:schemaRefs>
</ds:datastoreItem>
</file>

<file path=customXml/itemProps3.xml><?xml version="1.0" encoding="utf-8"?>
<ds:datastoreItem xmlns:ds="http://schemas.openxmlformats.org/officeDocument/2006/customXml" ds:itemID="{1C180A77-4928-484F-9529-F716C85D6A6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{15A12A83-B290-452D-83BA-CDFE94041F92}TF020710ce-b2a3-4743-8ec4-0abcd2574951ef9f6aa4_win32-415a623b9e9a</Template>
  <TotalTime>812</TotalTime>
  <Words>1695</Words>
  <Application>Microsoft Office PowerPoint</Application>
  <PresentationFormat>Widescreen</PresentationFormat>
  <Paragraphs>87</Paragraphs>
  <Slides>21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21</vt:i4>
      </vt:variant>
    </vt:vector>
  </HeadingPairs>
  <TitlesOfParts>
    <vt:vector size="28" baseType="lpstr">
      <vt:lpstr>Aptos</vt:lpstr>
      <vt:lpstr>Arial</vt:lpstr>
      <vt:lpstr>Calibri</vt:lpstr>
      <vt:lpstr>Cambria Math</vt:lpstr>
      <vt:lpstr>Univers Condensed Light</vt:lpstr>
      <vt:lpstr>Walbaum Display Light</vt:lpstr>
      <vt:lpstr>AngleLinesVTI</vt:lpstr>
      <vt:lpstr>HYPOTHESIS TESTS CONCERNING THE MEAN OF A DISTRIBUTION  BST 600 Fall 2025 Lecture 10 Dr. Richard Charnigo </vt:lpstr>
      <vt:lpstr>SCENARIO</vt:lpstr>
      <vt:lpstr>SCENARIO (CONTINUED)</vt:lpstr>
      <vt:lpstr>SCENARIO (CONTINUED)</vt:lpstr>
      <vt:lpstr>SCENARIO (CONTINUED)</vt:lpstr>
      <vt:lpstr>TEST PROCEDURE</vt:lpstr>
      <vt:lpstr>NUMERICAL EXAMPLE</vt:lpstr>
      <vt:lpstr>NUMERICAL EXAMPLE (CONTINUED)</vt:lpstr>
      <vt:lpstr>NUMERICAL EXAMPLE (CONTINUED)</vt:lpstr>
      <vt:lpstr>P-VALUES</vt:lpstr>
      <vt:lpstr>P-VALUES (CONTINUED)</vt:lpstr>
      <vt:lpstr>RATIONALE</vt:lpstr>
      <vt:lpstr>RATIONALE (CONTINUED)</vt:lpstr>
      <vt:lpstr>RATIONALE (CONTINUED)</vt:lpstr>
      <vt:lpstr>RATIONALE (CONTINUED)</vt:lpstr>
      <vt:lpstr>RATIONALE (CONTINUED)</vt:lpstr>
      <vt:lpstr>NON-NORMALITY</vt:lpstr>
      <vt:lpstr>NON-NORMALITY (CONTINUED)</vt:lpstr>
      <vt:lpstr>NON-NORMALITY (CONTINUED)</vt:lpstr>
      <vt:lpstr>NON-NORMALITY (CONTINUED)</vt:lpstr>
      <vt:lpstr>NON-NORMALITY (CONTINUED)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DESCRIBING NUMERICAL DATA; ASSESSING NON-NORMALITY  BST 600 Fall 2025 Lecture 8 Dr. Richard Charnigo </dc:title>
  <dc:creator>Richard Charnigo</dc:creator>
  <cp:lastModifiedBy>Richard Charnigo</cp:lastModifiedBy>
  <cp:revision>3</cp:revision>
  <dcterms:created xsi:type="dcterms:W3CDTF">2025-09-19T01:53:50Z</dcterms:created>
  <dcterms:modified xsi:type="dcterms:W3CDTF">2025-09-27T05:13:52Z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