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24"/>
  </p:notesMasterIdLst>
  <p:handoutMasterIdLst>
    <p:handoutMasterId r:id="rId25"/>
  </p:handoutMasterIdLst>
  <p:sldIdLst>
    <p:sldId id="289" r:id="rId5"/>
    <p:sldId id="292" r:id="rId6"/>
    <p:sldId id="293" r:id="rId7"/>
    <p:sldId id="294" r:id="rId8"/>
    <p:sldId id="307" r:id="rId9"/>
    <p:sldId id="295" r:id="rId10"/>
    <p:sldId id="296" r:id="rId11"/>
    <p:sldId id="297" r:id="rId12"/>
    <p:sldId id="298" r:id="rId13"/>
    <p:sldId id="300" r:id="rId14"/>
    <p:sldId id="299" r:id="rId15"/>
    <p:sldId id="301" r:id="rId16"/>
    <p:sldId id="302" r:id="rId17"/>
    <p:sldId id="304" r:id="rId18"/>
    <p:sldId id="306" r:id="rId19"/>
    <p:sldId id="305" r:id="rId20"/>
    <p:sldId id="308" r:id="rId21"/>
    <p:sldId id="309" r:id="rId22"/>
    <p:sldId id="31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2C1817-9D2F-4279-8A8E-D21286085EED}" v="5358" dt="2025-10-07T02:47:43.696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4" autoAdjust="0"/>
  </p:normalViewPr>
  <p:slideViewPr>
    <p:cSldViewPr snapToGrid="0">
      <p:cViewPr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1" d="2"/>
          <a:sy n="1" d="2"/>
        </p:scale>
        <p:origin x="3480" y="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B52C1817-9D2F-4279-8A8E-D21286085EED}"/>
    <pc:docChg chg="undo custSel addSld delSld modSld sldOrd">
      <pc:chgData name="Richard Charnigo" userId="4fe029dc7930efe6" providerId="LiveId" clId="{B52C1817-9D2F-4279-8A8E-D21286085EED}" dt="2025-10-07T19:18:45.913" v="11099" actId="20577"/>
      <pc:docMkLst>
        <pc:docMk/>
      </pc:docMkLst>
      <pc:sldChg chg="modSp mod">
        <pc:chgData name="Richard Charnigo" userId="4fe029dc7930efe6" providerId="LiveId" clId="{B52C1817-9D2F-4279-8A8E-D21286085EED}" dt="2025-10-07T19:18:45.913" v="11099" actId="20577"/>
        <pc:sldMkLst>
          <pc:docMk/>
          <pc:sldMk cId="3078994387" sldId="289"/>
        </pc:sldMkLst>
        <pc:spChg chg="mod">
          <ac:chgData name="Richard Charnigo" userId="4fe029dc7930efe6" providerId="LiveId" clId="{B52C1817-9D2F-4279-8A8E-D21286085EED}" dt="2025-10-07T19:18:45.913" v="11099" actId="20577"/>
          <ac:spMkLst>
            <pc:docMk/>
            <pc:sldMk cId="3078994387" sldId="289"/>
            <ac:spMk id="9" creationId="{6FEC93CF-2672-7D78-F278-58C5E012E0DF}"/>
          </ac:spMkLst>
        </pc:spChg>
      </pc:sldChg>
      <pc:sldChg chg="del">
        <pc:chgData name="Richard Charnigo" userId="4fe029dc7930efe6" providerId="LiveId" clId="{B52C1817-9D2F-4279-8A8E-D21286085EED}" dt="2025-10-02T16:09:57.825" v="31" actId="2696"/>
        <pc:sldMkLst>
          <pc:docMk/>
          <pc:sldMk cId="1581522045" sldId="291"/>
        </pc:sldMkLst>
      </pc:sldChg>
      <pc:sldChg chg="modSp mod">
        <pc:chgData name="Richard Charnigo" userId="4fe029dc7930efe6" providerId="LiveId" clId="{B52C1817-9D2F-4279-8A8E-D21286085EED}" dt="2025-10-07T02:25:51.764" v="10426" actId="20577"/>
        <pc:sldMkLst>
          <pc:docMk/>
          <pc:sldMk cId="2502221908" sldId="292"/>
        </pc:sldMkLst>
        <pc:spChg chg="mod">
          <ac:chgData name="Richard Charnigo" userId="4fe029dc7930efe6" providerId="LiveId" clId="{B52C1817-9D2F-4279-8A8E-D21286085EED}" dt="2025-10-07T02:25:51.764" v="10426" actId="20577"/>
          <ac:spMkLst>
            <pc:docMk/>
            <pc:sldMk cId="2502221908" sldId="292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B52C1817-9D2F-4279-8A8E-D21286085EED}" dt="2025-10-07T02:26:07.481" v="10430" actId="20577"/>
        <pc:sldMkLst>
          <pc:docMk/>
          <pc:sldMk cId="1588050883" sldId="293"/>
        </pc:sldMkLst>
        <pc:spChg chg="mod">
          <ac:chgData name="Richard Charnigo" userId="4fe029dc7930efe6" providerId="LiveId" clId="{B52C1817-9D2F-4279-8A8E-D21286085EED}" dt="2025-10-02T19:15:38.750" v="580" actId="20577"/>
          <ac:spMkLst>
            <pc:docMk/>
            <pc:sldMk cId="1588050883" sldId="293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26:07.481" v="10430" actId="20577"/>
          <ac:spMkLst>
            <pc:docMk/>
            <pc:sldMk cId="1588050883" sldId="293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09:56.805" v="30" actId="2696"/>
        <pc:sldMkLst>
          <pc:docMk/>
          <pc:sldMk cId="2657695490" sldId="293"/>
        </pc:sldMkLst>
      </pc:sldChg>
      <pc:sldChg chg="del">
        <pc:chgData name="Richard Charnigo" userId="4fe029dc7930efe6" providerId="LiveId" clId="{B52C1817-9D2F-4279-8A8E-D21286085EED}" dt="2025-10-02T16:09:58.336" v="32" actId="2696"/>
        <pc:sldMkLst>
          <pc:docMk/>
          <pc:sldMk cId="1792117869" sldId="294"/>
        </pc:sldMkLst>
      </pc:sldChg>
      <pc:sldChg chg="modSp add mod">
        <pc:chgData name="Richard Charnigo" userId="4fe029dc7930efe6" providerId="LiveId" clId="{B52C1817-9D2F-4279-8A8E-D21286085EED}" dt="2025-10-07T02:00:18.844" v="7681" actId="27636"/>
        <pc:sldMkLst>
          <pc:docMk/>
          <pc:sldMk cId="4110958813" sldId="294"/>
        </pc:sldMkLst>
        <pc:spChg chg="mod">
          <ac:chgData name="Richard Charnigo" userId="4fe029dc7930efe6" providerId="LiveId" clId="{B52C1817-9D2F-4279-8A8E-D21286085EED}" dt="2025-10-07T02:00:18.844" v="7681" actId="27636"/>
          <ac:spMkLst>
            <pc:docMk/>
            <pc:sldMk cId="4110958813" sldId="294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B52C1817-9D2F-4279-8A8E-D21286085EED}" dt="2025-10-07T02:43:50.717" v="11023" actId="20577"/>
        <pc:sldMkLst>
          <pc:docMk/>
          <pc:sldMk cId="1227789545" sldId="295"/>
        </pc:sldMkLst>
        <pc:spChg chg="mod">
          <ac:chgData name="Richard Charnigo" userId="4fe029dc7930efe6" providerId="LiveId" clId="{B52C1817-9D2F-4279-8A8E-D21286085EED}" dt="2025-10-02T19:23:21.885" v="1585" actId="20577"/>
          <ac:spMkLst>
            <pc:docMk/>
            <pc:sldMk cId="1227789545" sldId="295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43:50.717" v="11023" actId="20577"/>
          <ac:spMkLst>
            <pc:docMk/>
            <pc:sldMk cId="1227789545" sldId="295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09:58.661" v="33" actId="2696"/>
        <pc:sldMkLst>
          <pc:docMk/>
          <pc:sldMk cId="3165645944" sldId="295"/>
        </pc:sldMkLst>
      </pc:sldChg>
      <pc:sldChg chg="modSp add mod">
        <pc:chgData name="Richard Charnigo" userId="4fe029dc7930efe6" providerId="LiveId" clId="{B52C1817-9D2F-4279-8A8E-D21286085EED}" dt="2025-10-07T02:28:52.307" v="10512" actId="20577"/>
        <pc:sldMkLst>
          <pc:docMk/>
          <pc:sldMk cId="3587430336" sldId="296"/>
        </pc:sldMkLst>
        <pc:spChg chg="mod">
          <ac:chgData name="Richard Charnigo" userId="4fe029dc7930efe6" providerId="LiveId" clId="{B52C1817-9D2F-4279-8A8E-D21286085EED}" dt="2025-10-02T21:26:41.372" v="2185" actId="20577"/>
          <ac:spMkLst>
            <pc:docMk/>
            <pc:sldMk cId="3587430336" sldId="296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28:52.307" v="10512" actId="20577"/>
          <ac:spMkLst>
            <pc:docMk/>
            <pc:sldMk cId="3587430336" sldId="296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09:58.941" v="34" actId="2696"/>
        <pc:sldMkLst>
          <pc:docMk/>
          <pc:sldMk cId="3635258750" sldId="296"/>
        </pc:sldMkLst>
      </pc:sldChg>
      <pc:sldChg chg="modSp add mod">
        <pc:chgData name="Richard Charnigo" userId="4fe029dc7930efe6" providerId="LiveId" clId="{B52C1817-9D2F-4279-8A8E-D21286085EED}" dt="2025-10-07T02:44:39.671" v="11037" actId="20577"/>
        <pc:sldMkLst>
          <pc:docMk/>
          <pc:sldMk cId="380436683" sldId="297"/>
        </pc:sldMkLst>
        <pc:spChg chg="mod">
          <ac:chgData name="Richard Charnigo" userId="4fe029dc7930efe6" providerId="LiveId" clId="{B52C1817-9D2F-4279-8A8E-D21286085EED}" dt="2025-10-02T21:34:07.122" v="2541" actId="20577"/>
          <ac:spMkLst>
            <pc:docMk/>
            <pc:sldMk cId="380436683" sldId="297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44:39.671" v="11037" actId="20577"/>
          <ac:spMkLst>
            <pc:docMk/>
            <pc:sldMk cId="380436683" sldId="297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09:59.252" v="35" actId="2696"/>
        <pc:sldMkLst>
          <pc:docMk/>
          <pc:sldMk cId="2440832453" sldId="297"/>
        </pc:sldMkLst>
      </pc:sldChg>
      <pc:sldChg chg="modSp add mod">
        <pc:chgData name="Richard Charnigo" userId="4fe029dc7930efe6" providerId="LiveId" clId="{B52C1817-9D2F-4279-8A8E-D21286085EED}" dt="2025-10-02T21:40:11.483" v="3779" actId="20577"/>
        <pc:sldMkLst>
          <pc:docMk/>
          <pc:sldMk cId="1719099749" sldId="298"/>
        </pc:sldMkLst>
        <pc:spChg chg="mod">
          <ac:chgData name="Richard Charnigo" userId="4fe029dc7930efe6" providerId="LiveId" clId="{B52C1817-9D2F-4279-8A8E-D21286085EED}" dt="2025-10-02T21:39:20.339" v="3538" actId="20577"/>
          <ac:spMkLst>
            <pc:docMk/>
            <pc:sldMk cId="1719099749" sldId="298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2T21:40:11.483" v="3779" actId="20577"/>
          <ac:spMkLst>
            <pc:docMk/>
            <pc:sldMk cId="1719099749" sldId="298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09:59.418" v="36" actId="2696"/>
        <pc:sldMkLst>
          <pc:docMk/>
          <pc:sldMk cId="3443394945" sldId="298"/>
        </pc:sldMkLst>
      </pc:sldChg>
      <pc:sldChg chg="del">
        <pc:chgData name="Richard Charnigo" userId="4fe029dc7930efe6" providerId="LiveId" clId="{B52C1817-9D2F-4279-8A8E-D21286085EED}" dt="2025-10-02T16:09:59.772" v="37" actId="2696"/>
        <pc:sldMkLst>
          <pc:docMk/>
          <pc:sldMk cId="573381566" sldId="299"/>
        </pc:sldMkLst>
      </pc:sldChg>
      <pc:sldChg chg="modSp add mod">
        <pc:chgData name="Richard Charnigo" userId="4fe029dc7930efe6" providerId="LiveId" clId="{B52C1817-9D2F-4279-8A8E-D21286085EED}" dt="2025-10-07T01:27:32.701" v="5100" actId="20577"/>
        <pc:sldMkLst>
          <pc:docMk/>
          <pc:sldMk cId="1905688673" sldId="299"/>
        </pc:sldMkLst>
        <pc:spChg chg="mod">
          <ac:chgData name="Richard Charnigo" userId="4fe029dc7930efe6" providerId="LiveId" clId="{B52C1817-9D2F-4279-8A8E-D21286085EED}" dt="2025-10-07T00:55:30.233" v="4488" actId="20577"/>
          <ac:spMkLst>
            <pc:docMk/>
            <pc:sldMk cId="1905688673" sldId="299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1:27:32.701" v="5100" actId="20577"/>
          <ac:spMkLst>
            <pc:docMk/>
            <pc:sldMk cId="1905688673" sldId="299"/>
            <ac:spMk id="3" creationId="{940A6D83-6E2B-7C68-A633-B77B496B2B66}"/>
          </ac:spMkLst>
        </pc:spChg>
      </pc:sldChg>
      <pc:sldChg chg="modSp add mod ord">
        <pc:chgData name="Richard Charnigo" userId="4fe029dc7930efe6" providerId="LiveId" clId="{B52C1817-9D2F-4279-8A8E-D21286085EED}" dt="2025-10-07T02:45:38.061" v="11054" actId="57"/>
        <pc:sldMkLst>
          <pc:docMk/>
          <pc:sldMk cId="556324938" sldId="300"/>
        </pc:sldMkLst>
        <pc:spChg chg="mod">
          <ac:chgData name="Richard Charnigo" userId="4fe029dc7930efe6" providerId="LiveId" clId="{B52C1817-9D2F-4279-8A8E-D21286085EED}" dt="2025-10-07T00:55:25.884" v="4476" actId="20577"/>
          <ac:spMkLst>
            <pc:docMk/>
            <pc:sldMk cId="556324938" sldId="300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45:38.061" v="11054" actId="57"/>
          <ac:spMkLst>
            <pc:docMk/>
            <pc:sldMk cId="556324938" sldId="300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10:00.087" v="38" actId="2696"/>
        <pc:sldMkLst>
          <pc:docMk/>
          <pc:sldMk cId="2042891969" sldId="300"/>
        </pc:sldMkLst>
      </pc:sldChg>
      <pc:sldChg chg="del">
        <pc:chgData name="Richard Charnigo" userId="4fe029dc7930efe6" providerId="LiveId" clId="{B52C1817-9D2F-4279-8A8E-D21286085EED}" dt="2025-10-02T16:10:00.591" v="39" actId="2696"/>
        <pc:sldMkLst>
          <pc:docMk/>
          <pc:sldMk cId="468526580" sldId="301"/>
        </pc:sldMkLst>
      </pc:sldChg>
      <pc:sldChg chg="modSp add mod">
        <pc:chgData name="Richard Charnigo" userId="4fe029dc7930efe6" providerId="LiveId" clId="{B52C1817-9D2F-4279-8A8E-D21286085EED}" dt="2025-10-07T02:32:08.202" v="10627" actId="20577"/>
        <pc:sldMkLst>
          <pc:docMk/>
          <pc:sldMk cId="3790747686" sldId="301"/>
        </pc:sldMkLst>
        <pc:spChg chg="mod">
          <ac:chgData name="Richard Charnigo" userId="4fe029dc7930efe6" providerId="LiveId" clId="{B52C1817-9D2F-4279-8A8E-D21286085EED}" dt="2025-10-07T02:32:08.202" v="10627" actId="20577"/>
          <ac:spMkLst>
            <pc:docMk/>
            <pc:sldMk cId="3790747686" sldId="30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B52C1817-9D2F-4279-8A8E-D21286085EED}" dt="2025-10-07T02:33:08.575" v="10695" actId="20577"/>
        <pc:sldMkLst>
          <pc:docMk/>
          <pc:sldMk cId="2957328430" sldId="302"/>
        </pc:sldMkLst>
        <pc:spChg chg="mod">
          <ac:chgData name="Richard Charnigo" userId="4fe029dc7930efe6" providerId="LiveId" clId="{B52C1817-9D2F-4279-8A8E-D21286085EED}" dt="2025-10-07T01:30:40.010" v="5502" actId="20577"/>
          <ac:spMkLst>
            <pc:docMk/>
            <pc:sldMk cId="2957328430" sldId="302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33:08.575" v="10695" actId="20577"/>
          <ac:spMkLst>
            <pc:docMk/>
            <pc:sldMk cId="2957328430" sldId="302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10:00.934" v="40" actId="2696"/>
        <pc:sldMkLst>
          <pc:docMk/>
          <pc:sldMk cId="3280563842" sldId="302"/>
        </pc:sldMkLst>
      </pc:sldChg>
      <pc:sldChg chg="del">
        <pc:chgData name="Richard Charnigo" userId="4fe029dc7930efe6" providerId="LiveId" clId="{B52C1817-9D2F-4279-8A8E-D21286085EED}" dt="2025-10-02T16:10:01.549" v="42" actId="2696"/>
        <pc:sldMkLst>
          <pc:docMk/>
          <pc:sldMk cId="2493712269" sldId="303"/>
        </pc:sldMkLst>
      </pc:sldChg>
      <pc:sldChg chg="modSp add del mod">
        <pc:chgData name="Richard Charnigo" userId="4fe029dc7930efe6" providerId="LiveId" clId="{B52C1817-9D2F-4279-8A8E-D21286085EED}" dt="2025-10-07T01:54:11.111" v="7420" actId="2696"/>
        <pc:sldMkLst>
          <pc:docMk/>
          <pc:sldMk cId="2641814442" sldId="303"/>
        </pc:sldMkLst>
        <pc:spChg chg="mod">
          <ac:chgData name="Richard Charnigo" userId="4fe029dc7930efe6" providerId="LiveId" clId="{B52C1817-9D2F-4279-8A8E-D21286085EED}" dt="2025-10-07T01:33:53.116" v="6014" actId="20577"/>
          <ac:spMkLst>
            <pc:docMk/>
            <pc:sldMk cId="2641814442" sldId="303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1:49:11.823" v="7251" actId="20577"/>
          <ac:spMkLst>
            <pc:docMk/>
            <pc:sldMk cId="2641814442" sldId="30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B52C1817-9D2F-4279-8A8E-D21286085EED}" dt="2025-10-07T02:47:24.049" v="11057" actId="20577"/>
        <pc:sldMkLst>
          <pc:docMk/>
          <pc:sldMk cId="754599209" sldId="304"/>
        </pc:sldMkLst>
        <pc:spChg chg="mod">
          <ac:chgData name="Richard Charnigo" userId="4fe029dc7930efe6" providerId="LiveId" clId="{B52C1817-9D2F-4279-8A8E-D21286085EED}" dt="2025-10-07T01:41:13.822" v="6393" actId="20577"/>
          <ac:spMkLst>
            <pc:docMk/>
            <pc:sldMk cId="754599209" sldId="304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47:24.049" v="11057" actId="20577"/>
          <ac:spMkLst>
            <pc:docMk/>
            <pc:sldMk cId="754599209" sldId="304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10:01.265" v="41" actId="2696"/>
        <pc:sldMkLst>
          <pc:docMk/>
          <pc:sldMk cId="3199049694" sldId="304"/>
        </pc:sldMkLst>
      </pc:sldChg>
      <pc:sldChg chg="modSp add mod">
        <pc:chgData name="Richard Charnigo" userId="4fe029dc7930efe6" providerId="LiveId" clId="{B52C1817-9D2F-4279-8A8E-D21286085EED}" dt="2025-10-07T02:34:51.332" v="10758" actId="20577"/>
        <pc:sldMkLst>
          <pc:docMk/>
          <pc:sldMk cId="3358248514" sldId="305"/>
        </pc:sldMkLst>
        <pc:spChg chg="mod">
          <ac:chgData name="Richard Charnigo" userId="4fe029dc7930efe6" providerId="LiveId" clId="{B52C1817-9D2F-4279-8A8E-D21286085EED}" dt="2025-10-07T02:04:41.988" v="8226" actId="20577"/>
          <ac:spMkLst>
            <pc:docMk/>
            <pc:sldMk cId="3358248514" sldId="305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34:51.332" v="10758" actId="20577"/>
          <ac:spMkLst>
            <pc:docMk/>
            <pc:sldMk cId="3358248514" sldId="305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10:01.817" v="43" actId="2696"/>
        <pc:sldMkLst>
          <pc:docMk/>
          <pc:sldMk cId="3765488868" sldId="305"/>
        </pc:sldMkLst>
      </pc:sldChg>
      <pc:sldChg chg="del">
        <pc:chgData name="Richard Charnigo" userId="4fe029dc7930efe6" providerId="LiveId" clId="{B52C1817-9D2F-4279-8A8E-D21286085EED}" dt="2025-10-02T16:10:02.096" v="44" actId="2696"/>
        <pc:sldMkLst>
          <pc:docMk/>
          <pc:sldMk cId="373298567" sldId="306"/>
        </pc:sldMkLst>
      </pc:sldChg>
      <pc:sldChg chg="modSp add mod ord">
        <pc:chgData name="Richard Charnigo" userId="4fe029dc7930efe6" providerId="LiveId" clId="{B52C1817-9D2F-4279-8A8E-D21286085EED}" dt="2025-10-07T02:47:52.803" v="11097" actId="20577"/>
        <pc:sldMkLst>
          <pc:docMk/>
          <pc:sldMk cId="572268706" sldId="306"/>
        </pc:sldMkLst>
        <pc:spChg chg="mod">
          <ac:chgData name="Richard Charnigo" userId="4fe029dc7930efe6" providerId="LiveId" clId="{B52C1817-9D2F-4279-8A8E-D21286085EED}" dt="2025-10-07T02:47:52.803" v="11097" actId="20577"/>
          <ac:spMkLst>
            <pc:docMk/>
            <pc:sldMk cId="572268706" sldId="306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B52C1817-9D2F-4279-8A8E-D21286085EED}" dt="2025-10-07T02:27:38.041" v="10501" actId="20577"/>
        <pc:sldMkLst>
          <pc:docMk/>
          <pc:sldMk cId="3324700109" sldId="307"/>
        </pc:sldMkLst>
        <pc:spChg chg="mod">
          <ac:chgData name="Richard Charnigo" userId="4fe029dc7930efe6" providerId="LiveId" clId="{B52C1817-9D2F-4279-8A8E-D21286085EED}" dt="2025-10-07T02:27:38.041" v="10501" actId="20577"/>
          <ac:spMkLst>
            <pc:docMk/>
            <pc:sldMk cId="3324700109" sldId="307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10:02.489" v="45" actId="2696"/>
        <pc:sldMkLst>
          <pc:docMk/>
          <pc:sldMk cId="3926010929" sldId="307"/>
        </pc:sldMkLst>
      </pc:sldChg>
      <pc:sldChg chg="del">
        <pc:chgData name="Richard Charnigo" userId="4fe029dc7930efe6" providerId="LiveId" clId="{B52C1817-9D2F-4279-8A8E-D21286085EED}" dt="2025-10-02T16:10:02.762" v="46" actId="2696"/>
        <pc:sldMkLst>
          <pc:docMk/>
          <pc:sldMk cId="108278768" sldId="308"/>
        </pc:sldMkLst>
      </pc:sldChg>
      <pc:sldChg chg="modSp add mod">
        <pc:chgData name="Richard Charnigo" userId="4fe029dc7930efe6" providerId="LiveId" clId="{B52C1817-9D2F-4279-8A8E-D21286085EED}" dt="2025-10-07T02:35:11.469" v="10775" actId="20577"/>
        <pc:sldMkLst>
          <pc:docMk/>
          <pc:sldMk cId="447516933" sldId="308"/>
        </pc:sldMkLst>
        <pc:spChg chg="mod">
          <ac:chgData name="Richard Charnigo" userId="4fe029dc7930efe6" providerId="LiveId" clId="{B52C1817-9D2F-4279-8A8E-D21286085EED}" dt="2025-10-07T02:13:49.531" v="8866" actId="20577"/>
          <ac:spMkLst>
            <pc:docMk/>
            <pc:sldMk cId="447516933" sldId="308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35:11.469" v="10775" actId="20577"/>
          <ac:spMkLst>
            <pc:docMk/>
            <pc:sldMk cId="447516933" sldId="308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10:03.143" v="47" actId="2696"/>
        <pc:sldMkLst>
          <pc:docMk/>
          <pc:sldMk cId="471379351" sldId="309"/>
        </pc:sldMkLst>
      </pc:sldChg>
      <pc:sldChg chg="modSp add mod">
        <pc:chgData name="Richard Charnigo" userId="4fe029dc7930efe6" providerId="LiveId" clId="{B52C1817-9D2F-4279-8A8E-D21286085EED}" dt="2025-10-07T02:39:26.426" v="10995" actId="20577"/>
        <pc:sldMkLst>
          <pc:docMk/>
          <pc:sldMk cId="1846691199" sldId="309"/>
        </pc:sldMkLst>
        <pc:spChg chg="mod">
          <ac:chgData name="Richard Charnigo" userId="4fe029dc7930efe6" providerId="LiveId" clId="{B52C1817-9D2F-4279-8A8E-D21286085EED}" dt="2025-10-07T02:16:13.464" v="9449" actId="20577"/>
          <ac:spMkLst>
            <pc:docMk/>
            <pc:sldMk cId="1846691199" sldId="309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39:26.426" v="10995" actId="20577"/>
          <ac:spMkLst>
            <pc:docMk/>
            <pc:sldMk cId="1846691199" sldId="309"/>
            <ac:spMk id="3" creationId="{940A6D83-6E2B-7C68-A633-B77B496B2B66}"/>
          </ac:spMkLst>
        </pc:spChg>
      </pc:sldChg>
      <pc:sldChg chg="del">
        <pc:chgData name="Richard Charnigo" userId="4fe029dc7930efe6" providerId="LiveId" clId="{B52C1817-9D2F-4279-8A8E-D21286085EED}" dt="2025-10-02T16:10:03.604" v="48" actId="2696"/>
        <pc:sldMkLst>
          <pc:docMk/>
          <pc:sldMk cId="3150205328" sldId="310"/>
        </pc:sldMkLst>
      </pc:sldChg>
      <pc:sldChg chg="modSp add mod">
        <pc:chgData name="Richard Charnigo" userId="4fe029dc7930efe6" providerId="LiveId" clId="{B52C1817-9D2F-4279-8A8E-D21286085EED}" dt="2025-10-07T02:38:35.204" v="10950" actId="20577"/>
        <pc:sldMkLst>
          <pc:docMk/>
          <pc:sldMk cId="4196844850" sldId="310"/>
        </pc:sldMkLst>
        <pc:spChg chg="mod">
          <ac:chgData name="Richard Charnigo" userId="4fe029dc7930efe6" providerId="LiveId" clId="{B52C1817-9D2F-4279-8A8E-D21286085EED}" dt="2025-10-07T02:20:27.162" v="9837" actId="20577"/>
          <ac:spMkLst>
            <pc:docMk/>
            <pc:sldMk cId="4196844850" sldId="310"/>
            <ac:spMk id="2" creationId="{BF1F5F01-64F3-DA0A-7FD2-A56B7F190F54}"/>
          </ac:spMkLst>
        </pc:spChg>
        <pc:spChg chg="mod">
          <ac:chgData name="Richard Charnigo" userId="4fe029dc7930efe6" providerId="LiveId" clId="{B52C1817-9D2F-4279-8A8E-D21286085EED}" dt="2025-10-07T02:38:35.204" v="10950" actId="20577"/>
          <ac:spMkLst>
            <pc:docMk/>
            <pc:sldMk cId="4196844850" sldId="310"/>
            <ac:spMk id="3" creationId="{940A6D83-6E2B-7C68-A633-B77B496B2B6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16356-3B28-4AAF-8099-7941810E2475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DA344-5FA2-43F7-9D95-CA56C82B0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6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DA344-5FA2-43F7-9D95-CA56C82B08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44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6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5C77-55F8-4677-A96C-E6D3F554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A064EF-ADDA-4943-8F87-A7469D799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0D493-D1E7-4358-95E9-B5B80A4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98326-3276-4B9E-960F-10C6677B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C3AC2-288D-4FEE-BF80-0EAEDDFAB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9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33C6A-5417-40BD-BF7A-940583223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3BCB45-B343-46F6-9718-AA0D68CED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DA2A4-FD34-4E17-908F-4367B1E6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7AE3-776D-451D-AA52-C06B7472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0C4D5-BE1E-4D6A-9196-E0F9E42B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2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4AAEB19-4B49-2801-9B15-7682CDF04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23C3EC-28B3-4644-8BE5-3288734B46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57468" y="486137"/>
            <a:ext cx="5427584" cy="3599727"/>
          </a:xfrm>
        </p:spPr>
        <p:txBody>
          <a:bodyPr anchor="b" anchorCtr="0">
            <a:noAutofit/>
          </a:bodyPr>
          <a:lstStyle>
            <a:lvl1pPr algn="l">
              <a:defRPr sz="4400"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4FCBF4-90E6-FFAA-143D-3A01CE5256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4774" y="-6713"/>
            <a:ext cx="6578801" cy="6894576"/>
          </a:xfrm>
          <a:custGeom>
            <a:avLst/>
            <a:gdLst>
              <a:gd name="connsiteX0" fmla="*/ 0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0 w 6613525"/>
              <a:gd name="connsiteY4" fmla="*/ 0 h 6858000"/>
              <a:gd name="connsiteX0" fmla="*/ 1875099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1875099 w 6613525"/>
              <a:gd name="connsiteY4" fmla="*/ 0 h 6858000"/>
              <a:gd name="connsiteX0" fmla="*/ 1840375 w 6578801"/>
              <a:gd name="connsiteY0" fmla="*/ 0 h 6869575"/>
              <a:gd name="connsiteX1" fmla="*/ 6578801 w 6578801"/>
              <a:gd name="connsiteY1" fmla="*/ 0 h 6869575"/>
              <a:gd name="connsiteX2" fmla="*/ 6578801 w 6578801"/>
              <a:gd name="connsiteY2" fmla="*/ 6858000 h 6869575"/>
              <a:gd name="connsiteX3" fmla="*/ 0 w 6578801"/>
              <a:gd name="connsiteY3" fmla="*/ 6869575 h 6869575"/>
              <a:gd name="connsiteX4" fmla="*/ 1840375 w 6578801"/>
              <a:gd name="connsiteY4" fmla="*/ 0 h 686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8801" h="6869575">
                <a:moveTo>
                  <a:pt x="1840375" y="0"/>
                </a:moveTo>
                <a:lnTo>
                  <a:pt x="6578801" y="0"/>
                </a:lnTo>
                <a:lnTo>
                  <a:pt x="6578801" y="6858000"/>
                </a:lnTo>
                <a:lnTo>
                  <a:pt x="0" y="6869575"/>
                </a:lnTo>
                <a:lnTo>
                  <a:pt x="1840375" y="0"/>
                </a:lnTo>
                <a:close/>
              </a:path>
            </a:pathLst>
          </a:custGeom>
        </p:spPr>
        <p:txBody>
          <a:bodyPr tIns="274320" rIns="274320">
            <a:normAutofit/>
          </a:bodyPr>
          <a:lstStyle>
            <a:lvl1pPr marL="0" indent="0" algn="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4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95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3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0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826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31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8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6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D6D8061D-18C3-4F4F-85EF-561633F5875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6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36">
          <p15:clr>
            <a:srgbClr val="F26B43"/>
          </p15:clr>
        </p15:guide>
        <p15:guide id="4" orient="horz" pos="3984">
          <p15:clr>
            <a:srgbClr val="F26B43"/>
          </p15:clr>
        </p15:guide>
        <p15:guide id="5" pos="336">
          <p15:clr>
            <a:srgbClr val="F26B43"/>
          </p15:clr>
        </p15:guide>
        <p15:guide id="6" pos="7344">
          <p15:clr>
            <a:srgbClr val="F26B43"/>
          </p15:clr>
        </p15:guide>
        <p15:guide id="7" pos="720">
          <p15:clr>
            <a:srgbClr val="F26B43"/>
          </p15:clr>
        </p15:guide>
        <p15:guide id="8" pos="6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EC93CF-2672-7D78-F278-58C5E012E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468" y="486137"/>
            <a:ext cx="5427584" cy="6073284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4000" b="1" dirty="0">
                <a:solidFill>
                  <a:schemeClr val="tx2"/>
                </a:solidFill>
              </a:rPr>
              <a:t>Confidence intervals FOR THE MEAN OF A DISTRIBUTION</a:t>
            </a:r>
            <a:br>
              <a:rPr lang="en-US" sz="4400" dirty="0"/>
            </a:br>
            <a:br>
              <a:rPr lang="en-US" sz="4400" dirty="0"/>
            </a:br>
            <a:r>
              <a:rPr lang="en-US" sz="2400" b="1" i="0" dirty="0">
                <a:solidFill>
                  <a:schemeClr val="tx2"/>
                </a:solidFill>
              </a:rPr>
              <a:t>BST 600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Fall 2025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>
                <a:solidFill>
                  <a:schemeClr val="tx2"/>
                </a:solidFill>
              </a:rPr>
              <a:t>Lecture 12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Dr. Richard Charnigo</a:t>
            </a:r>
            <a:br>
              <a:rPr lang="en-US" sz="4400" dirty="0"/>
            </a:br>
            <a:endParaRPr lang="en-US" dirty="0"/>
          </a:p>
        </p:txBody>
      </p:sp>
      <p:pic>
        <p:nvPicPr>
          <p:cNvPr id="7" name="Picture Placeholder 6" descr="Looking up view of a city with skyscrapers">
            <a:extLst>
              <a:ext uri="{FF2B5EF4-FFF2-40B4-BE49-F238E27FC236}">
                <a16:creationId xmlns:a16="http://schemas.microsoft.com/office/drawing/2014/main" id="{ED21B7CD-3D69-26B5-8A0B-52A19A6B0A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" r="72"/>
          <a:stretch/>
        </p:blipFill>
        <p:spPr/>
      </p:pic>
    </p:spTree>
    <p:extLst>
      <p:ext uri="{BB962C8B-B14F-4D97-AF65-F5344CB8AC3E}">
        <p14:creationId xmlns:p14="http://schemas.microsoft.com/office/powerpoint/2010/main" val="3078994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RATIONALE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To see how we obtain our formula for a 95% confidence interval, recall (Lecture 10) that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𝜇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3200" b="1" dirty="0"/>
                  <a:t>  follows the  </a:t>
                </a:r>
                <a:r>
                  <a:rPr lang="en-US" sz="3200" b="1" i="1" dirty="0"/>
                  <a:t>t</a:t>
                </a:r>
                <a:r>
                  <a:rPr lang="en-US" sz="3200" b="1" dirty="0"/>
                  <a:t>   distribution on        n – 1  degrees of freedom.</a:t>
                </a:r>
                <a:r>
                  <a:rPr lang="en-US" sz="3200" b="1" baseline="30000" dirty="0"/>
                  <a:t>2 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there is a  95%  chance that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̅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acc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 − </m:t>
                            </m:r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𝜇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b="1" dirty="0"/>
                  <a:t>.</a:t>
                </a:r>
                <a:endParaRPr lang="en-US" sz="3200" b="1" i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2</a:t>
                </a:r>
                <a:r>
                  <a:rPr lang="en-US" sz="2000" b="1" dirty="0"/>
                  <a:t> Lecture 10 showed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b="1" dirty="0"/>
                  <a:t>  in the numerator of the quotient rather than 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000" b="1" dirty="0"/>
                  <a:t>,  but that was because 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b="1" dirty="0"/>
                  <a:t>  when the null hypothesis was true.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  <a:blipFill>
                <a:blip r:embed="rId2"/>
                <a:stretch>
                  <a:fillRect l="-1600" t="-1684" r="-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6324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RATIONALE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Rearrangements of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 −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𝜇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b="1" dirty="0"/>
                  <a:t>  yield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i="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i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r>
                      <a:rPr lang="en-US" sz="3200" i="1" dirty="0">
                        <a:latin typeface="Cambria Math" panose="02040503050406030204" pitchFamily="18" charset="0"/>
                      </a:rPr>
                      <m:t> − </m:t>
                    </m:r>
                    <m:r>
                      <a:rPr lang="en-US" sz="3200" i="1" dirty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i="1" dirty="0"/>
                  <a:t>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i="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i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 dirty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̅"/>
                        <m:ctrlPr>
                          <a:rPr lang="en-US" sz="32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r>
                      <a:rPr lang="en-US" sz="32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i="1" dirty="0"/>
                  <a:t>,  </a:t>
                </a:r>
                <a:r>
                  <a:rPr lang="en-US" sz="3200" b="1" dirty="0"/>
                  <a:t>and finally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0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32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i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 dirty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3200" b="1" i="1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32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i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i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  <a:blipFill>
                <a:blip r:embed="rId2"/>
                <a:stretch>
                  <a:fillRect l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5688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RATIONALE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70848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Because the first line on the preceding slide is true with probability 95%, so is the last line.  The interval in the last line, once we have acquired numerical data, becomes the 95% confidence interval.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A further aspect of the rationale for the 95% confidence interval formula is that the interval is centered at the sample mean.  This seems reasonable, in that the sample mean is used to estimate the population mean.</a:t>
            </a:r>
          </a:p>
        </p:txBody>
      </p:sp>
    </p:spTree>
    <p:extLst>
      <p:ext uri="{BB962C8B-B14F-4D97-AF65-F5344CB8AC3E}">
        <p14:creationId xmlns:p14="http://schemas.microsoft.com/office/powerpoint/2010/main" val="3790747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NON-NORMALITY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027353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If outcomes in the population are not normally distributed, then we can try appealing to the Central Limit Theorem and Slutsky’s Theorem, much as we did to accommodate non-normality in hypothesis testing (Lecture 10).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Central Limit Theorem tells us that, if  n  is large, then the distribution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𝜇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3200" b="1" dirty="0"/>
                  <a:t>  will not be far from standard normal.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027353"/>
              </a:xfrm>
              <a:blipFill>
                <a:blip r:embed="rId2"/>
                <a:stretch>
                  <a:fillRect l="-1600" t="-1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7328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NON-NORMALITY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Slutsky’s Theorem tells us that, if  n  is large, then the effects of substituting  S  for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3200" b="1" dirty="0"/>
                  <a:t>  are not that different when outcomes in the population are not normally distributed.  So, if  n  is large, then the distribution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𝜇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3200" b="1" dirty="0"/>
                  <a:t>  will not be far from the  </a:t>
                </a:r>
                <a:r>
                  <a:rPr lang="en-US" sz="3200" b="1" i="1" dirty="0"/>
                  <a:t>t</a:t>
                </a:r>
                <a:r>
                  <a:rPr lang="en-US" sz="3200" b="1" dirty="0"/>
                  <a:t>   distribution on  n – 1  degrees of freedom.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this case, the sequence of inequalities shown previously will hold with probability close but not exactly equal to 95%.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  <a:blipFill>
                <a:blip r:embed="rId2"/>
                <a:stretch>
                  <a:fillRect l="-1600" t="-16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4599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NON-NORMALITY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3120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If  n  is small, then the distribution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𝜇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3200" b="1" dirty="0"/>
                  <a:t>  may not be close to the  </a:t>
                </a:r>
                <a:r>
                  <a:rPr lang="en-US" sz="3200" b="1" i="1" dirty="0"/>
                  <a:t>t</a:t>
                </a:r>
                <a:r>
                  <a:rPr lang="en-US" sz="3200" b="1" dirty="0"/>
                  <a:t>   distribution on  n – 1  degrees of freedom, if the population distribution is far from normal.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this case, the sequence of inequalities shown previously may hold with probability appreciably </a:t>
                </a:r>
                <a:r>
                  <a:rPr lang="en-US" sz="3200" b="1"/>
                  <a:t>different from </a:t>
                </a:r>
                <a:r>
                  <a:rPr lang="en-US" sz="3200" b="1" dirty="0"/>
                  <a:t>95%.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31206"/>
              </a:xfrm>
              <a:blipFill>
                <a:blip r:embed="rId2"/>
                <a:stretch>
                  <a:fillRect l="-1600" r="-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2268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PRAGMATICS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53120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As mentioned in Lecture 7, a rule of thumb for appealing to the Central Limit Theorem is that  n  should be at least  30.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Thus, in the vast majority of situations,</a:t>
            </a:r>
            <a:r>
              <a:rPr lang="en-US" sz="3200" b="1" baseline="30000" dirty="0"/>
              <a:t>3</a:t>
            </a:r>
            <a:r>
              <a:rPr lang="en-US" sz="3200" b="1" dirty="0"/>
              <a:t> the confidence interval formula can reasonably be used when  n  is at least  30.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endParaRPr lang="en-US" sz="1800" b="1" baseline="30000" dirty="0"/>
          </a:p>
          <a:p>
            <a:pPr marL="0" indent="0">
              <a:spcBef>
                <a:spcPts val="0"/>
              </a:spcBef>
              <a:buNone/>
            </a:pPr>
            <a:endParaRPr lang="en-US" sz="1800" b="1" baseline="30000" dirty="0"/>
          </a:p>
          <a:p>
            <a:pPr marL="0" indent="0">
              <a:spcBef>
                <a:spcPts val="0"/>
              </a:spcBef>
              <a:buNone/>
            </a:pPr>
            <a:endParaRPr lang="en-US" sz="1800" b="1" baseline="30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800" b="1" baseline="30000" dirty="0"/>
              <a:t>3</a:t>
            </a:r>
            <a:r>
              <a:rPr lang="en-US" sz="1800" b="1" dirty="0"/>
              <a:t> If the population distribution is extremely skewed, or if one wants to construct an interval with a higher confidence level (such as 99%), then one may want  n  to be somewhat larger than 30.</a:t>
            </a:r>
            <a:endParaRPr lang="en-US" sz="1800" b="1" baseline="30000" dirty="0"/>
          </a:p>
        </p:txBody>
      </p:sp>
    </p:spTree>
    <p:extLst>
      <p:ext uri="{BB962C8B-B14F-4D97-AF65-F5344CB8AC3E}">
        <p14:creationId xmlns:p14="http://schemas.microsoft.com/office/powerpoint/2010/main" val="3358248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PRAGMATICS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53120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You need not have reservations about using the confidence interval formula when  n  is less than 30, if the population distribution appears to depart only slightly from normality.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this regard, your default stance can be that a population distribution is close enough to normal, if the methods for assessing non-normality in Lecture 8 do not provide clear signals to the contrary.</a:t>
            </a:r>
          </a:p>
        </p:txBody>
      </p:sp>
    </p:spTree>
    <p:extLst>
      <p:ext uri="{BB962C8B-B14F-4D97-AF65-F5344CB8AC3E}">
        <p14:creationId xmlns:p14="http://schemas.microsoft.com/office/powerpoint/2010/main" val="447516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LENGTH OF AN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2"/>
                <a:ext cx="9906000" cy="484844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Although sample sizes are much more often chosen to ensure sufficient power (e.g., 80%) for hypothesis testing, they can also be chosen to control the length of a confidence interval.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Because the length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2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dirty="0"/>
                  <a:t>,  the sample size needed for a 95% confidence interval to have length about  L  is  16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/>
                  <a:t> </a:t>
                </a:r>
                <a:r>
                  <a:rPr lang="en-US" sz="3200" b="1" dirty="0"/>
                  <a:t>/ L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),  where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  is the population variance.  Here we assume that  n  will be large enough so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≈</m:t>
                    </m:r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2"/>
                <a:ext cx="9906000" cy="4848447"/>
              </a:xfrm>
              <a:blipFill>
                <a:blip r:embed="rId2"/>
                <a:stretch>
                  <a:fillRect l="-1600" t="-1635" r="-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6691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NUMERICAL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3120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Revisiting our earlier numerical example, which produced the fairly wide  95%  confidence interval of  72.3  to  91.7,  suppose that we want to know what sample size would produce a narrower  95%  confidence interval of length about  10.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Employing the formula on the preceding slide, and using  s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 = 135.1  in place of the unknown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,  we obtain                               n = 16 (135.1 / 100) = 21.6,  which we may round up to  22.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31206"/>
              </a:xfrm>
              <a:blipFill>
                <a:blip r:embed="rId2"/>
                <a:stretch>
                  <a:fillRect l="-1600" t="-1750" r="-1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684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SCENARIO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scenario for Lecture 12 is very similar to that for Lecture 10.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have acquired data  {</a:t>
                </a:r>
                <a:r>
                  <a:rPr lang="en-US" sz="3200" b="1" i="1" dirty="0"/>
                  <a:t>x 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</a:t>
                </a:r>
                <a:r>
                  <a:rPr lang="en-US" sz="3200" b="1" i="1" dirty="0"/>
                  <a:t>x 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i="1" dirty="0"/>
                  <a:t>x </a:t>
                </a:r>
                <a:r>
                  <a:rPr lang="en-US" sz="3200" b="1" baseline="-25000" dirty="0"/>
                  <a:t>n</a:t>
                </a:r>
                <a:r>
                  <a:rPr lang="en-US" sz="3200" b="1" dirty="0"/>
                  <a:t>}  by simple random sampling from an effectively infinite population.  Outcomes in that population are normally distributed with mean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and variance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can calculate the sample mean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and the sample variance  s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.  There are also underlying random variables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3200" i="1" dirty="0"/>
                  <a:t>  </a:t>
                </a:r>
                <a:r>
                  <a:rPr lang="en-US" sz="3200" b="1" dirty="0"/>
                  <a:t>and  S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  <a:blipFill>
                <a:blip r:embed="rId2"/>
                <a:stretch>
                  <a:fillRect l="-1600" t="-1747" r="-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2221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SCENARIO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Instead of (or perhaps in addition to) carrying out a hypothesis test concerning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,  we want to use the data to construct a range of plausible values for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3200" b="1" dirty="0"/>
                  <a:t>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a classical statistical framework,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 not random, and so we shall not be able to make a statement such as, “There is a 95% probability that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 between  78  and  84.”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  <a:blipFill>
                <a:blip r:embed="rId2"/>
                <a:stretch>
                  <a:fillRect l="-1600" t="-1747" r="-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8050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SCENARIO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However, we shall employ a process that, for 95% of samples, will produce a range of values that contains </a:t>
                </a:r>
                <a14:m>
                  <m:oMath xmlns:m="http://schemas.openxmlformats.org/officeDocument/2006/math">
                    <m:r>
                      <a:rPr lang="en-US" sz="3200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.  Such a range is called a </a:t>
                </a:r>
                <a:r>
                  <a:rPr lang="en-US" sz="3200" b="1" u="sng" dirty="0"/>
                  <a:t>95% confidence interval</a:t>
                </a:r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An acceptable, if slightly cryptic, interpretation is, e.g., “We are 95% confident that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 between  78  and  84.”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  <a:blipFill>
                <a:blip r:embed="rId2"/>
                <a:stretch>
                  <a:fillRect l="-1600" t="-17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0958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SCENARIO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Of course, other confidence levels are possible.  One may construct, e.g., a 90% confidence interval or a 99% confidence interval.  The former would be narrower than a 95% confidence interval, and the latter would be wider.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Intervals with confidence levels other than 95% are much less often used, and we shall not focus on them in BST 600.</a:t>
                </a:r>
                <a:r>
                  <a:rPr lang="en-US" sz="3200" b="1" baseline="30000" dirty="0"/>
                  <a:t>1</a:t>
                </a: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1</a:t>
                </a:r>
                <a:r>
                  <a:rPr lang="en-US" sz="2000" b="1" dirty="0"/>
                  <a:t> For your information, though, intervals with other confidence levels may be obtained by replacing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2000" b="1" dirty="0"/>
                  <a:t>  (next slide) with a different percentile of the  </a:t>
                </a:r>
                <a:r>
                  <a:rPr lang="en-US" sz="2000" b="1" i="1" dirty="0"/>
                  <a:t>t</a:t>
                </a:r>
                <a:r>
                  <a:rPr lang="en-US" sz="2000" b="1" dirty="0"/>
                  <a:t>   distribution on  n – 1  degrees of freedom.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  <a:blipFill>
                <a:blip r:embed="rId2"/>
                <a:stretch>
                  <a:fillRect l="-1600" t="-1747" b="-20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4700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Let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−1, </m:t>
                        </m:r>
                        <m:r>
                          <m:rPr>
                            <m:lit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denote the 97.5</a:t>
                </a:r>
                <a:r>
                  <a:rPr lang="en-US" sz="3200" b="1" baseline="30000" dirty="0"/>
                  <a:t>th</a:t>
                </a:r>
                <a:r>
                  <a:rPr lang="en-US" sz="3200" b="1" dirty="0"/>
                  <a:t> percentile of the  t  distribution on  n – 1  degrees of freedom.  We have previously used this quantity as a critical value in hypothesis testing (Lecture 10), but now we shall use it to help determine our confidence interval.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formula for a 95% confidence interval for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±</m:t>
                    </m:r>
                    <m:sSub>
                      <m:sSubPr>
                        <m:ctrlPr>
                          <a:rPr lang="en-US" sz="3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−1,  </m:t>
                        </m:r>
                        <m:r>
                          <m:rPr>
                            <m:lit/>
                          </m:rP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dirty="0"/>
                  <a:t>.  In this context, we refer to </a:t>
                </a:r>
                <a14:m>
                  <m:oMath xmlns:m="http://schemas.openxmlformats.org/officeDocument/2006/math">
                    <m:r>
                      <a:rPr lang="en-US" sz="3200" b="1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 dirty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3200" i="1" dirty="0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3200" i="1" dirty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sz="3200" b="1" dirty="0"/>
                  <a:t>  as a </a:t>
                </a:r>
                <a:r>
                  <a:rPr lang="en-US" sz="3200" b="1" u="sng" dirty="0"/>
                  <a:t>standard error</a:t>
                </a:r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540536"/>
              </a:xfrm>
              <a:blipFill>
                <a:blip r:embed="rId2"/>
                <a:stretch>
                  <a:fillRect l="-1600" t="-1882" r="-1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7789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NUMERICAL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Consider again the practice data from Lecture 8,                          {62, 71, 77, 83, 84, 89, 93, 97}.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previously obtained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200" b="1" dirty="0"/>
                  <a:t> 82.0,  s = 11.6, 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−1,  </m:t>
                        </m:r>
                        <m:r>
                          <m:rPr>
                            <m:lit/>
                          </m:rPr>
                          <a:rPr lang="en-US" sz="3200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0.975</m:t>
                        </m:r>
                      </m:sub>
                    </m:sSub>
                  </m:oMath>
                </a14:m>
                <a:r>
                  <a:rPr lang="en-US" sz="3200" b="1" dirty="0"/>
                  <a:t> = 2.365.  As such, a 95% confidence interval for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2.0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.365 (11.6 / </m:t>
                    </m:r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8</m:t>
                        </m:r>
                      </m:e>
                    </m:rad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This is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82.0</m:t>
                    </m:r>
                    <m:r>
                      <a:rPr lang="en-US" sz="3200" i="1" dirty="0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9.7</m:t>
                    </m:r>
                  </m:oMath>
                </a14:m>
                <a:r>
                  <a:rPr lang="en-US" sz="3200" b="1" dirty="0"/>
                  <a:t>  or  72.3  to  91.7.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  <a:blipFill>
                <a:blip r:embed="rId2"/>
                <a:stretch>
                  <a:fillRect l="-1600" t="-1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7430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NUMERICAL EXAMPLE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This 95% confidence interval for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 quite wide.  A small sample size only slightly reduces our epistemic uncertainty about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particular, although the most reasonable single-number guess for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may be  82.0,  any value between  72.3  and  91.7  still has some plausibility.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  <a:blipFill>
                <a:blip r:embed="rId2"/>
                <a:stretch>
                  <a:fillRect l="-1600" t="-1684" r="-1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436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 CAVEAT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Please note that a 95% confidence interval for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 </a:t>
                </a:r>
                <a:r>
                  <a:rPr lang="en-US" sz="3200" b="1" i="1" dirty="0"/>
                  <a:t>not</a:t>
                </a:r>
                <a:r>
                  <a:rPr lang="en-US" sz="3200" b="1" dirty="0"/>
                  <a:t>  warranted to contain 95% of the observations.  The purpose of a confidence interval is to try to capture a population parameter, not to try to capture a certain fraction of the observations.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Indeed, when  n  is large, only a small fraction of the observations will fall inside a  95%  confidence interval.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08487"/>
              </a:xfrm>
              <a:blipFill>
                <a:blip r:embed="rId2"/>
                <a:stretch>
                  <a:fillRect l="-1600" t="-1684" r="-2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9099749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34">
      <a:dk1>
        <a:sysClr val="windowText" lastClr="000000"/>
      </a:dk1>
      <a:lt1>
        <a:sysClr val="window" lastClr="FFFFFF"/>
      </a:lt1>
      <a:dk2>
        <a:srgbClr val="001E2E"/>
      </a:dk2>
      <a:lt2>
        <a:srgbClr val="F0ECEC"/>
      </a:lt2>
      <a:accent1>
        <a:srgbClr val="155767"/>
      </a:accent1>
      <a:accent2>
        <a:srgbClr val="BA9CA0"/>
      </a:accent2>
      <a:accent3>
        <a:srgbClr val="A57931"/>
      </a:accent3>
      <a:accent4>
        <a:srgbClr val="0E577C"/>
      </a:accent4>
      <a:accent5>
        <a:srgbClr val="CC846E"/>
      </a:accent5>
      <a:accent6>
        <a:srgbClr val="93767A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30E62E91-3991-445A-ADE0-DB143B3932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180A77-4928-484F-9529-F716C85D6A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0BE78-9FDF-401B-B412-3AA10EC5BEA3}">
  <ds:schemaRefs>
    <ds:schemaRef ds:uri="http://purl.org/dc/terms/"/>
    <ds:schemaRef ds:uri="http://schemas.microsoft.com/sharepoint/v3"/>
    <ds:schemaRef ds:uri="http://schemas.openxmlformats.org/package/2006/metadata/core-properties"/>
    <ds:schemaRef ds:uri="http://www.w3.org/XML/1998/namespace"/>
    <ds:schemaRef ds:uri="16c05727-aa75-4e4a-9b5f-8a80a1165891"/>
    <ds:schemaRef ds:uri="http://schemas.microsoft.com/office/infopath/2007/PartnerControls"/>
    <ds:schemaRef ds:uri="230e9df3-be65-4c73-a93b-d1236ebd677e"/>
    <ds:schemaRef ds:uri="http://purl.org/dc/dcmitype/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http://purl.org/dc/elements/1.1/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{15A12A83-B290-452D-83BA-CDFE94041F92}TF020710ce-b2a3-4743-8ec4-0abcd2574951ef9f6aa4_win32-415a623b9e9a</Template>
  <TotalTime>967</TotalTime>
  <Words>1414</Words>
  <Application>Microsoft Office PowerPoint</Application>
  <PresentationFormat>Widescreen</PresentationFormat>
  <Paragraphs>94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Aptos</vt:lpstr>
      <vt:lpstr>Arial</vt:lpstr>
      <vt:lpstr>Calibri</vt:lpstr>
      <vt:lpstr>Cambria Math</vt:lpstr>
      <vt:lpstr>Univers Condensed Light</vt:lpstr>
      <vt:lpstr>Walbaum Display Light</vt:lpstr>
      <vt:lpstr>AngleLinesVTI</vt:lpstr>
      <vt:lpstr>Confidence intervals FOR THE MEAN OF A DISTRIBUTION  BST 600 Fall 2025 Lecture 12 Dr. Richard Charnigo </vt:lpstr>
      <vt:lpstr>SCENARIO</vt:lpstr>
      <vt:lpstr>SCENARIO (CONTINUED)</vt:lpstr>
      <vt:lpstr>SCENARIO (CONTINUED)</vt:lpstr>
      <vt:lpstr>SCENARIO (CONTINUED)</vt:lpstr>
      <vt:lpstr>THE FORMULA</vt:lpstr>
      <vt:lpstr>NUMERICAL EXAMPLE</vt:lpstr>
      <vt:lpstr>NUMERICAL EXAMPLE (CONTINUED)</vt:lpstr>
      <vt:lpstr>A CAVEAT</vt:lpstr>
      <vt:lpstr>RATIONALE </vt:lpstr>
      <vt:lpstr>RATIONALE (CONTINUED)</vt:lpstr>
      <vt:lpstr>RATIONALE (CONTINUED)</vt:lpstr>
      <vt:lpstr>NON-NORMALITY</vt:lpstr>
      <vt:lpstr>NON-NORMALITY (CONTINUED)</vt:lpstr>
      <vt:lpstr>NON-NORMALITY (CONTINUED)</vt:lpstr>
      <vt:lpstr>PRAGMATICS</vt:lpstr>
      <vt:lpstr>PRAGMATICS (CONTINUED)</vt:lpstr>
      <vt:lpstr>LENGTH OF AN INTERVAL</vt:lpstr>
      <vt:lpstr>NUMERICAL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DESCRIBING NUMERICAL DATA; ASSESSING NON-NORMALITY  BST 600 Fall 2025 Lecture 8 Dr. Richard Charnigo </dc:title>
  <dc:creator>Richard Charnigo</dc:creator>
  <cp:lastModifiedBy>Richard Charnigo</cp:lastModifiedBy>
  <cp:revision>4</cp:revision>
  <cp:lastPrinted>2025-10-07T02:40:13Z</cp:lastPrinted>
  <dcterms:created xsi:type="dcterms:W3CDTF">2025-09-19T01:53:50Z</dcterms:created>
  <dcterms:modified xsi:type="dcterms:W3CDTF">2025-10-07T19:18:52Z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