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17"/>
  </p:notesMasterIdLst>
  <p:handoutMasterIdLst>
    <p:handoutMasterId r:id="rId18"/>
  </p:handoutMasterIdLst>
  <p:sldIdLst>
    <p:sldId id="289" r:id="rId5"/>
    <p:sldId id="293" r:id="rId6"/>
    <p:sldId id="292" r:id="rId7"/>
    <p:sldId id="295" r:id="rId8"/>
    <p:sldId id="294" r:id="rId9"/>
    <p:sldId id="296" r:id="rId10"/>
    <p:sldId id="297" r:id="rId11"/>
    <p:sldId id="298" r:id="rId12"/>
    <p:sldId id="299" r:id="rId13"/>
    <p:sldId id="300" r:id="rId14"/>
    <p:sldId id="301" r:id="rId15"/>
    <p:sldId id="30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AC9422-5A1F-4589-8011-123F86BABBB2}" v="2305" dt="2025-10-29T20:45:43.371"/>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varScale="1">
        <p:scale>
          <a:sx n="96" d="100"/>
          <a:sy n="96" d="100"/>
        </p:scale>
        <p:origin x="178" y="6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C4AC9422-5A1F-4589-8011-123F86BABBB2}"/>
    <pc:docChg chg="undo custSel addSld delSld modSld sldOrd">
      <pc:chgData name="Richard Charnigo" userId="4fe029dc7930efe6" providerId="LiveId" clId="{C4AC9422-5A1F-4589-8011-123F86BABBB2}" dt="2025-10-29T20:45:43.371" v="4574" actId="20577"/>
      <pc:docMkLst>
        <pc:docMk/>
      </pc:docMkLst>
      <pc:sldChg chg="modSp mod">
        <pc:chgData name="Richard Charnigo" userId="4fe029dc7930efe6" providerId="LiveId" clId="{C4AC9422-5A1F-4589-8011-123F86BABBB2}" dt="2025-10-29T04:45:18.196" v="11" actId="14100"/>
        <pc:sldMkLst>
          <pc:docMk/>
          <pc:sldMk cId="3078994387" sldId="289"/>
        </pc:sldMkLst>
        <pc:spChg chg="mod">
          <ac:chgData name="Richard Charnigo" userId="4fe029dc7930efe6" providerId="LiveId" clId="{C4AC9422-5A1F-4589-8011-123F86BABBB2}" dt="2025-10-29T04:45:18.196" v="11" actId="14100"/>
          <ac:spMkLst>
            <pc:docMk/>
            <pc:sldMk cId="3078994387" sldId="289"/>
            <ac:spMk id="9" creationId="{6FEC93CF-2672-7D78-F278-58C5E012E0DF}"/>
          </ac:spMkLst>
        </pc:spChg>
      </pc:sldChg>
      <pc:sldChg chg="modSp mod">
        <pc:chgData name="Richard Charnigo" userId="4fe029dc7930efe6" providerId="LiveId" clId="{C4AC9422-5A1F-4589-8011-123F86BABBB2}" dt="2025-10-29T20:41:54.297" v="4477" actId="27636"/>
        <pc:sldMkLst>
          <pc:docMk/>
          <pc:sldMk cId="2502221908" sldId="292"/>
        </pc:sldMkLst>
        <pc:spChg chg="mod">
          <ac:chgData name="Richard Charnigo" userId="4fe029dc7930efe6" providerId="LiveId" clId="{C4AC9422-5A1F-4589-8011-123F86BABBB2}" dt="2025-10-29T19:57:04.966" v="1523" actId="20577"/>
          <ac:spMkLst>
            <pc:docMk/>
            <pc:sldMk cId="2502221908" sldId="292"/>
            <ac:spMk id="2" creationId="{BF1F5F01-64F3-DA0A-7FD2-A56B7F190F54}"/>
          </ac:spMkLst>
        </pc:spChg>
        <pc:spChg chg="mod">
          <ac:chgData name="Richard Charnigo" userId="4fe029dc7930efe6" providerId="LiveId" clId="{C4AC9422-5A1F-4589-8011-123F86BABBB2}" dt="2025-10-29T20:41:54.297" v="4477" actId="27636"/>
          <ac:spMkLst>
            <pc:docMk/>
            <pc:sldMk cId="2502221908" sldId="292"/>
            <ac:spMk id="3" creationId="{940A6D83-6E2B-7C68-A633-B77B496B2B66}"/>
          </ac:spMkLst>
        </pc:spChg>
      </pc:sldChg>
      <pc:sldChg chg="modSp add mod ord">
        <pc:chgData name="Richard Charnigo" userId="4fe029dc7930efe6" providerId="LiveId" clId="{C4AC9422-5A1F-4589-8011-123F86BABBB2}" dt="2025-10-29T19:53:40.443" v="976" actId="20577"/>
        <pc:sldMkLst>
          <pc:docMk/>
          <pc:sldMk cId="1780188789" sldId="293"/>
        </pc:sldMkLst>
        <pc:spChg chg="mod">
          <ac:chgData name="Richard Charnigo" userId="4fe029dc7930efe6" providerId="LiveId" clId="{C4AC9422-5A1F-4589-8011-123F86BABBB2}" dt="2025-10-29T19:53:40.443" v="976" actId="20577"/>
          <ac:spMkLst>
            <pc:docMk/>
            <pc:sldMk cId="1780188789" sldId="293"/>
            <ac:spMk id="3" creationId="{940A6D83-6E2B-7C68-A633-B77B496B2B66}"/>
          </ac:spMkLst>
        </pc:spChg>
      </pc:sldChg>
      <pc:sldChg chg="del">
        <pc:chgData name="Richard Charnigo" userId="4fe029dc7930efe6" providerId="LiveId" clId="{C4AC9422-5A1F-4589-8011-123F86BABBB2}" dt="2025-10-29T04:45:28.080" v="12" actId="2696"/>
        <pc:sldMkLst>
          <pc:docMk/>
          <pc:sldMk cId="2227126708" sldId="293"/>
        </pc:sldMkLst>
      </pc:sldChg>
      <pc:sldChg chg="del">
        <pc:chgData name="Richard Charnigo" userId="4fe029dc7930efe6" providerId="LiveId" clId="{C4AC9422-5A1F-4589-8011-123F86BABBB2}" dt="2025-10-29T04:45:28.969" v="13" actId="2696"/>
        <pc:sldMkLst>
          <pc:docMk/>
          <pc:sldMk cId="609260752" sldId="294"/>
        </pc:sldMkLst>
      </pc:sldChg>
      <pc:sldChg chg="modSp add mod">
        <pc:chgData name="Richard Charnigo" userId="4fe029dc7930efe6" providerId="LiveId" clId="{C4AC9422-5A1F-4589-8011-123F86BABBB2}" dt="2025-10-29T20:43:02.040" v="4555" actId="20577"/>
        <pc:sldMkLst>
          <pc:docMk/>
          <pc:sldMk cId="2354738413" sldId="294"/>
        </pc:sldMkLst>
        <pc:spChg chg="mod">
          <ac:chgData name="Richard Charnigo" userId="4fe029dc7930efe6" providerId="LiveId" clId="{C4AC9422-5A1F-4589-8011-123F86BABBB2}" dt="2025-10-29T20:02:32.306" v="2030" actId="20577"/>
          <ac:spMkLst>
            <pc:docMk/>
            <pc:sldMk cId="2354738413" sldId="294"/>
            <ac:spMk id="2" creationId="{BF1F5F01-64F3-DA0A-7FD2-A56B7F190F54}"/>
          </ac:spMkLst>
        </pc:spChg>
        <pc:spChg chg="mod">
          <ac:chgData name="Richard Charnigo" userId="4fe029dc7930efe6" providerId="LiveId" clId="{C4AC9422-5A1F-4589-8011-123F86BABBB2}" dt="2025-10-29T20:43:02.040" v="4555" actId="20577"/>
          <ac:spMkLst>
            <pc:docMk/>
            <pc:sldMk cId="2354738413" sldId="294"/>
            <ac:spMk id="3" creationId="{940A6D83-6E2B-7C68-A633-B77B496B2B66}"/>
          </ac:spMkLst>
        </pc:spChg>
      </pc:sldChg>
      <pc:sldChg chg="del">
        <pc:chgData name="Richard Charnigo" userId="4fe029dc7930efe6" providerId="LiveId" clId="{C4AC9422-5A1F-4589-8011-123F86BABBB2}" dt="2025-10-29T04:45:29.511" v="14" actId="2696"/>
        <pc:sldMkLst>
          <pc:docMk/>
          <pc:sldMk cId="370874731" sldId="295"/>
        </pc:sldMkLst>
      </pc:sldChg>
      <pc:sldChg chg="modSp add mod ord">
        <pc:chgData name="Richard Charnigo" userId="4fe029dc7930efe6" providerId="LiveId" clId="{C4AC9422-5A1F-4589-8011-123F86BABBB2}" dt="2025-10-29T20:24:08.391" v="2892" actId="20577"/>
        <pc:sldMkLst>
          <pc:docMk/>
          <pc:sldMk cId="3792345719" sldId="295"/>
        </pc:sldMkLst>
        <pc:spChg chg="mod">
          <ac:chgData name="Richard Charnigo" userId="4fe029dc7930efe6" providerId="LiveId" clId="{C4AC9422-5A1F-4589-8011-123F86BABBB2}" dt="2025-10-29T20:02:19.719" v="2018" actId="20577"/>
          <ac:spMkLst>
            <pc:docMk/>
            <pc:sldMk cId="3792345719" sldId="295"/>
            <ac:spMk id="2" creationId="{BF1F5F01-64F3-DA0A-7FD2-A56B7F190F54}"/>
          </ac:spMkLst>
        </pc:spChg>
        <pc:spChg chg="mod">
          <ac:chgData name="Richard Charnigo" userId="4fe029dc7930efe6" providerId="LiveId" clId="{C4AC9422-5A1F-4589-8011-123F86BABBB2}" dt="2025-10-29T20:24:08.391" v="2892" actId="20577"/>
          <ac:spMkLst>
            <pc:docMk/>
            <pc:sldMk cId="3792345719" sldId="295"/>
            <ac:spMk id="3" creationId="{940A6D83-6E2B-7C68-A633-B77B496B2B66}"/>
          </ac:spMkLst>
        </pc:spChg>
      </pc:sldChg>
      <pc:sldChg chg="modSp add mod">
        <pc:chgData name="Richard Charnigo" userId="4fe029dc7930efe6" providerId="LiveId" clId="{C4AC9422-5A1F-4589-8011-123F86BABBB2}" dt="2025-10-29T20:35:52.451" v="4179" actId="20577"/>
        <pc:sldMkLst>
          <pc:docMk/>
          <pc:sldMk cId="887430896" sldId="296"/>
        </pc:sldMkLst>
        <pc:spChg chg="mod">
          <ac:chgData name="Richard Charnigo" userId="4fe029dc7930efe6" providerId="LiveId" clId="{C4AC9422-5A1F-4589-8011-123F86BABBB2}" dt="2025-10-29T20:35:52.451" v="4179" actId="20577"/>
          <ac:spMkLst>
            <pc:docMk/>
            <pc:sldMk cId="887430896" sldId="296"/>
            <ac:spMk id="2" creationId="{BF1F5F01-64F3-DA0A-7FD2-A56B7F190F54}"/>
          </ac:spMkLst>
        </pc:spChg>
        <pc:spChg chg="mod">
          <ac:chgData name="Richard Charnigo" userId="4fe029dc7930efe6" providerId="LiveId" clId="{C4AC9422-5A1F-4589-8011-123F86BABBB2}" dt="2025-10-29T20:10:27.739" v="2724" actId="20577"/>
          <ac:spMkLst>
            <pc:docMk/>
            <pc:sldMk cId="887430896" sldId="296"/>
            <ac:spMk id="3" creationId="{940A6D83-6E2B-7C68-A633-B77B496B2B66}"/>
          </ac:spMkLst>
        </pc:spChg>
      </pc:sldChg>
      <pc:sldChg chg="del">
        <pc:chgData name="Richard Charnigo" userId="4fe029dc7930efe6" providerId="LiveId" clId="{C4AC9422-5A1F-4589-8011-123F86BABBB2}" dt="2025-10-29T04:45:29.852" v="15" actId="2696"/>
        <pc:sldMkLst>
          <pc:docMk/>
          <pc:sldMk cId="3911910999" sldId="296"/>
        </pc:sldMkLst>
      </pc:sldChg>
      <pc:sldChg chg="del">
        <pc:chgData name="Richard Charnigo" userId="4fe029dc7930efe6" providerId="LiveId" clId="{C4AC9422-5A1F-4589-8011-123F86BABBB2}" dt="2025-10-29T04:45:30.300" v="16" actId="2696"/>
        <pc:sldMkLst>
          <pc:docMk/>
          <pc:sldMk cId="1227460885" sldId="297"/>
        </pc:sldMkLst>
      </pc:sldChg>
      <pc:sldChg chg="modSp add mod ord">
        <pc:chgData name="Richard Charnigo" userId="4fe029dc7930efe6" providerId="LiveId" clId="{C4AC9422-5A1F-4589-8011-123F86BABBB2}" dt="2025-10-29T20:25:26.124" v="3020" actId="20577"/>
        <pc:sldMkLst>
          <pc:docMk/>
          <pc:sldMk cId="3354979342" sldId="297"/>
        </pc:sldMkLst>
        <pc:spChg chg="mod">
          <ac:chgData name="Richard Charnigo" userId="4fe029dc7930efe6" providerId="LiveId" clId="{C4AC9422-5A1F-4589-8011-123F86BABBB2}" dt="2025-10-29T20:11:16.878" v="2735" actId="20577"/>
          <ac:spMkLst>
            <pc:docMk/>
            <pc:sldMk cId="3354979342" sldId="297"/>
            <ac:spMk id="2" creationId="{BF1F5F01-64F3-DA0A-7FD2-A56B7F190F54}"/>
          </ac:spMkLst>
        </pc:spChg>
        <pc:spChg chg="mod">
          <ac:chgData name="Richard Charnigo" userId="4fe029dc7930efe6" providerId="LiveId" clId="{C4AC9422-5A1F-4589-8011-123F86BABBB2}" dt="2025-10-29T20:25:26.124" v="3020" actId="20577"/>
          <ac:spMkLst>
            <pc:docMk/>
            <pc:sldMk cId="3354979342" sldId="297"/>
            <ac:spMk id="3" creationId="{940A6D83-6E2B-7C68-A633-B77B496B2B66}"/>
          </ac:spMkLst>
        </pc:spChg>
      </pc:sldChg>
      <pc:sldChg chg="modSp add mod ord">
        <pc:chgData name="Richard Charnigo" userId="4fe029dc7930efe6" providerId="LiveId" clId="{C4AC9422-5A1F-4589-8011-123F86BABBB2}" dt="2025-10-29T20:26:03.021" v="3050" actId="20577"/>
        <pc:sldMkLst>
          <pc:docMk/>
          <pc:sldMk cId="1335736573" sldId="298"/>
        </pc:sldMkLst>
        <pc:spChg chg="mod">
          <ac:chgData name="Richard Charnigo" userId="4fe029dc7930efe6" providerId="LiveId" clId="{C4AC9422-5A1F-4589-8011-123F86BABBB2}" dt="2025-10-29T20:25:41.448" v="3022" actId="20577"/>
          <ac:spMkLst>
            <pc:docMk/>
            <pc:sldMk cId="1335736573" sldId="298"/>
            <ac:spMk id="2" creationId="{BF1F5F01-64F3-DA0A-7FD2-A56B7F190F54}"/>
          </ac:spMkLst>
        </pc:spChg>
        <pc:spChg chg="mod">
          <ac:chgData name="Richard Charnigo" userId="4fe029dc7930efe6" providerId="LiveId" clId="{C4AC9422-5A1F-4589-8011-123F86BABBB2}" dt="2025-10-29T20:26:03.021" v="3050" actId="20577"/>
          <ac:spMkLst>
            <pc:docMk/>
            <pc:sldMk cId="1335736573" sldId="298"/>
            <ac:spMk id="3" creationId="{940A6D83-6E2B-7C68-A633-B77B496B2B66}"/>
          </ac:spMkLst>
        </pc:spChg>
      </pc:sldChg>
      <pc:sldChg chg="del">
        <pc:chgData name="Richard Charnigo" userId="4fe029dc7930efe6" providerId="LiveId" clId="{C4AC9422-5A1F-4589-8011-123F86BABBB2}" dt="2025-10-29T04:45:30.571" v="17" actId="2696"/>
        <pc:sldMkLst>
          <pc:docMk/>
          <pc:sldMk cId="2425462196" sldId="298"/>
        </pc:sldMkLst>
      </pc:sldChg>
      <pc:sldChg chg="modSp add mod ord">
        <pc:chgData name="Richard Charnigo" userId="4fe029dc7930efe6" providerId="LiveId" clId="{C4AC9422-5A1F-4589-8011-123F86BABBB2}" dt="2025-10-29T20:35:47.964" v="4176" actId="20577"/>
        <pc:sldMkLst>
          <pc:docMk/>
          <pc:sldMk cId="1419653284" sldId="299"/>
        </pc:sldMkLst>
        <pc:spChg chg="mod">
          <ac:chgData name="Richard Charnigo" userId="4fe029dc7930efe6" providerId="LiveId" clId="{C4AC9422-5A1F-4589-8011-123F86BABBB2}" dt="2025-10-29T20:35:47.964" v="4176" actId="20577"/>
          <ac:spMkLst>
            <pc:docMk/>
            <pc:sldMk cId="1419653284" sldId="299"/>
            <ac:spMk id="2" creationId="{BF1F5F01-64F3-DA0A-7FD2-A56B7F190F54}"/>
          </ac:spMkLst>
        </pc:spChg>
        <pc:spChg chg="mod">
          <ac:chgData name="Richard Charnigo" userId="4fe029dc7930efe6" providerId="LiveId" clId="{C4AC9422-5A1F-4589-8011-123F86BABBB2}" dt="2025-10-29T20:29:08.194" v="3497" actId="20577"/>
          <ac:spMkLst>
            <pc:docMk/>
            <pc:sldMk cId="1419653284" sldId="299"/>
            <ac:spMk id="3" creationId="{940A6D83-6E2B-7C68-A633-B77B496B2B66}"/>
          </ac:spMkLst>
        </pc:spChg>
      </pc:sldChg>
      <pc:sldChg chg="del">
        <pc:chgData name="Richard Charnigo" userId="4fe029dc7930efe6" providerId="LiveId" clId="{C4AC9422-5A1F-4589-8011-123F86BABBB2}" dt="2025-10-29T04:45:30.875" v="18" actId="2696"/>
        <pc:sldMkLst>
          <pc:docMk/>
          <pc:sldMk cId="2749497111" sldId="299"/>
        </pc:sldMkLst>
      </pc:sldChg>
      <pc:sldChg chg="del">
        <pc:chgData name="Richard Charnigo" userId="4fe029dc7930efe6" providerId="LiveId" clId="{C4AC9422-5A1F-4589-8011-123F86BABBB2}" dt="2025-10-29T04:45:30.966" v="19" actId="2696"/>
        <pc:sldMkLst>
          <pc:docMk/>
          <pc:sldMk cId="1476695859" sldId="300"/>
        </pc:sldMkLst>
      </pc:sldChg>
      <pc:sldChg chg="modSp add mod ord">
        <pc:chgData name="Richard Charnigo" userId="4fe029dc7930efe6" providerId="LiveId" clId="{C4AC9422-5A1F-4589-8011-123F86BABBB2}" dt="2025-10-29T20:45:07.604" v="4563" actId="20577"/>
        <pc:sldMkLst>
          <pc:docMk/>
          <pc:sldMk cId="2900496634" sldId="300"/>
        </pc:sldMkLst>
        <pc:spChg chg="mod">
          <ac:chgData name="Richard Charnigo" userId="4fe029dc7930efe6" providerId="LiveId" clId="{C4AC9422-5A1F-4589-8011-123F86BABBB2}" dt="2025-10-29T20:29:48.312" v="3508" actId="20577"/>
          <ac:spMkLst>
            <pc:docMk/>
            <pc:sldMk cId="2900496634" sldId="300"/>
            <ac:spMk id="2" creationId="{BF1F5F01-64F3-DA0A-7FD2-A56B7F190F54}"/>
          </ac:spMkLst>
        </pc:spChg>
        <pc:spChg chg="mod">
          <ac:chgData name="Richard Charnigo" userId="4fe029dc7930efe6" providerId="LiveId" clId="{C4AC9422-5A1F-4589-8011-123F86BABBB2}" dt="2025-10-29T20:45:07.604" v="4563" actId="20577"/>
          <ac:spMkLst>
            <pc:docMk/>
            <pc:sldMk cId="2900496634" sldId="300"/>
            <ac:spMk id="3" creationId="{940A6D83-6E2B-7C68-A633-B77B496B2B66}"/>
          </ac:spMkLst>
        </pc:spChg>
      </pc:sldChg>
      <pc:sldChg chg="del">
        <pc:chgData name="Richard Charnigo" userId="4fe029dc7930efe6" providerId="LiveId" clId="{C4AC9422-5A1F-4589-8011-123F86BABBB2}" dt="2025-10-29T04:45:31.185" v="20" actId="2696"/>
        <pc:sldMkLst>
          <pc:docMk/>
          <pc:sldMk cId="1058162434" sldId="301"/>
        </pc:sldMkLst>
      </pc:sldChg>
      <pc:sldChg chg="modSp add mod ord">
        <pc:chgData name="Richard Charnigo" userId="4fe029dc7930efe6" providerId="LiveId" clId="{C4AC9422-5A1F-4589-8011-123F86BABBB2}" dt="2025-10-29T20:45:43.371" v="4574" actId="20577"/>
        <pc:sldMkLst>
          <pc:docMk/>
          <pc:sldMk cId="1431216285" sldId="301"/>
        </pc:sldMkLst>
        <pc:spChg chg="mod">
          <ac:chgData name="Richard Charnigo" userId="4fe029dc7930efe6" providerId="LiveId" clId="{C4AC9422-5A1F-4589-8011-123F86BABBB2}" dt="2025-10-29T20:32:52.965" v="3837" actId="20577"/>
          <ac:spMkLst>
            <pc:docMk/>
            <pc:sldMk cId="1431216285" sldId="301"/>
            <ac:spMk id="2" creationId="{BF1F5F01-64F3-DA0A-7FD2-A56B7F190F54}"/>
          </ac:spMkLst>
        </pc:spChg>
        <pc:spChg chg="mod">
          <ac:chgData name="Richard Charnigo" userId="4fe029dc7930efe6" providerId="LiveId" clId="{C4AC9422-5A1F-4589-8011-123F86BABBB2}" dt="2025-10-29T20:45:43.371" v="4574" actId="20577"/>
          <ac:spMkLst>
            <pc:docMk/>
            <pc:sldMk cId="1431216285" sldId="301"/>
            <ac:spMk id="3" creationId="{940A6D83-6E2B-7C68-A633-B77B496B2B66}"/>
          </ac:spMkLst>
        </pc:spChg>
      </pc:sldChg>
      <pc:sldChg chg="del">
        <pc:chgData name="Richard Charnigo" userId="4fe029dc7930efe6" providerId="LiveId" clId="{C4AC9422-5A1F-4589-8011-123F86BABBB2}" dt="2025-10-29T04:45:31.930" v="22" actId="2696"/>
        <pc:sldMkLst>
          <pc:docMk/>
          <pc:sldMk cId="1155581836" sldId="302"/>
        </pc:sldMkLst>
      </pc:sldChg>
      <pc:sldChg chg="modSp add mod ord">
        <pc:chgData name="Richard Charnigo" userId="4fe029dc7930efe6" providerId="LiveId" clId="{C4AC9422-5A1F-4589-8011-123F86BABBB2}" dt="2025-10-29T20:39:38.607" v="4367" actId="20577"/>
        <pc:sldMkLst>
          <pc:docMk/>
          <pc:sldMk cId="3764946082" sldId="302"/>
        </pc:sldMkLst>
        <pc:spChg chg="mod">
          <ac:chgData name="Richard Charnigo" userId="4fe029dc7930efe6" providerId="LiveId" clId="{C4AC9422-5A1F-4589-8011-123F86BABBB2}" dt="2025-10-29T20:35:43.933" v="4173" actId="20577"/>
          <ac:spMkLst>
            <pc:docMk/>
            <pc:sldMk cId="3764946082" sldId="302"/>
            <ac:spMk id="2" creationId="{BF1F5F01-64F3-DA0A-7FD2-A56B7F190F54}"/>
          </ac:spMkLst>
        </pc:spChg>
        <pc:spChg chg="mod">
          <ac:chgData name="Richard Charnigo" userId="4fe029dc7930efe6" providerId="LiveId" clId="{C4AC9422-5A1F-4589-8011-123F86BABBB2}" dt="2025-10-29T20:39:38.607" v="4367" actId="20577"/>
          <ac:spMkLst>
            <pc:docMk/>
            <pc:sldMk cId="3764946082" sldId="302"/>
            <ac:spMk id="3" creationId="{940A6D83-6E2B-7C68-A633-B77B496B2B66}"/>
          </ac:spMkLst>
        </pc:spChg>
      </pc:sldChg>
      <pc:sldChg chg="del">
        <pc:chgData name="Richard Charnigo" userId="4fe029dc7930efe6" providerId="LiveId" clId="{C4AC9422-5A1F-4589-8011-123F86BABBB2}" dt="2025-10-29T04:45:31.537" v="21" actId="2696"/>
        <pc:sldMkLst>
          <pc:docMk/>
          <pc:sldMk cId="2276220646" sldId="303"/>
        </pc:sldMkLst>
      </pc:sldChg>
      <pc:sldChg chg="del">
        <pc:chgData name="Richard Charnigo" userId="4fe029dc7930efe6" providerId="LiveId" clId="{C4AC9422-5A1F-4589-8011-123F86BABBB2}" dt="2025-10-29T04:45:32.410" v="23" actId="2696"/>
        <pc:sldMkLst>
          <pc:docMk/>
          <pc:sldMk cId="2193960725" sldId="304"/>
        </pc:sldMkLst>
      </pc:sldChg>
      <pc:sldChg chg="del">
        <pc:chgData name="Richard Charnigo" userId="4fe029dc7930efe6" providerId="LiveId" clId="{C4AC9422-5A1F-4589-8011-123F86BABBB2}" dt="2025-10-29T04:45:32.847" v="24" actId="2696"/>
        <pc:sldMkLst>
          <pc:docMk/>
          <pc:sldMk cId="3852865611" sldId="305"/>
        </pc:sldMkLst>
      </pc:sldChg>
      <pc:sldChg chg="del">
        <pc:chgData name="Richard Charnigo" userId="4fe029dc7930efe6" providerId="LiveId" clId="{C4AC9422-5A1F-4589-8011-123F86BABBB2}" dt="2025-10-29T04:45:33.319" v="25" actId="2696"/>
        <pc:sldMkLst>
          <pc:docMk/>
          <pc:sldMk cId="3573307494" sldId="306"/>
        </pc:sldMkLst>
      </pc:sldChg>
      <pc:sldChg chg="del">
        <pc:chgData name="Richard Charnigo" userId="4fe029dc7930efe6" providerId="LiveId" clId="{C4AC9422-5A1F-4589-8011-123F86BABBB2}" dt="2025-10-29T04:45:33.816" v="26" actId="2696"/>
        <pc:sldMkLst>
          <pc:docMk/>
          <pc:sldMk cId="701546361" sldId="307"/>
        </pc:sldMkLst>
      </pc:sldChg>
      <pc:sldChg chg="del">
        <pc:chgData name="Richard Charnigo" userId="4fe029dc7930efe6" providerId="LiveId" clId="{C4AC9422-5A1F-4589-8011-123F86BABBB2}" dt="2025-10-29T04:45:34.258" v="27" actId="2696"/>
        <pc:sldMkLst>
          <pc:docMk/>
          <pc:sldMk cId="298358420" sldId="308"/>
        </pc:sldMkLst>
      </pc:sldChg>
      <pc:sldChg chg="del">
        <pc:chgData name="Richard Charnigo" userId="4fe029dc7930efe6" providerId="LiveId" clId="{C4AC9422-5A1F-4589-8011-123F86BABBB2}" dt="2025-10-29T04:45:34.887" v="28" actId="2696"/>
        <pc:sldMkLst>
          <pc:docMk/>
          <pc:sldMk cId="1671199109" sldId="309"/>
        </pc:sldMkLst>
      </pc:sldChg>
      <pc:sldChg chg="del">
        <pc:chgData name="Richard Charnigo" userId="4fe029dc7930efe6" providerId="LiveId" clId="{C4AC9422-5A1F-4589-8011-123F86BABBB2}" dt="2025-10-29T04:45:35.390" v="29" actId="2696"/>
        <pc:sldMkLst>
          <pc:docMk/>
          <pc:sldMk cId="3912763979" sldId="310"/>
        </pc:sldMkLst>
      </pc:sldChg>
      <pc:sldChg chg="del">
        <pc:chgData name="Richard Charnigo" userId="4fe029dc7930efe6" providerId="LiveId" clId="{C4AC9422-5A1F-4589-8011-123F86BABBB2}" dt="2025-10-29T04:45:35.847" v="30" actId="2696"/>
        <pc:sldMkLst>
          <pc:docMk/>
          <pc:sldMk cId="1305900828" sldId="311"/>
        </pc:sldMkLst>
      </pc:sldChg>
      <pc:sldChg chg="del">
        <pc:chgData name="Richard Charnigo" userId="4fe029dc7930efe6" providerId="LiveId" clId="{C4AC9422-5A1F-4589-8011-123F86BABBB2}" dt="2025-10-29T04:45:39.552" v="31" actId="2696"/>
        <pc:sldMkLst>
          <pc:docMk/>
          <pc:sldMk cId="3992508962" sldId="312"/>
        </pc:sldMkLst>
      </pc:sldChg>
      <pc:sldChg chg="del">
        <pc:chgData name="Richard Charnigo" userId="4fe029dc7930efe6" providerId="LiveId" clId="{C4AC9422-5A1F-4589-8011-123F86BABBB2}" dt="2025-10-29T04:45:42.064" v="33" actId="2696"/>
        <pc:sldMkLst>
          <pc:docMk/>
          <pc:sldMk cId="1354967105" sldId="313"/>
        </pc:sldMkLst>
      </pc:sldChg>
      <pc:sldChg chg="del">
        <pc:chgData name="Richard Charnigo" userId="4fe029dc7930efe6" providerId="LiveId" clId="{C4AC9422-5A1F-4589-8011-123F86BABBB2}" dt="2025-10-29T04:45:40.664" v="32" actId="2696"/>
        <pc:sldMkLst>
          <pc:docMk/>
          <pc:sldMk cId="1566966092" sldId="31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10/29/2025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10/29/2025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10/29/2025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10/29/2025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222637" y="486137"/>
            <a:ext cx="6952514" cy="6073284"/>
          </a:xfrm>
        </p:spPr>
        <p:txBody>
          <a:bodyPr/>
          <a:lstStyle/>
          <a:p>
            <a:pPr algn="l">
              <a:lnSpc>
                <a:spcPct val="110000"/>
              </a:lnSpc>
            </a:pPr>
            <a:br>
              <a:rPr lang="en-US" sz="4000" b="1" dirty="0">
                <a:solidFill>
                  <a:schemeClr val="tx2"/>
                </a:solidFill>
              </a:rPr>
            </a:br>
            <a:br>
              <a:rPr lang="en-US" sz="4000" b="1" dirty="0">
                <a:solidFill>
                  <a:schemeClr val="tx2"/>
                </a:solidFill>
              </a:rPr>
            </a:br>
            <a:br>
              <a:rPr lang="en-US" sz="4000" b="1" dirty="0">
                <a:solidFill>
                  <a:schemeClr val="tx2"/>
                </a:solidFill>
              </a:rPr>
            </a:br>
            <a:r>
              <a:rPr lang="en-US" sz="4000" b="1" dirty="0">
                <a:solidFill>
                  <a:schemeClr val="tx2"/>
                </a:solidFill>
              </a:rPr>
              <a:t>Confidence intervals for a difference IN means (unpaired and paired data)</a:t>
            </a:r>
            <a:br>
              <a:rPr lang="en-US" sz="4400" dirty="0"/>
            </a:br>
            <a:br>
              <a:rPr lang="en-US" sz="4400" dirty="0"/>
            </a:br>
            <a:r>
              <a:rPr lang="en-US" sz="2400" b="1" i="0" dirty="0">
                <a:solidFill>
                  <a:schemeClr val="tx2"/>
                </a:solidFill>
              </a:rPr>
              <a:t>BST 600</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16</a:t>
            </a:r>
            <a:br>
              <a:rPr lang="en-US" sz="2400" b="1" i="0" dirty="0">
                <a:solidFill>
                  <a:schemeClr val="tx2"/>
                </a:solidFill>
              </a:rPr>
            </a:br>
            <a:r>
              <a:rPr lang="en-US" sz="2400" b="1" i="0" dirty="0">
                <a:solidFill>
                  <a:schemeClr val="tx2"/>
                </a:solidFill>
              </a:rPr>
              <a:t>Dr. Richard Charnigo</a:t>
            </a: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NOTATION FOR FORMULA #3</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As in Lecture 15, let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𝑑</m:t>
                        </m:r>
                      </m:e>
                    </m:acc>
                  </m:oMath>
                </a14:m>
                <a:r>
                  <a:rPr lang="en-US" sz="3200" dirty="0"/>
                  <a:t>  </a:t>
                </a:r>
                <a:r>
                  <a:rPr lang="en-US" sz="3200" b="1" dirty="0"/>
                  <a:t>and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𝑠</m:t>
                        </m:r>
                      </m:e>
                      <m:sub>
                        <m:r>
                          <a:rPr lang="en-US" sz="3200" b="0" i="1" smtClean="0">
                            <a:latin typeface="Cambria Math" panose="02040503050406030204" pitchFamily="18" charset="0"/>
                          </a:rPr>
                          <m:t>𝐷</m:t>
                        </m:r>
                      </m:sub>
                    </m:sSub>
                  </m:oMath>
                </a14:m>
                <a:r>
                  <a:rPr lang="en-US" sz="3200" dirty="0"/>
                  <a:t>  </a:t>
                </a:r>
                <a:r>
                  <a:rPr lang="en-US" sz="3200" b="1" dirty="0"/>
                  <a:t>denote the sample mean and sample standard deviation constructed from the difference scores.  </a:t>
                </a:r>
              </a:p>
              <a:p>
                <a:pPr marL="0" indent="0">
                  <a:spcBef>
                    <a:spcPts val="0"/>
                  </a:spcBef>
                  <a:buNone/>
                </a:pPr>
                <a:endParaRPr lang="en-US" sz="3200" b="1" dirty="0"/>
              </a:p>
              <a:p>
                <a:pPr marL="0" indent="0">
                  <a:spcBef>
                    <a:spcPts val="0"/>
                  </a:spcBef>
                  <a:buNone/>
                </a:pPr>
                <a:r>
                  <a:rPr lang="en-US" sz="3200" b="1" dirty="0"/>
                  <a:t>Also, let  </a:t>
                </a:r>
                <a14:m>
                  <m:oMath xmlns:m="http://schemas.openxmlformats.org/officeDocument/2006/math">
                    <m:r>
                      <a:rPr lang="en-US" sz="3200" b="0" i="1" smtClean="0">
                        <a:latin typeface="Cambria Math" panose="02040503050406030204" pitchFamily="18" charset="0"/>
                      </a:rPr>
                      <m:t>𝑛</m:t>
                    </m:r>
                  </m:oMath>
                </a14:m>
                <a:r>
                  <a:rPr lang="en-US" sz="3200" b="1" dirty="0"/>
                  <a:t>  denote the number of </a:t>
                </a:r>
                <a:r>
                  <a:rPr lang="en-US" sz="3200" b="1" i="1" dirty="0"/>
                  <a:t>pairs</a:t>
                </a:r>
                <a:r>
                  <a:rPr lang="en-US" sz="3200" b="1" dirty="0"/>
                  <a:t>  of observations.</a:t>
                </a:r>
              </a:p>
              <a:p>
                <a:pPr marL="0" indent="0">
                  <a:spcBef>
                    <a:spcPts val="0"/>
                  </a:spcBef>
                  <a:buNone/>
                </a:pP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478"/>
                </a:stretch>
              </a:blipFill>
            </p:spPr>
            <p:txBody>
              <a:bodyPr/>
              <a:lstStyle/>
              <a:p>
                <a:r>
                  <a:rPr lang="en-US">
                    <a:noFill/>
                  </a:rPr>
                  <a:t> </a:t>
                </a:r>
              </a:p>
            </p:txBody>
          </p:sp>
        </mc:Fallback>
      </mc:AlternateContent>
    </p:spTree>
    <p:extLst>
      <p:ext uri="{BB962C8B-B14F-4D97-AF65-F5344CB8AC3E}">
        <p14:creationId xmlns:p14="http://schemas.microsoft.com/office/powerpoint/2010/main" val="2900496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FORMULA #3</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669542"/>
              </a:xfrm>
            </p:spPr>
            <p:txBody>
              <a:bodyPr>
                <a:normAutofit/>
              </a:bodyPr>
              <a:lstStyle/>
              <a:p>
                <a:pPr marL="0" indent="0">
                  <a:spcBef>
                    <a:spcPts val="0"/>
                  </a:spcBef>
                  <a:buNone/>
                </a:pPr>
                <a:r>
                  <a:rPr lang="en-US" sz="3200" b="1" dirty="0"/>
                  <a:t>A 95% confidence interval for the mean </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𝐷</m:t>
                        </m:r>
                      </m:sub>
                    </m:sSub>
                  </m:oMath>
                </a14:m>
                <a:r>
                  <a:rPr lang="en-US" sz="3200" b="1" dirty="0"/>
                  <a:t> of the distribution generating the difference scores is</a:t>
                </a:r>
              </a:p>
              <a:p>
                <a:pPr marL="0" indent="0">
                  <a:spcBef>
                    <a:spcPts val="0"/>
                  </a:spcBef>
                  <a:buNone/>
                </a:pPr>
                <a14:m>
                  <m:oMath xmlns:m="http://schemas.openxmlformats.org/officeDocument/2006/math">
                    <m:acc>
                      <m:accPr>
                        <m:chr m:val="̅"/>
                        <m:ctrlPr>
                          <a:rPr lang="en-US" sz="3200" i="1" dirty="0" smtClean="0">
                            <a:latin typeface="Cambria Math" panose="02040503050406030204" pitchFamily="18" charset="0"/>
                          </a:rPr>
                        </m:ctrlPr>
                      </m:accPr>
                      <m:e>
                        <m:r>
                          <a:rPr lang="en-US" sz="3200" b="0" i="1" dirty="0" smtClean="0">
                            <a:latin typeface="Cambria Math" panose="02040503050406030204" pitchFamily="18" charset="0"/>
                          </a:rPr>
                          <m:t>𝑑</m:t>
                        </m:r>
                      </m:e>
                    </m:acc>
                    <m:r>
                      <a:rPr lang="en-US" sz="3200" b="0" i="1" dirty="0" smtClean="0">
                        <a:latin typeface="Cambria Math" panose="02040503050406030204" pitchFamily="18" charset="0"/>
                      </a:rPr>
                      <m:t> </m:t>
                    </m:r>
                    <m:r>
                      <a:rPr lang="en-US" sz="3200" b="0" i="1" dirty="0" smtClean="0">
                        <a:latin typeface="Cambria Math" panose="02040503050406030204" pitchFamily="18" charset="0"/>
                      </a:rPr>
                      <m:t>±</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𝑡</m:t>
                        </m:r>
                      </m:e>
                      <m:sub>
                        <m:r>
                          <a:rPr lang="en-US" sz="3200" b="0" i="1" dirty="0" smtClean="0">
                            <a:latin typeface="Cambria Math" panose="02040503050406030204" pitchFamily="18" charset="0"/>
                          </a:rPr>
                          <m:t>𝑛</m:t>
                        </m:r>
                        <m:r>
                          <a:rPr lang="en-US" sz="3200" b="0" i="1" dirty="0" smtClean="0">
                            <a:latin typeface="Cambria Math" panose="02040503050406030204" pitchFamily="18" charset="0"/>
                          </a:rPr>
                          <m:t>−1,   </m:t>
                        </m:r>
                        <m:r>
                          <a:rPr lang="en-US" sz="3200" b="0" i="1" dirty="0" smtClean="0">
                            <a:latin typeface="Cambria Math" panose="02040503050406030204" pitchFamily="18" charset="0"/>
                          </a:rPr>
                          <m:t>.975</m:t>
                        </m:r>
                      </m:sub>
                    </m:sSub>
                    <m:r>
                      <a:rPr lang="en-US" sz="3200" b="0" i="1" dirty="0" smtClean="0">
                        <a:latin typeface="Cambria Math" panose="02040503050406030204" pitchFamily="18" charset="0"/>
                      </a:rPr>
                      <m:t> </m:t>
                    </m:r>
                    <m:rad>
                      <m:radPr>
                        <m:degHide m:val="on"/>
                        <m:ctrlPr>
                          <a:rPr lang="en-US" sz="3200" b="0" i="1" dirty="0" smtClean="0">
                            <a:latin typeface="Cambria Math" panose="02040503050406030204" pitchFamily="18" charset="0"/>
                          </a:rPr>
                        </m:ctrlPr>
                      </m:radPr>
                      <m:deg/>
                      <m:e>
                        <m:sSubSup>
                          <m:sSubSupPr>
                            <m:ctrlPr>
                              <a:rPr lang="en-US" sz="3200" b="0" i="1" dirty="0" smtClean="0">
                                <a:latin typeface="Cambria Math" panose="02040503050406030204" pitchFamily="18" charset="0"/>
                              </a:rPr>
                            </m:ctrlPr>
                          </m:sSubSupPr>
                          <m:e>
                            <m:r>
                              <a:rPr lang="en-US" sz="3200" b="0" i="1" dirty="0" smtClean="0">
                                <a:latin typeface="Cambria Math" panose="02040503050406030204" pitchFamily="18" charset="0"/>
                              </a:rPr>
                              <m:t>𝑠</m:t>
                            </m:r>
                          </m:e>
                          <m:sub>
                            <m:r>
                              <a:rPr lang="en-US" sz="3200" b="0" i="1" dirty="0" smtClean="0">
                                <a:latin typeface="Cambria Math" panose="02040503050406030204" pitchFamily="18" charset="0"/>
                              </a:rPr>
                              <m:t>𝐷</m:t>
                            </m:r>
                          </m:sub>
                          <m:sup>
                            <m:r>
                              <a:rPr lang="en-US" sz="3200" b="0" i="1" dirty="0" smtClean="0">
                                <a:latin typeface="Cambria Math" panose="02040503050406030204" pitchFamily="18" charset="0"/>
                              </a:rPr>
                              <m:t>2</m:t>
                            </m:r>
                          </m:sup>
                        </m:sSubSup>
                        <m:r>
                          <a:rPr lang="en-US" sz="3200" b="0" i="1" dirty="0" smtClean="0">
                            <a:latin typeface="Cambria Math" panose="02040503050406030204" pitchFamily="18" charset="0"/>
                          </a:rPr>
                          <m:t>/</m:t>
                        </m:r>
                        <m:r>
                          <a:rPr lang="en-US" sz="3200" b="0" i="1" dirty="0" smtClean="0">
                            <a:latin typeface="Cambria Math" panose="02040503050406030204" pitchFamily="18" charset="0"/>
                          </a:rPr>
                          <m:t>𝑛</m:t>
                        </m:r>
                      </m:e>
                    </m:rad>
                  </m:oMath>
                </a14:m>
                <a:r>
                  <a:rPr lang="en-US" sz="3200" dirty="0"/>
                  <a:t>. </a:t>
                </a:r>
              </a:p>
              <a:p>
                <a:pPr marL="0" indent="0">
                  <a:spcBef>
                    <a:spcPts val="0"/>
                  </a:spcBef>
                  <a:buNone/>
                </a:pPr>
                <a:endParaRPr lang="en-US" sz="3200" b="1" dirty="0"/>
              </a:p>
              <a:p>
                <a:pPr marL="0" indent="0">
                  <a:spcBef>
                    <a:spcPts val="0"/>
                  </a:spcBef>
                  <a:buNone/>
                </a:pPr>
                <a:r>
                  <a:rPr lang="en-US" sz="3200" b="1" dirty="0"/>
                  <a:t>We mention that </a:t>
                </a:r>
                <a14:m>
                  <m:oMath xmlns:m="http://schemas.openxmlformats.org/officeDocument/2006/math">
                    <m:r>
                      <a:rPr lang="en-US" sz="3200" b="1" i="0" smtClean="0">
                        <a:latin typeface="Cambria Math" panose="02040503050406030204" pitchFamily="18" charset="0"/>
                      </a:rPr>
                      <m:t> </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𝐷</m:t>
                        </m:r>
                      </m:sub>
                    </m:sSub>
                  </m:oMath>
                </a14:m>
                <a:r>
                  <a:rPr lang="en-US" sz="3200" b="1" dirty="0"/>
                  <a:t> can also be regarded as a </a:t>
                </a:r>
                <a:r>
                  <a:rPr lang="en-US" sz="3200" b="1" i="1" dirty="0"/>
                  <a:t>difference in means </a:t>
                </a:r>
                <a:r>
                  <a:rPr lang="en-US" sz="3200" b="1" dirty="0"/>
                  <a:t>, one mean corresponding to the distribution generating the first measurement in each pair and one mean corresponding to the distribution generating the second measurement.  </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669542"/>
              </a:xfrm>
              <a:blipFill>
                <a:blip r:embed="rId2"/>
                <a:stretch>
                  <a:fillRect l="-1600" t="-1697"/>
                </a:stretch>
              </a:blipFill>
            </p:spPr>
            <p:txBody>
              <a:bodyPr/>
              <a:lstStyle/>
              <a:p>
                <a:r>
                  <a:rPr lang="en-US">
                    <a:noFill/>
                  </a:rPr>
                  <a:t> </a:t>
                </a:r>
              </a:p>
            </p:txBody>
          </p:sp>
        </mc:Fallback>
      </mc:AlternateContent>
    </p:spTree>
    <p:extLst>
      <p:ext uri="{BB962C8B-B14F-4D97-AF65-F5344CB8AC3E}">
        <p14:creationId xmlns:p14="http://schemas.microsoft.com/office/powerpoint/2010/main" val="1431216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#3</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17249"/>
              </a:xfrm>
            </p:spPr>
            <p:txBody>
              <a:bodyPr>
                <a:normAutofit/>
              </a:bodyPr>
              <a:lstStyle/>
              <a:p>
                <a:pPr marL="0" indent="0">
                  <a:spcBef>
                    <a:spcPts val="0"/>
                  </a:spcBef>
                  <a:buNone/>
                </a:pPr>
                <a:r>
                  <a:rPr lang="en-US" sz="3200" b="1" dirty="0"/>
                  <a:t>Using the data from the numerical example of Lecture 15, we have  </a:t>
                </a:r>
                <a14:m>
                  <m:oMath xmlns:m="http://schemas.openxmlformats.org/officeDocument/2006/math">
                    <m:r>
                      <a:rPr lang="en-US" sz="3200" i="1" dirty="0">
                        <a:latin typeface="Cambria Math" panose="02040503050406030204" pitchFamily="18" charset="0"/>
                      </a:rPr>
                      <m:t>3</m:t>
                    </m:r>
                    <m:r>
                      <a:rPr lang="en-US" sz="3200" b="0" i="1" dirty="0" smtClean="0">
                        <a:latin typeface="Cambria Math" panose="02040503050406030204" pitchFamily="18" charset="0"/>
                      </a:rPr>
                      <m:t>2.1</m:t>
                    </m:r>
                    <m:r>
                      <a:rPr lang="en-US" sz="3200" b="0" i="1" dirty="0" smtClean="0">
                        <a:latin typeface="Cambria Math" panose="02040503050406030204" pitchFamily="18" charset="0"/>
                      </a:rPr>
                      <m:t>±</m:t>
                    </m:r>
                    <m:r>
                      <a:rPr lang="en-US" sz="3200" b="0" i="1" dirty="0" smtClean="0">
                        <a:latin typeface="Cambria Math" panose="02040503050406030204" pitchFamily="18" charset="0"/>
                      </a:rPr>
                      <m:t>2.447</m:t>
                    </m:r>
                    <m:rad>
                      <m:radPr>
                        <m:degHide m:val="on"/>
                        <m:ctrlPr>
                          <a:rPr lang="en-US" sz="3200" b="0" i="1" dirty="0" smtClean="0">
                            <a:latin typeface="Cambria Math" panose="02040503050406030204" pitchFamily="18" charset="0"/>
                          </a:rPr>
                        </m:ctrlPr>
                      </m:radPr>
                      <m:deg/>
                      <m:e>
                        <m:sSup>
                          <m:sSupPr>
                            <m:ctrlPr>
                              <a:rPr lang="en-US" sz="3200" b="0" i="1" dirty="0" smtClean="0">
                                <a:latin typeface="Cambria Math" panose="02040503050406030204" pitchFamily="18" charset="0"/>
                              </a:rPr>
                            </m:ctrlPr>
                          </m:sSupPr>
                          <m:e>
                            <m:r>
                              <a:rPr lang="en-US" sz="3200" b="0" i="1" dirty="0" smtClean="0">
                                <a:latin typeface="Cambria Math" panose="02040503050406030204" pitchFamily="18" charset="0"/>
                              </a:rPr>
                              <m:t>21.7</m:t>
                            </m:r>
                          </m:e>
                          <m:sup>
                            <m:r>
                              <a:rPr lang="en-US" sz="3200" b="0" i="1" dirty="0" smtClean="0">
                                <a:latin typeface="Cambria Math" panose="02040503050406030204" pitchFamily="18" charset="0"/>
                              </a:rPr>
                              <m:t>2</m:t>
                            </m:r>
                          </m:sup>
                        </m:sSup>
                        <m:r>
                          <a:rPr lang="en-US" sz="3200" b="0" i="1" dirty="0" smtClean="0">
                            <a:latin typeface="Cambria Math" panose="02040503050406030204" pitchFamily="18" charset="0"/>
                          </a:rPr>
                          <m:t> / 7</m:t>
                        </m:r>
                      </m:e>
                    </m:rad>
                  </m:oMath>
                </a14:m>
                <a:r>
                  <a:rPr lang="en-US" sz="3200" dirty="0"/>
                  <a:t>. </a:t>
                </a:r>
              </a:p>
              <a:p>
                <a:pPr marL="0" indent="0">
                  <a:spcBef>
                    <a:spcPts val="0"/>
                  </a:spcBef>
                  <a:buNone/>
                </a:pPr>
                <a:endParaRPr lang="en-US" sz="3200" b="1" dirty="0"/>
              </a:p>
              <a:p>
                <a:pPr marL="0" indent="0">
                  <a:spcBef>
                    <a:spcPts val="0"/>
                  </a:spcBef>
                  <a:buNone/>
                </a:pPr>
                <a:r>
                  <a:rPr lang="en-US" sz="3200" b="1" dirty="0"/>
                  <a:t>This simplifies to  32.1 </a:t>
                </a:r>
                <a:r>
                  <a:rPr lang="en-US" sz="3200" b="1" u="sng" dirty="0"/>
                  <a:t>+</a:t>
                </a:r>
                <a:r>
                  <a:rPr lang="en-US" sz="3200" b="1" dirty="0"/>
                  <a:t> 2.447 (8.2)  or  32.1 </a:t>
                </a:r>
                <a:r>
                  <a:rPr lang="en-US" sz="3200" b="1" u="sng" dirty="0"/>
                  <a:t>+</a:t>
                </a:r>
                <a:r>
                  <a:rPr lang="en-US" sz="3200" b="1" dirty="0"/>
                  <a:t> 20.1. </a:t>
                </a:r>
              </a:p>
              <a:p>
                <a:pPr marL="0" indent="0">
                  <a:spcBef>
                    <a:spcPts val="0"/>
                  </a:spcBef>
                  <a:buNone/>
                </a:pPr>
                <a:endParaRPr lang="en-US" sz="3200" b="1" dirty="0"/>
              </a:p>
              <a:p>
                <a:pPr marL="0" indent="0">
                  <a:spcBef>
                    <a:spcPts val="0"/>
                  </a:spcBef>
                  <a:buNone/>
                </a:pPr>
                <a:r>
                  <a:rPr lang="en-US" sz="3200" b="1" dirty="0"/>
                  <a:t>Since we rejected  H</a:t>
                </a:r>
                <a:r>
                  <a:rPr lang="en-US" sz="3200" b="1" baseline="-25000" dirty="0"/>
                  <a:t>0</a:t>
                </a:r>
                <a:r>
                  <a:rPr lang="en-US" sz="3200" b="1" dirty="0"/>
                  <a:t>: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𝐷</m:t>
                        </m:r>
                      </m:sub>
                    </m:sSub>
                    <m:r>
                      <a:rPr lang="en-US" sz="3200" b="0" i="0" smtClean="0">
                        <a:latin typeface="Cambria Math" panose="02040503050406030204" pitchFamily="18" charset="0"/>
                      </a:rPr>
                      <m:t>=</m:t>
                    </m:r>
                    <m:r>
                      <a:rPr lang="en-US" sz="3200" i="1" smtClean="0">
                        <a:latin typeface="Cambria Math" panose="02040503050406030204" pitchFamily="18" charset="0"/>
                      </a:rPr>
                      <m:t>0</m:t>
                    </m:r>
                  </m:oMath>
                </a14:m>
                <a:r>
                  <a:rPr lang="en-US" sz="3200" dirty="0"/>
                  <a:t>  </a:t>
                </a:r>
                <a:r>
                  <a:rPr lang="en-US" sz="3200" b="1" dirty="0"/>
                  <a:t>at the 5% significance level in the numerical example of Lecture 15,  perhaps you are not surprised to see that  0  does </a:t>
                </a:r>
                <a:r>
                  <a:rPr lang="en-US" sz="3200" b="1" i="1" dirty="0"/>
                  <a:t>not</a:t>
                </a:r>
                <a:r>
                  <a:rPr lang="en-US" sz="3200" b="1" dirty="0"/>
                  <a:t>  belong to the 95% confidence interval for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smtClean="0">
                            <a:latin typeface="Cambria Math" panose="02040503050406030204" pitchFamily="18" charset="0"/>
                          </a:rPr>
                          <m:t>𝐷</m:t>
                        </m:r>
                      </m:sub>
                    </m:sSub>
                  </m:oMath>
                </a14:m>
                <a:r>
                  <a:rPr lang="en-US" sz="3200" b="1" dirty="0"/>
                  <a:t>.</a:t>
                </a:r>
              </a:p>
              <a:p>
                <a:pPr marL="0" indent="0">
                  <a:spcBef>
                    <a:spcPts val="0"/>
                  </a:spcBef>
                  <a:buNone/>
                </a:pP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17249"/>
              </a:xfrm>
              <a:blipFill>
                <a:blip r:embed="rId2"/>
                <a:stretch>
                  <a:fillRect l="-1600" t="-1682" b="-1552"/>
                </a:stretch>
              </a:blipFill>
            </p:spPr>
            <p:txBody>
              <a:bodyPr/>
              <a:lstStyle/>
              <a:p>
                <a:r>
                  <a:rPr lang="en-US">
                    <a:noFill/>
                  </a:rPr>
                  <a:t> </a:t>
                </a:r>
              </a:p>
            </p:txBody>
          </p:sp>
        </mc:Fallback>
      </mc:AlternateContent>
    </p:spTree>
    <p:extLst>
      <p:ext uri="{BB962C8B-B14F-4D97-AF65-F5344CB8AC3E}">
        <p14:creationId xmlns:p14="http://schemas.microsoft.com/office/powerpoint/2010/main" val="3764946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INTRODUCTION</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This lecture provides confidence intervals that correspond to hypothesis testing procedures provided in Lectures 14 and 15.</a:t>
                </a:r>
              </a:p>
              <a:p>
                <a:pPr marL="0" indent="0">
                  <a:spcBef>
                    <a:spcPts val="0"/>
                  </a:spcBef>
                  <a:buNone/>
                </a:pPr>
                <a:endParaRPr lang="en-US" sz="3200" b="1" dirty="0"/>
              </a:p>
              <a:p>
                <a:pPr marL="0" indent="0">
                  <a:spcBef>
                    <a:spcPts val="0"/>
                  </a:spcBef>
                  <a:buNone/>
                </a:pPr>
                <a:r>
                  <a:rPr lang="en-US" sz="3200" b="1" dirty="0"/>
                  <a:t>Confidence interval formula #1 pertains to unpaired data from two groups.  Measurements in the first group are assumed to arise from a normal distribution having mean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1</m:t>
                        </m:r>
                      </m:sub>
                    </m:sSub>
                  </m:oMath>
                </a14:m>
                <a:r>
                  <a:rPr lang="en-US" sz="3200" dirty="0"/>
                  <a:t>  </a:t>
                </a:r>
                <a:r>
                  <a:rPr lang="en-US" sz="3200" b="1" dirty="0"/>
                  <a:t>and standard deviation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𝜎</m:t>
                        </m:r>
                      </m:e>
                      <m:sub>
                        <m:r>
                          <a:rPr lang="en-US" sz="3200" b="0" i="1" smtClean="0">
                            <a:latin typeface="Cambria Math" panose="02040503050406030204" pitchFamily="18" charset="0"/>
                          </a:rPr>
                          <m:t>1</m:t>
                        </m:r>
                      </m:sub>
                    </m:sSub>
                  </m:oMath>
                </a14:m>
                <a:r>
                  <a:rPr lang="en-US" sz="3200" b="1" dirty="0"/>
                  <a:t>.  Measurements in the second group are assumed to arise from a normal distribution having mean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smtClean="0">
                            <a:latin typeface="Cambria Math" panose="02040503050406030204" pitchFamily="18" charset="0"/>
                          </a:rPr>
                          <m:t>2</m:t>
                        </m:r>
                      </m:sub>
                    </m:sSub>
                  </m:oMath>
                </a14:m>
                <a:r>
                  <a:rPr lang="en-US" sz="3200" dirty="0"/>
                  <a:t>  </a:t>
                </a:r>
                <a:r>
                  <a:rPr lang="en-US" sz="3200" b="1" dirty="0"/>
                  <a:t>and standard deviation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𝜎</m:t>
                        </m:r>
                      </m:e>
                      <m:sub>
                        <m:r>
                          <a:rPr lang="en-US" sz="3200" b="0" i="1" smtClean="0">
                            <a:latin typeface="Cambria Math" panose="02040503050406030204" pitchFamily="18" charset="0"/>
                          </a:rPr>
                          <m:t>2</m:t>
                        </m:r>
                      </m:sub>
                    </m:sSub>
                  </m:oMath>
                </a14:m>
                <a:r>
                  <a:rPr lang="en-US" sz="3200" b="1" dirty="0"/>
                  <a:t>.  We further assume that</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b="0" i="1">
                            <a:latin typeface="Cambria Math" panose="02040503050406030204" pitchFamily="18" charset="0"/>
                          </a:rPr>
                          <m:t>𝜎</m:t>
                        </m:r>
                      </m:e>
                      <m:sub>
                        <m:r>
                          <a:rPr lang="en-US" sz="3200" b="0" i="1">
                            <a:latin typeface="Cambria Math" panose="02040503050406030204" pitchFamily="18" charset="0"/>
                          </a:rPr>
                          <m:t>1</m:t>
                        </m:r>
                      </m:sub>
                    </m:sSub>
                    <m:r>
                      <a:rPr lang="en-US" sz="3200" b="0" i="0" smtClean="0">
                        <a:latin typeface="Cambria Math" panose="02040503050406030204" pitchFamily="18" charset="0"/>
                      </a:rPr>
                      <m:t>=</m:t>
                    </m:r>
                  </m:oMath>
                </a14:m>
                <a:r>
                  <a:rPr lang="en-US" sz="3200" dirty="0"/>
                  <a:t>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𝜎</m:t>
                        </m:r>
                      </m:e>
                      <m:sub>
                        <m:r>
                          <a:rPr lang="en-US" sz="3200" b="0" i="1" smtClean="0">
                            <a:latin typeface="Cambria Math" panose="02040503050406030204" pitchFamily="18" charset="0"/>
                          </a:rPr>
                          <m:t>2</m:t>
                        </m:r>
                      </m:sub>
                    </m:sSub>
                    <m:r>
                      <a:rPr lang="en-US" sz="3200" b="1" i="0" smtClean="0">
                        <a:latin typeface="Cambria Math" panose="02040503050406030204" pitchFamily="18" charset="0"/>
                      </a:rPr>
                      <m:t>.</m:t>
                    </m:r>
                  </m:oMath>
                </a14:m>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r="-2031" b="-3226"/>
                </a:stretch>
              </a:blipFill>
            </p:spPr>
            <p:txBody>
              <a:bodyPr/>
              <a:lstStyle/>
              <a:p>
                <a:r>
                  <a:rPr lang="en-US">
                    <a:noFill/>
                  </a:rPr>
                  <a:t> </a:t>
                </a:r>
              </a:p>
            </p:txBody>
          </p:sp>
        </mc:Fallback>
      </mc:AlternateContent>
    </p:spTree>
    <p:extLst>
      <p:ext uri="{BB962C8B-B14F-4D97-AF65-F5344CB8AC3E}">
        <p14:creationId xmlns:p14="http://schemas.microsoft.com/office/powerpoint/2010/main" val="1780188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INTRODUCTION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Formula #2 also pertains to unpaired data from two groups.  Again there are underlying normal distributions, but here we assume that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𝜎</m:t>
                        </m:r>
                      </m:e>
                      <m:sub>
                        <m:r>
                          <a:rPr lang="en-US" sz="3200" b="0" i="1">
                            <a:latin typeface="Cambria Math" panose="02040503050406030204" pitchFamily="18" charset="0"/>
                          </a:rPr>
                          <m:t>1</m:t>
                        </m:r>
                      </m:sub>
                    </m:sSub>
                    <m:r>
                      <a:rPr lang="en-US" sz="3200" b="0" i="1" smtClean="0">
                        <a:latin typeface="Cambria Math" panose="02040503050406030204" pitchFamily="18" charset="0"/>
                      </a:rPr>
                      <m:t>≠</m:t>
                    </m:r>
                  </m:oMath>
                </a14:m>
                <a:r>
                  <a:rPr lang="en-US" sz="3200" dirty="0"/>
                  <a:t>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𝜎</m:t>
                        </m:r>
                      </m:e>
                      <m:sub>
                        <m:r>
                          <a:rPr lang="en-US" sz="3200" b="0" i="1">
                            <a:latin typeface="Cambria Math" panose="02040503050406030204" pitchFamily="18" charset="0"/>
                          </a:rPr>
                          <m:t>2</m:t>
                        </m:r>
                      </m:sub>
                    </m:sSub>
                  </m:oMath>
                </a14:m>
                <a:r>
                  <a:rPr lang="en-US" sz="3200" b="1" dirty="0"/>
                  <a:t>.  </a:t>
                </a:r>
              </a:p>
              <a:p>
                <a:pPr marL="0" indent="0">
                  <a:spcBef>
                    <a:spcPts val="0"/>
                  </a:spcBef>
                  <a:buNone/>
                </a:pPr>
                <a:endParaRPr lang="en-US" sz="3200" b="1" dirty="0"/>
              </a:p>
              <a:p>
                <a:pPr marL="0" indent="0">
                  <a:spcBef>
                    <a:spcPts val="0"/>
                  </a:spcBef>
                  <a:buNone/>
                </a:pPr>
                <a:r>
                  <a:rPr lang="en-US" sz="3200" b="1" dirty="0"/>
                  <a:t>Formula #3 pertains to paired data, which may arise from matching of similar individuals (between subject comparison) or repeated measurements on the same individuals (within subject comparison).  Difference scores are assumed to arise from a normal distribution with mean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𝐷</m:t>
                        </m:r>
                      </m:sub>
                    </m:sSub>
                  </m:oMath>
                </a14:m>
                <a:r>
                  <a:rPr lang="en-US" sz="3200" dirty="0"/>
                  <a:t>  </a:t>
                </a:r>
                <a:r>
                  <a:rPr lang="en-US" sz="3200" b="1" dirty="0"/>
                  <a:t>and standard deviation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𝜎</m:t>
                        </m:r>
                      </m:e>
                      <m:sub>
                        <m:r>
                          <a:rPr lang="en-US" sz="3200" b="0" i="1" smtClean="0">
                            <a:latin typeface="Cambria Math" panose="02040503050406030204" pitchFamily="18" charset="0"/>
                          </a:rPr>
                          <m:t>𝐷</m:t>
                        </m:r>
                      </m:sub>
                    </m:sSub>
                  </m:oMath>
                </a14:m>
                <a:r>
                  <a:rPr lang="en-US" sz="3200" b="1" dirty="0"/>
                  <a:t>. </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b="-3226"/>
                </a:stretch>
              </a:blipFill>
            </p:spPr>
            <p:txBody>
              <a:bodyPr/>
              <a:lstStyle/>
              <a:p>
                <a:r>
                  <a:rPr lang="en-US">
                    <a:noFill/>
                  </a:rPr>
                  <a:t> </a:t>
                </a:r>
              </a:p>
            </p:txBody>
          </p:sp>
        </mc:Fallback>
      </mc:AlternateContent>
    </p:spTree>
    <p:extLst>
      <p:ext uri="{BB962C8B-B14F-4D97-AF65-F5344CB8AC3E}">
        <p14:creationId xmlns:p14="http://schemas.microsoft.com/office/powerpoint/2010/main" val="2502221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NOTATION FOR FORMULA #1</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Let  </a:t>
                </a: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dirty="0" smtClean="0">
                            <a:latin typeface="Cambria Math" panose="02040503050406030204" pitchFamily="18" charset="0"/>
                          </a:rPr>
                          <m:t>1</m:t>
                        </m:r>
                      </m:sub>
                    </m:sSub>
                  </m:oMath>
                </a14:m>
                <a:r>
                  <a:rPr lang="en-US" sz="3200" b="1" dirty="0"/>
                  <a:t> and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𝑠</m:t>
                        </m:r>
                      </m:e>
                      <m:sub>
                        <m:r>
                          <a:rPr lang="en-US" sz="3200" b="0" i="1" smtClean="0">
                            <a:latin typeface="Cambria Math" panose="02040503050406030204" pitchFamily="18" charset="0"/>
                          </a:rPr>
                          <m:t>1</m:t>
                        </m:r>
                      </m:sub>
                    </m:sSub>
                  </m:oMath>
                </a14:m>
                <a:r>
                  <a:rPr lang="en-US" sz="3200" dirty="0"/>
                  <a:t>  </a:t>
                </a:r>
                <a:r>
                  <a:rPr lang="en-US" sz="3200" b="1" dirty="0"/>
                  <a:t>denote the mean and standard deviation of a sample of size </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𝑛</m:t>
                        </m:r>
                      </m:e>
                      <m:sub>
                        <m:r>
                          <a:rPr lang="en-US" sz="3200" i="1">
                            <a:latin typeface="Cambria Math" panose="02040503050406030204" pitchFamily="18" charset="0"/>
                          </a:rPr>
                          <m:t>1</m:t>
                        </m:r>
                      </m:sub>
                    </m:sSub>
                  </m:oMath>
                </a14:m>
                <a:r>
                  <a:rPr lang="en-US" sz="3200" b="1" dirty="0"/>
                  <a:t>  from the first group.  Let  </a:t>
                </a:r>
                <a14:m>
                  <m:oMath xmlns:m="http://schemas.openxmlformats.org/officeDocument/2006/math">
                    <m:sSub>
                      <m:sSubPr>
                        <m:ctrlPr>
                          <a:rPr lang="en-US" sz="3200" i="1" dirty="0">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sub>
                        <m:r>
                          <a:rPr lang="en-US" sz="3200" b="0" i="1" smtClean="0">
                            <a:latin typeface="Cambria Math" panose="02040503050406030204" pitchFamily="18" charset="0"/>
                          </a:rPr>
                          <m:t>2</m:t>
                        </m:r>
                      </m:sub>
                    </m:sSub>
                  </m:oMath>
                </a14:m>
                <a:r>
                  <a:rPr lang="en-US" sz="3200" b="1" dirty="0"/>
                  <a:t> and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𝑠</m:t>
                        </m:r>
                      </m:e>
                      <m:sub>
                        <m:r>
                          <a:rPr lang="en-US" sz="3200" b="0" i="1" smtClean="0">
                            <a:latin typeface="Cambria Math" panose="02040503050406030204" pitchFamily="18" charset="0"/>
                          </a:rPr>
                          <m:t>2</m:t>
                        </m:r>
                      </m:sub>
                    </m:sSub>
                  </m:oMath>
                </a14:m>
                <a:r>
                  <a:rPr lang="en-US" sz="3200" dirty="0"/>
                  <a:t>  </a:t>
                </a:r>
                <a:r>
                  <a:rPr lang="en-US" sz="3200" b="1" dirty="0"/>
                  <a:t>denote the mean and standard deviation of a sample of size </a:t>
                </a:r>
                <a14:m>
                  <m:oMath xmlns:m="http://schemas.openxmlformats.org/officeDocument/2006/math">
                    <m:sSub>
                      <m:sSubPr>
                        <m:ctrlPr>
                          <a:rPr lang="en-US" sz="3200" i="1">
                            <a:latin typeface="Cambria Math" panose="02040503050406030204" pitchFamily="18" charset="0"/>
                          </a:rPr>
                        </m:ctrlPr>
                      </m:sSubPr>
                      <m:e>
                        <m:r>
                          <a:rPr lang="en-US" sz="3200" b="0" i="1" smtClean="0">
                            <a:latin typeface="Cambria Math" panose="02040503050406030204" pitchFamily="18" charset="0"/>
                          </a:rPr>
                          <m:t> </m:t>
                        </m:r>
                        <m:r>
                          <a:rPr lang="en-US" sz="3200" i="1">
                            <a:latin typeface="Cambria Math" panose="02040503050406030204" pitchFamily="18" charset="0"/>
                          </a:rPr>
                          <m:t>𝑛</m:t>
                        </m:r>
                      </m:e>
                      <m:sub>
                        <m:r>
                          <a:rPr lang="en-US" sz="3200" b="0" i="1" smtClean="0">
                            <a:latin typeface="Cambria Math" panose="02040503050406030204" pitchFamily="18" charset="0"/>
                          </a:rPr>
                          <m:t>2</m:t>
                        </m:r>
                      </m:sub>
                    </m:sSub>
                  </m:oMath>
                </a14:m>
                <a:r>
                  <a:rPr lang="en-US" sz="3200" b="1" dirty="0"/>
                  <a:t>  from the second group.</a:t>
                </a:r>
              </a:p>
              <a:p>
                <a:pPr marL="0" indent="0">
                  <a:spcBef>
                    <a:spcPts val="0"/>
                  </a:spcBef>
                  <a:buNone/>
                </a:pPr>
                <a:endParaRPr lang="en-US" sz="3200" b="1" dirty="0"/>
              </a:p>
              <a:p>
                <a:pPr marL="0" indent="0">
                  <a:spcBef>
                    <a:spcPts val="0"/>
                  </a:spcBef>
                  <a:buNone/>
                </a:pPr>
                <a:r>
                  <a:rPr lang="en-US" sz="3200" b="1" dirty="0"/>
                  <a:t>As in Lecture 14, let </a:t>
                </a:r>
                <a14:m>
                  <m:oMath xmlns:m="http://schemas.openxmlformats.org/officeDocument/2006/math">
                    <m:r>
                      <a:rPr lang="en-US" sz="3200" i="1" smtClean="0">
                        <a:latin typeface="Cambria Math" panose="02040503050406030204" pitchFamily="18" charset="0"/>
                      </a:rPr>
                      <m:t> </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𝑠</m:t>
                        </m:r>
                      </m:e>
                      <m:sup>
                        <m:r>
                          <a:rPr lang="en-US" sz="3200" b="0" i="1" smtClean="0">
                            <a:latin typeface="Cambria Math" panose="02040503050406030204" pitchFamily="18" charset="0"/>
                          </a:rPr>
                          <m:t>2</m:t>
                        </m:r>
                      </m:sup>
                    </m:sSup>
                  </m:oMath>
                </a14:m>
                <a:r>
                  <a:rPr lang="en-US" sz="3200" dirty="0"/>
                  <a:t> </a:t>
                </a:r>
                <a:r>
                  <a:rPr lang="en-US" sz="3200" b="1" dirty="0"/>
                  <a:t>denote a degrees of freedom-weighted average of the sample variances,  </a:t>
                </a:r>
                <a14:m>
                  <m:oMath xmlns:m="http://schemas.openxmlformats.org/officeDocument/2006/math">
                    <m:sSup>
                      <m:sSupPr>
                        <m:ctrlPr>
                          <a:rPr lang="en-US" sz="3200" i="1">
                            <a:latin typeface="Cambria Math" panose="02040503050406030204" pitchFamily="18" charset="0"/>
                          </a:rPr>
                        </m:ctrlPr>
                      </m:sSupPr>
                      <m:e>
                        <m:r>
                          <a:rPr lang="en-US" sz="3200" i="1">
                            <a:latin typeface="Cambria Math" panose="02040503050406030204" pitchFamily="18" charset="0"/>
                          </a:rPr>
                          <m:t>𝑠</m:t>
                        </m:r>
                      </m:e>
                      <m:sup>
                        <m:r>
                          <a:rPr lang="en-US" sz="3200" i="1">
                            <a:latin typeface="Cambria Math" panose="02040503050406030204" pitchFamily="18" charset="0"/>
                          </a:rPr>
                          <m:t>2</m:t>
                        </m:r>
                      </m:sup>
                    </m:sSup>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d>
                          <m:dPr>
                            <m:ctrlPr>
                              <a:rPr lang="en-US" sz="3200" b="0" i="1" smtClean="0">
                                <a:latin typeface="Cambria Math" panose="02040503050406030204" pitchFamily="18" charset="0"/>
                              </a:rPr>
                            </m:ctrlPr>
                          </m:dP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−1</m:t>
                            </m:r>
                          </m:e>
                        </m:d>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𝑠</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b="0" i="1" smtClean="0">
                            <a:latin typeface="Cambria Math" panose="02040503050406030204" pitchFamily="18" charset="0"/>
                          </a:rPr>
                          <m:t>+</m:t>
                        </m:r>
                        <m:d>
                          <m:dPr>
                            <m:ctrlPr>
                              <a:rPr lang="en-US" sz="3200" b="0" i="1" smtClean="0">
                                <a:latin typeface="Cambria Math" panose="02040503050406030204" pitchFamily="18" charset="0"/>
                              </a:rPr>
                            </m:ctrlPr>
                          </m:dP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2</m:t>
                                </m:r>
                              </m:sub>
                            </m:sSub>
                            <m:r>
                              <a:rPr lang="en-US" sz="3200" b="0" i="1" smtClean="0">
                                <a:latin typeface="Cambria Math" panose="02040503050406030204" pitchFamily="18" charset="0"/>
                              </a:rPr>
                              <m:t>−1</m:t>
                            </m:r>
                          </m:e>
                        </m:d>
                        <m:sSubSup>
                          <m:sSubSupPr>
                            <m:ctrlPr>
                              <a:rPr lang="en-US" sz="3200" b="0" i="1" smtClean="0">
                                <a:latin typeface="Cambria Math" panose="02040503050406030204" pitchFamily="18" charset="0"/>
                              </a:rPr>
                            </m:ctrlPr>
                          </m:sSubSupPr>
                          <m:e>
                            <m:r>
                              <a:rPr lang="en-US" sz="3200" b="0" i="1" smtClean="0">
                                <a:latin typeface="Cambria Math" panose="02040503050406030204" pitchFamily="18" charset="0"/>
                              </a:rPr>
                              <m:t>𝑠</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2</m:t>
                            </m:r>
                          </m:sup>
                        </m:sSubSup>
                      </m:num>
                      <m:den>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2</m:t>
                            </m:r>
                          </m:sub>
                        </m:sSub>
                        <m:r>
                          <a:rPr lang="en-US" sz="3200" b="0" i="1" smtClean="0">
                            <a:latin typeface="Cambria Math" panose="02040503050406030204" pitchFamily="18" charset="0"/>
                          </a:rPr>
                          <m:t>−2</m:t>
                        </m:r>
                      </m:den>
                    </m:f>
                  </m:oMath>
                </a14:m>
                <a:r>
                  <a:rPr lang="en-US" sz="3200" dirty="0"/>
                  <a:t>. </a:t>
                </a: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r="-2277"/>
                </a:stretch>
              </a:blipFill>
            </p:spPr>
            <p:txBody>
              <a:bodyPr/>
              <a:lstStyle/>
              <a:p>
                <a:r>
                  <a:rPr lang="en-US">
                    <a:noFill/>
                  </a:rPr>
                  <a:t> </a:t>
                </a:r>
              </a:p>
            </p:txBody>
          </p:sp>
        </mc:Fallback>
      </mc:AlternateContent>
    </p:spTree>
    <p:extLst>
      <p:ext uri="{BB962C8B-B14F-4D97-AF65-F5344CB8AC3E}">
        <p14:creationId xmlns:p14="http://schemas.microsoft.com/office/powerpoint/2010/main" val="379234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FORMULA #1</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A 95% confidence interval for the difference in means  </a:t>
                </a:r>
              </a:p>
              <a:p>
                <a:pPr marL="0" indent="0">
                  <a:spcBef>
                    <a:spcPts val="0"/>
                  </a:spcBef>
                  <a:buNone/>
                </a:pP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1</m:t>
                        </m:r>
                      </m:sub>
                    </m:sSub>
                    <m:r>
                      <a:rPr lang="en-US" sz="3200" b="1" i="0"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2</m:t>
                        </m:r>
                      </m:sub>
                    </m:sSub>
                  </m:oMath>
                </a14:m>
                <a:r>
                  <a:rPr lang="en-US" sz="3200" dirty="0"/>
                  <a:t>  </a:t>
                </a:r>
                <a:r>
                  <a:rPr lang="en-US" sz="3200" b="1" dirty="0"/>
                  <a:t>is</a:t>
                </a:r>
              </a:p>
              <a:p>
                <a:pPr marL="0" indent="0">
                  <a:spcBef>
                    <a:spcPts val="0"/>
                  </a:spcBef>
                  <a:buNone/>
                </a:pPr>
                <a:endParaRPr lang="en-US" sz="3200" b="1" dirty="0"/>
              </a:p>
              <a:p>
                <a:pPr marL="0" indent="0">
                  <a:spcBef>
                    <a:spcPts val="0"/>
                  </a:spcBef>
                  <a:buNone/>
                </a:pP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dirty="0" smtClean="0">
                            <a:latin typeface="Cambria Math" panose="02040503050406030204" pitchFamily="18" charset="0"/>
                          </a:rPr>
                          <m:t>1</m:t>
                        </m:r>
                      </m:sub>
                    </m:sSub>
                    <m:r>
                      <a:rPr lang="en-US" sz="3200" b="0" i="1" dirty="0" smtClean="0">
                        <a:latin typeface="Cambria Math" panose="02040503050406030204" pitchFamily="18" charset="0"/>
                      </a:rPr>
                      <m:t>−</m:t>
                    </m:r>
                    <m:sSub>
                      <m:sSubPr>
                        <m:ctrlPr>
                          <a:rPr lang="en-US" sz="3200" i="1" dirty="0" smtClean="0">
                            <a:latin typeface="Cambria Math" panose="02040503050406030204" pitchFamily="18" charset="0"/>
                          </a:rPr>
                        </m:ctrlPr>
                      </m:sSubPr>
                      <m:e>
                        <m:acc>
                          <m:accPr>
                            <m:chr m:val="̅"/>
                            <m:ctrlPr>
                              <a:rPr lang="en-US" sz="3200" i="1" dirty="0" smtClean="0">
                                <a:latin typeface="Cambria Math" panose="02040503050406030204" pitchFamily="18" charset="0"/>
                              </a:rPr>
                            </m:ctrlPr>
                          </m:accPr>
                          <m:e>
                            <m:r>
                              <a:rPr lang="en-US" sz="3200" b="0" i="1" dirty="0" smtClean="0">
                                <a:latin typeface="Cambria Math" panose="02040503050406030204" pitchFamily="18" charset="0"/>
                              </a:rPr>
                              <m:t>𝑥</m:t>
                            </m:r>
                          </m:e>
                        </m:acc>
                      </m:e>
                      <m:sub>
                        <m:r>
                          <a:rPr lang="en-US" sz="3200" b="0" i="1" dirty="0" smtClean="0">
                            <a:latin typeface="Cambria Math" panose="02040503050406030204" pitchFamily="18" charset="0"/>
                          </a:rPr>
                          <m:t>2</m:t>
                        </m:r>
                      </m:sub>
                    </m:sSub>
                    <m:r>
                      <a:rPr lang="en-US" sz="3200" b="0" i="1" dirty="0" smtClean="0">
                        <a:latin typeface="Cambria Math" panose="02040503050406030204" pitchFamily="18" charset="0"/>
                      </a:rPr>
                      <m:t>±</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𝑡</m:t>
                        </m:r>
                      </m:e>
                      <m:sub>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𝑛</m:t>
                            </m:r>
                          </m:e>
                          <m:sub>
                            <m:r>
                              <a:rPr lang="en-US" sz="3200" b="0" i="1" dirty="0" smtClean="0">
                                <a:latin typeface="Cambria Math" panose="02040503050406030204" pitchFamily="18" charset="0"/>
                              </a:rPr>
                              <m:t>1</m:t>
                            </m:r>
                          </m:sub>
                        </m:sSub>
                        <m:r>
                          <a:rPr lang="en-US" sz="3200" b="0" i="1" dirty="0" smtClean="0">
                            <a:latin typeface="Cambria Math" panose="02040503050406030204" pitchFamily="18" charset="0"/>
                          </a:rPr>
                          <m:t>+</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𝑛</m:t>
                            </m:r>
                          </m:e>
                          <m:sub>
                            <m:r>
                              <a:rPr lang="en-US" sz="3200" b="0" i="1" dirty="0" smtClean="0">
                                <a:latin typeface="Cambria Math" panose="02040503050406030204" pitchFamily="18" charset="0"/>
                              </a:rPr>
                              <m:t>2</m:t>
                            </m:r>
                          </m:sub>
                        </m:sSub>
                        <m:r>
                          <a:rPr lang="en-US" sz="3200" b="0" i="1" dirty="0" smtClean="0">
                            <a:latin typeface="Cambria Math" panose="02040503050406030204" pitchFamily="18" charset="0"/>
                          </a:rPr>
                          <m:t>−2,   .975</m:t>
                        </m:r>
                      </m:sub>
                    </m:sSub>
                    <m:r>
                      <a:rPr lang="en-US" sz="3200" b="0" i="1" dirty="0" smtClean="0">
                        <a:latin typeface="Cambria Math" panose="02040503050406030204" pitchFamily="18" charset="0"/>
                      </a:rPr>
                      <m:t> </m:t>
                    </m:r>
                    <m:rad>
                      <m:radPr>
                        <m:degHide m:val="on"/>
                        <m:ctrlPr>
                          <a:rPr lang="en-US" sz="3200" b="0" i="1" dirty="0" smtClean="0">
                            <a:latin typeface="Cambria Math" panose="02040503050406030204" pitchFamily="18" charset="0"/>
                          </a:rPr>
                        </m:ctrlPr>
                      </m:radPr>
                      <m:deg/>
                      <m:e>
                        <m:sSup>
                          <m:sSupPr>
                            <m:ctrlPr>
                              <a:rPr lang="en-US" sz="3200" b="0" i="1" dirty="0" smtClean="0">
                                <a:latin typeface="Cambria Math" panose="02040503050406030204" pitchFamily="18" charset="0"/>
                              </a:rPr>
                            </m:ctrlPr>
                          </m:sSupPr>
                          <m:e>
                            <m:r>
                              <a:rPr lang="en-US" sz="3200" b="0" i="1" dirty="0" smtClean="0">
                                <a:latin typeface="Cambria Math" panose="02040503050406030204" pitchFamily="18" charset="0"/>
                              </a:rPr>
                              <m:t>𝑠</m:t>
                            </m:r>
                          </m:e>
                          <m:sup>
                            <m:r>
                              <a:rPr lang="en-US" sz="3200" b="0" i="1" dirty="0" smtClean="0">
                                <a:latin typeface="Cambria Math" panose="02040503050406030204" pitchFamily="18" charset="0"/>
                              </a:rPr>
                              <m:t>2</m:t>
                            </m:r>
                          </m:sup>
                        </m:sSup>
                        <m:r>
                          <a:rPr lang="en-US" sz="3200" b="0" i="1" dirty="0" smtClean="0">
                            <a:latin typeface="Cambria Math" panose="02040503050406030204" pitchFamily="18" charset="0"/>
                          </a:rPr>
                          <m:t>(1/</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𝑛</m:t>
                            </m:r>
                          </m:e>
                          <m:sub>
                            <m:r>
                              <a:rPr lang="en-US" sz="3200" b="0" i="1" dirty="0" smtClean="0">
                                <a:latin typeface="Cambria Math" panose="02040503050406030204" pitchFamily="18" charset="0"/>
                              </a:rPr>
                              <m:t>1</m:t>
                            </m:r>
                          </m:sub>
                        </m:sSub>
                        <m:r>
                          <a:rPr lang="en-US" sz="3200" b="0" i="1" dirty="0" smtClean="0">
                            <a:latin typeface="Cambria Math" panose="02040503050406030204" pitchFamily="18" charset="0"/>
                          </a:rPr>
                          <m:t>+1/</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𝑛</m:t>
                            </m:r>
                          </m:e>
                          <m:sub>
                            <m:r>
                              <a:rPr lang="en-US" sz="3200" b="0" i="1" dirty="0" smtClean="0">
                                <a:latin typeface="Cambria Math" panose="02040503050406030204" pitchFamily="18" charset="0"/>
                              </a:rPr>
                              <m:t>2</m:t>
                            </m:r>
                          </m:sub>
                        </m:sSub>
                        <m:r>
                          <a:rPr lang="en-US" sz="3200" b="0" i="1" dirty="0" smtClean="0">
                            <a:latin typeface="Cambria Math" panose="02040503050406030204" pitchFamily="18" charset="0"/>
                          </a:rPr>
                          <m:t>)</m:t>
                        </m:r>
                      </m:e>
                    </m:rad>
                  </m:oMath>
                </a14:m>
                <a:r>
                  <a:rPr lang="en-US" sz="3200" dirty="0"/>
                  <a:t>. </a:t>
                </a:r>
              </a:p>
              <a:p>
                <a:pPr marL="0" indent="0">
                  <a:spcBef>
                    <a:spcPts val="0"/>
                  </a:spcBef>
                  <a:buNone/>
                </a:pPr>
                <a:endParaRPr lang="en-US" sz="3200" b="1" dirty="0"/>
              </a:p>
              <a:p>
                <a:pPr marL="0" indent="0">
                  <a:spcBef>
                    <a:spcPts val="0"/>
                  </a:spcBef>
                  <a:buNone/>
                </a:pPr>
                <a:r>
                  <a:rPr lang="en-US" sz="3200" b="1" dirty="0"/>
                  <a:t>Note that the interval is centered at  </a:t>
                </a: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dirty="0" smtClean="0">
                            <a:latin typeface="Cambria Math" panose="02040503050406030204" pitchFamily="18" charset="0"/>
                          </a:rPr>
                          <m:t>1</m:t>
                        </m:r>
                      </m:sub>
                    </m:sSub>
                    <m:r>
                      <a:rPr lang="en-US" sz="3200" b="0" i="1" dirty="0" smtClean="0">
                        <a:latin typeface="Cambria Math" panose="02040503050406030204" pitchFamily="18" charset="0"/>
                      </a:rPr>
                      <m:t>−</m:t>
                    </m:r>
                    <m:sSub>
                      <m:sSubPr>
                        <m:ctrlPr>
                          <a:rPr lang="en-US" sz="3200" i="1" dirty="0" smtClean="0">
                            <a:latin typeface="Cambria Math" panose="02040503050406030204" pitchFamily="18" charset="0"/>
                          </a:rPr>
                        </m:ctrlPr>
                      </m:sSubPr>
                      <m:e>
                        <m:acc>
                          <m:accPr>
                            <m:chr m:val="̅"/>
                            <m:ctrlPr>
                              <a:rPr lang="en-US" sz="3200" i="1" dirty="0" smtClean="0">
                                <a:latin typeface="Cambria Math" panose="02040503050406030204" pitchFamily="18" charset="0"/>
                              </a:rPr>
                            </m:ctrlPr>
                          </m:accPr>
                          <m:e>
                            <m:r>
                              <a:rPr lang="en-US" sz="3200" b="0" i="1" dirty="0" smtClean="0">
                                <a:latin typeface="Cambria Math" panose="02040503050406030204" pitchFamily="18" charset="0"/>
                              </a:rPr>
                              <m:t>𝑥</m:t>
                            </m:r>
                          </m:e>
                        </m:acc>
                      </m:e>
                      <m:sub>
                        <m:r>
                          <a:rPr lang="en-US" sz="3200" b="0" i="1" dirty="0" smtClean="0">
                            <a:latin typeface="Cambria Math" panose="02040503050406030204" pitchFamily="18" charset="0"/>
                          </a:rPr>
                          <m:t>2</m:t>
                        </m:r>
                      </m:sub>
                    </m:sSub>
                  </m:oMath>
                </a14:m>
                <a:r>
                  <a:rPr lang="en-US" sz="3200" b="1" dirty="0"/>
                  <a:t>, which is an estimate of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1</m:t>
                        </m:r>
                      </m:sub>
                    </m:sSub>
                    <m:r>
                      <a:rPr lang="en-US" sz="3200" b="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2</m:t>
                        </m:r>
                      </m:sub>
                    </m:sSub>
                  </m:oMath>
                </a14:m>
                <a:r>
                  <a:rPr lang="en-US" sz="3200" b="1" dirty="0"/>
                  <a:t>.</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a:stretch>
              </a:blipFill>
            </p:spPr>
            <p:txBody>
              <a:bodyPr/>
              <a:lstStyle/>
              <a:p>
                <a:r>
                  <a:rPr lang="en-US">
                    <a:noFill/>
                  </a:rPr>
                  <a:t> </a:t>
                </a:r>
              </a:p>
            </p:txBody>
          </p:sp>
        </mc:Fallback>
      </mc:AlternateContent>
    </p:spTree>
    <p:extLst>
      <p:ext uri="{BB962C8B-B14F-4D97-AF65-F5344CB8AC3E}">
        <p14:creationId xmlns:p14="http://schemas.microsoft.com/office/powerpoint/2010/main" val="2354738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#1</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17249"/>
              </a:xfrm>
            </p:spPr>
            <p:txBody>
              <a:bodyPr>
                <a:normAutofit/>
              </a:bodyPr>
              <a:lstStyle/>
              <a:p>
                <a:pPr marL="0" indent="0">
                  <a:spcBef>
                    <a:spcPts val="0"/>
                  </a:spcBef>
                  <a:buNone/>
                </a:pPr>
                <a:r>
                  <a:rPr lang="en-US" sz="3200" b="1" dirty="0"/>
                  <a:t>Using the data from Example #1 of Lecture 14, we have</a:t>
                </a:r>
              </a:p>
              <a:p>
                <a:pPr marL="0" indent="0">
                  <a:spcBef>
                    <a:spcPts val="0"/>
                  </a:spcBef>
                  <a:buNone/>
                </a:pPr>
                <a14:m>
                  <m:oMath xmlns:m="http://schemas.openxmlformats.org/officeDocument/2006/math">
                    <m:r>
                      <a:rPr lang="en-US" sz="3200" i="1" dirty="0" smtClean="0">
                        <a:latin typeface="Cambria Math" panose="02040503050406030204" pitchFamily="18" charset="0"/>
                      </a:rPr>
                      <m:t>1</m:t>
                    </m:r>
                    <m:r>
                      <a:rPr lang="en-US" sz="3200" b="0" i="1" dirty="0" smtClean="0">
                        <a:latin typeface="Cambria Math" panose="02040503050406030204" pitchFamily="18" charset="0"/>
                      </a:rPr>
                      <m:t>85.6</m:t>
                    </m:r>
                    <m:r>
                      <a:rPr lang="en-US" sz="3200" b="0" i="1" dirty="0" smtClean="0">
                        <a:latin typeface="Cambria Math" panose="02040503050406030204" pitchFamily="18" charset="0"/>
                      </a:rPr>
                      <m:t>−</m:t>
                    </m:r>
                    <m:r>
                      <a:rPr lang="en-US" sz="3200" i="1" dirty="0" smtClean="0">
                        <a:latin typeface="Cambria Math" panose="02040503050406030204" pitchFamily="18" charset="0"/>
                      </a:rPr>
                      <m:t>1</m:t>
                    </m:r>
                    <m:r>
                      <a:rPr lang="en-US" sz="3200" b="0" i="1" dirty="0" smtClean="0">
                        <a:latin typeface="Cambria Math" panose="02040503050406030204" pitchFamily="18" charset="0"/>
                      </a:rPr>
                      <m:t>96.4</m:t>
                    </m:r>
                    <m:r>
                      <a:rPr lang="en-US" sz="3200" b="0" i="1" dirty="0" smtClean="0">
                        <a:latin typeface="Cambria Math" panose="02040503050406030204" pitchFamily="18" charset="0"/>
                      </a:rPr>
                      <m:t>±</m:t>
                    </m:r>
                    <m:r>
                      <a:rPr lang="en-US" sz="3200" b="0" i="1" dirty="0" smtClean="0">
                        <a:latin typeface="Cambria Math" panose="02040503050406030204" pitchFamily="18" charset="0"/>
                      </a:rPr>
                      <m:t>1.972</m:t>
                    </m:r>
                    <m:rad>
                      <m:radPr>
                        <m:degHide m:val="on"/>
                        <m:ctrlPr>
                          <a:rPr lang="en-US" sz="3200" b="0" i="1" dirty="0" smtClean="0">
                            <a:latin typeface="Cambria Math" panose="02040503050406030204" pitchFamily="18" charset="0"/>
                          </a:rPr>
                        </m:ctrlPr>
                      </m:radPr>
                      <m:deg/>
                      <m:e>
                        <m:r>
                          <a:rPr lang="en-US" sz="3200" b="0" i="1" dirty="0" smtClean="0">
                            <a:latin typeface="Cambria Math" panose="02040503050406030204" pitchFamily="18" charset="0"/>
                          </a:rPr>
                          <m:t>1025.5</m:t>
                        </m:r>
                        <m:r>
                          <a:rPr lang="en-US" sz="3200" b="0" i="1" dirty="0" smtClean="0">
                            <a:latin typeface="Cambria Math" panose="02040503050406030204" pitchFamily="18" charset="0"/>
                          </a:rPr>
                          <m:t>(1/</m:t>
                        </m:r>
                        <m:r>
                          <a:rPr lang="en-US" sz="3200" b="0" i="1" dirty="0" smtClean="0">
                            <a:latin typeface="Cambria Math" panose="02040503050406030204" pitchFamily="18" charset="0"/>
                          </a:rPr>
                          <m:t>99</m:t>
                        </m:r>
                        <m:r>
                          <a:rPr lang="en-US" sz="3200" b="0" i="1" dirty="0" smtClean="0">
                            <a:latin typeface="Cambria Math" panose="02040503050406030204" pitchFamily="18" charset="0"/>
                          </a:rPr>
                          <m:t>+1/</m:t>
                        </m:r>
                        <m:r>
                          <a:rPr lang="en-US" sz="3200" b="0" i="1" dirty="0" smtClean="0">
                            <a:latin typeface="Cambria Math" panose="02040503050406030204" pitchFamily="18" charset="0"/>
                          </a:rPr>
                          <m:t>97</m:t>
                        </m:r>
                        <m:r>
                          <a:rPr lang="en-US" sz="3200" b="0" i="1" dirty="0" smtClean="0">
                            <a:latin typeface="Cambria Math" panose="02040503050406030204" pitchFamily="18" charset="0"/>
                          </a:rPr>
                          <m:t>)</m:t>
                        </m:r>
                      </m:e>
                    </m:rad>
                  </m:oMath>
                </a14:m>
                <a:r>
                  <a:rPr lang="en-US" sz="3200" dirty="0"/>
                  <a:t>. </a:t>
                </a:r>
              </a:p>
              <a:p>
                <a:pPr marL="0" indent="0">
                  <a:spcBef>
                    <a:spcPts val="0"/>
                  </a:spcBef>
                  <a:buNone/>
                </a:pPr>
                <a:endParaRPr lang="en-US" sz="3200" b="1" dirty="0"/>
              </a:p>
              <a:p>
                <a:pPr marL="0" indent="0">
                  <a:spcBef>
                    <a:spcPts val="0"/>
                  </a:spcBef>
                  <a:buNone/>
                </a:pPr>
                <a:r>
                  <a:rPr lang="en-US" sz="3200" b="1" dirty="0"/>
                  <a:t>This simplifies to  -10.8 </a:t>
                </a:r>
                <a:r>
                  <a:rPr lang="en-US" sz="3200" b="1" u="sng" dirty="0"/>
                  <a:t>+</a:t>
                </a:r>
                <a:r>
                  <a:rPr lang="en-US" sz="3200" b="1" dirty="0"/>
                  <a:t> 1.972 (4.58)  or  -10.8 </a:t>
                </a:r>
                <a:r>
                  <a:rPr lang="en-US" sz="3200" b="1" u="sng" dirty="0"/>
                  <a:t>+</a:t>
                </a:r>
                <a:r>
                  <a:rPr lang="en-US" sz="3200" b="1" dirty="0"/>
                  <a:t> 9.0.</a:t>
                </a:r>
              </a:p>
              <a:p>
                <a:pPr marL="0" indent="0">
                  <a:spcBef>
                    <a:spcPts val="0"/>
                  </a:spcBef>
                  <a:buNone/>
                </a:pPr>
                <a:endParaRPr lang="en-US" sz="3200" b="1" dirty="0"/>
              </a:p>
              <a:p>
                <a:pPr marL="0" indent="0">
                  <a:spcBef>
                    <a:spcPts val="0"/>
                  </a:spcBef>
                  <a:buNone/>
                </a:pPr>
                <a:r>
                  <a:rPr lang="en-US" sz="3200" b="1" dirty="0"/>
                  <a:t>Since we rejected  H</a:t>
                </a:r>
                <a:r>
                  <a:rPr lang="en-US" sz="3200" b="1" baseline="-25000" dirty="0"/>
                  <a:t>0</a:t>
                </a:r>
                <a:r>
                  <a:rPr lang="en-US" sz="3200" b="1" dirty="0"/>
                  <a:t>: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1</m:t>
                        </m:r>
                      </m:sub>
                    </m:sSub>
                    <m:r>
                      <a:rPr lang="en-US" sz="3200" b="0" i="0"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2</m:t>
                        </m:r>
                      </m:sub>
                    </m:sSub>
                  </m:oMath>
                </a14:m>
                <a:r>
                  <a:rPr lang="en-US" sz="3200" dirty="0"/>
                  <a:t>  </a:t>
                </a:r>
                <a:r>
                  <a:rPr lang="en-US" sz="3200" b="1" dirty="0"/>
                  <a:t>at the 5% significance level in Example #1 of Lecture 14,  perhaps you are not surprised to see that  0  does </a:t>
                </a:r>
                <a:r>
                  <a:rPr lang="en-US" sz="3200" b="1" i="1" dirty="0"/>
                  <a:t>not</a:t>
                </a:r>
                <a:r>
                  <a:rPr lang="en-US" sz="3200" b="1" dirty="0"/>
                  <a:t>  belong to the 95% confidence interval for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a:latin typeface="Cambria Math" panose="02040503050406030204" pitchFamily="18" charset="0"/>
                          </a:rPr>
                          <m:t>1</m:t>
                        </m:r>
                      </m:sub>
                    </m:sSub>
                    <m:r>
                      <a:rPr lang="en-US" sz="3200" b="0">
                        <a:latin typeface="Cambria Math" panose="02040503050406030204" pitchFamily="18" charset="0"/>
                      </a:rPr>
                      <m:t>−</m:t>
                    </m:r>
                    <m:sSub>
                      <m:sSubPr>
                        <m:ctrlPr>
                          <a:rPr lang="en-US" sz="3200" i="1">
                            <a:latin typeface="Cambria Math" panose="02040503050406030204" pitchFamily="18" charset="0"/>
                          </a:rPr>
                        </m:ctrlPr>
                      </m:sSubPr>
                      <m:e>
                        <m:r>
                          <a:rPr lang="en-US" sz="3200" b="0" i="1">
                            <a:latin typeface="Cambria Math" panose="02040503050406030204" pitchFamily="18" charset="0"/>
                          </a:rPr>
                          <m:t>𝜇</m:t>
                        </m:r>
                      </m:e>
                      <m:sub>
                        <m:r>
                          <a:rPr lang="en-US" sz="3200" b="0" i="1">
                            <a:latin typeface="Cambria Math" panose="02040503050406030204" pitchFamily="18" charset="0"/>
                          </a:rPr>
                          <m:t>2</m:t>
                        </m:r>
                      </m:sub>
                    </m:sSub>
                  </m:oMath>
                </a14:m>
                <a:r>
                  <a:rPr lang="en-US" sz="3200" b="1" dirty="0"/>
                  <a:t>.</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17249"/>
              </a:xfrm>
              <a:blipFill>
                <a:blip r:embed="rId2"/>
                <a:stretch>
                  <a:fillRect l="-1600" t="-1682" b="-1552"/>
                </a:stretch>
              </a:blipFill>
            </p:spPr>
            <p:txBody>
              <a:bodyPr/>
              <a:lstStyle/>
              <a:p>
                <a:r>
                  <a:rPr lang="en-US">
                    <a:noFill/>
                  </a:rPr>
                  <a:t> </a:t>
                </a:r>
              </a:p>
            </p:txBody>
          </p:sp>
        </mc:Fallback>
      </mc:AlternateContent>
    </p:spTree>
    <p:extLst>
      <p:ext uri="{BB962C8B-B14F-4D97-AF65-F5344CB8AC3E}">
        <p14:creationId xmlns:p14="http://schemas.microsoft.com/office/powerpoint/2010/main" val="887430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NOTATION FOR FORMULA #2</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As in Lecture 14, let  </a:t>
                </a:r>
                <a14:m>
                  <m:oMath xmlns:m="http://schemas.openxmlformats.org/officeDocument/2006/math">
                    <m:r>
                      <a:rPr lang="en-US" sz="3200" b="0" i="1" smtClean="0">
                        <a:latin typeface="Cambria Math" panose="02040503050406030204" pitchFamily="18" charset="0"/>
                      </a:rPr>
                      <m:t>𝑠</m:t>
                    </m:r>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𝑒</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b="0" i="1" smtClean="0">
                        <a:latin typeface="Cambria Math" panose="02040503050406030204" pitchFamily="18" charset="0"/>
                      </a:rPr>
                      <m:t> ≔</m:t>
                    </m:r>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𝑠</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oMath>
                </a14:m>
                <a:r>
                  <a:rPr lang="en-US" sz="3200" b="1" dirty="0"/>
                  <a:t>,  </a:t>
                </a:r>
                <a14:m>
                  <m:oMath xmlns:m="http://schemas.openxmlformats.org/officeDocument/2006/math">
                    <m:r>
                      <a:rPr lang="en-US" sz="3200" i="1">
                        <a:latin typeface="Cambria Math" panose="02040503050406030204" pitchFamily="18" charset="0"/>
                      </a:rPr>
                      <m:t>𝑠</m:t>
                    </m:r>
                    <m:sSubSup>
                      <m:sSubSupPr>
                        <m:ctrlPr>
                          <a:rPr lang="en-US" sz="3200" i="1">
                            <a:latin typeface="Cambria Math" panose="02040503050406030204" pitchFamily="18" charset="0"/>
                          </a:rPr>
                        </m:ctrlPr>
                      </m:sSubSupPr>
                      <m:e>
                        <m:r>
                          <a:rPr lang="en-US" sz="3200" i="1">
                            <a:latin typeface="Cambria Math" panose="02040503050406030204" pitchFamily="18" charset="0"/>
                          </a:rPr>
                          <m:t>𝑒</m:t>
                        </m:r>
                      </m:e>
                      <m:sub>
                        <m:r>
                          <a:rPr lang="en-US" sz="3200" b="0" i="1" smtClean="0">
                            <a:latin typeface="Cambria Math" panose="02040503050406030204" pitchFamily="18" charset="0"/>
                          </a:rPr>
                          <m:t>2</m:t>
                        </m:r>
                      </m:sub>
                      <m:sup>
                        <m:r>
                          <a:rPr lang="en-US" sz="3200" i="1">
                            <a:latin typeface="Cambria Math" panose="02040503050406030204" pitchFamily="18" charset="0"/>
                          </a:rPr>
                          <m:t>2</m:t>
                        </m:r>
                      </m:sup>
                    </m:sSubSup>
                    <m:r>
                      <a:rPr lang="en-US" sz="3200" i="1">
                        <a:latin typeface="Cambria Math" panose="02040503050406030204" pitchFamily="18" charset="0"/>
                      </a:rPr>
                      <m:t> ≔</m:t>
                    </m:r>
                    <m:sSubSup>
                      <m:sSubSupPr>
                        <m:ctrlPr>
                          <a:rPr lang="en-US" sz="3200" i="1">
                            <a:latin typeface="Cambria Math" panose="02040503050406030204" pitchFamily="18" charset="0"/>
                          </a:rPr>
                        </m:ctrlPr>
                      </m:sSubSupPr>
                      <m:e>
                        <m:r>
                          <a:rPr lang="en-US" sz="3200" i="1">
                            <a:latin typeface="Cambria Math" panose="02040503050406030204" pitchFamily="18" charset="0"/>
                          </a:rPr>
                          <m:t>𝑠</m:t>
                        </m:r>
                      </m:e>
                      <m:sub>
                        <m:r>
                          <a:rPr lang="en-US" sz="3200" b="0" i="1" smtClean="0">
                            <a:latin typeface="Cambria Math" panose="02040503050406030204" pitchFamily="18" charset="0"/>
                          </a:rPr>
                          <m:t>2</m:t>
                        </m:r>
                      </m:sub>
                      <m:sup>
                        <m:r>
                          <a:rPr lang="en-US" sz="3200" i="1">
                            <a:latin typeface="Cambria Math" panose="02040503050406030204" pitchFamily="18" charset="0"/>
                          </a:rPr>
                          <m:t>2</m:t>
                        </m:r>
                      </m:sup>
                    </m:sSubSup>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𝑛</m:t>
                        </m:r>
                      </m:e>
                      <m:sub>
                        <m:r>
                          <a:rPr lang="en-US" sz="3200" b="0" i="1" smtClean="0">
                            <a:latin typeface="Cambria Math" panose="02040503050406030204" pitchFamily="18" charset="0"/>
                          </a:rPr>
                          <m:t>2</m:t>
                        </m:r>
                      </m:sub>
                    </m:sSub>
                  </m:oMath>
                </a14:m>
                <a:r>
                  <a:rPr lang="en-US" sz="3200" b="1" dirty="0"/>
                  <a:t>,                 </a:t>
                </a:r>
                <a14:m>
                  <m:oMath xmlns:m="http://schemas.openxmlformats.org/officeDocument/2006/math">
                    <m:r>
                      <a:rPr lang="en-US" sz="3200" b="0" i="1" smtClean="0">
                        <a:latin typeface="Cambria Math" panose="02040503050406030204" pitchFamily="18" charset="0"/>
                      </a:rPr>
                      <m:t>𝑑</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𝑓</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−1</m:t>
                    </m:r>
                  </m:oMath>
                </a14:m>
                <a:r>
                  <a:rPr lang="en-US" sz="3200" b="1" dirty="0"/>
                  <a:t>,  and </a:t>
                </a:r>
                <a14:m>
                  <m:oMath xmlns:m="http://schemas.openxmlformats.org/officeDocument/2006/math">
                    <m:r>
                      <a:rPr lang="en-US" sz="3200" i="1">
                        <a:latin typeface="Cambria Math" panose="02040503050406030204" pitchFamily="18" charset="0"/>
                      </a:rPr>
                      <m:t>𝑑</m:t>
                    </m:r>
                    <m:sSub>
                      <m:sSubPr>
                        <m:ctrlPr>
                          <a:rPr lang="en-US" sz="3200" i="1">
                            <a:latin typeface="Cambria Math" panose="02040503050406030204" pitchFamily="18" charset="0"/>
                          </a:rPr>
                        </m:ctrlPr>
                      </m:sSubPr>
                      <m:e>
                        <m:r>
                          <a:rPr lang="en-US" sz="3200" i="1">
                            <a:latin typeface="Cambria Math" panose="02040503050406030204" pitchFamily="18" charset="0"/>
                          </a:rPr>
                          <m:t>𝑓</m:t>
                        </m:r>
                      </m:e>
                      <m:sub>
                        <m:r>
                          <a:rPr lang="en-US" sz="3200" b="0" i="1" smtClean="0">
                            <a:latin typeface="Cambria Math" panose="02040503050406030204" pitchFamily="18" charset="0"/>
                          </a:rPr>
                          <m:t>2</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𝑛</m:t>
                        </m:r>
                      </m:e>
                      <m:sub>
                        <m:r>
                          <a:rPr lang="en-US" sz="3200" b="0" i="1" smtClean="0">
                            <a:latin typeface="Cambria Math" panose="02040503050406030204" pitchFamily="18" charset="0"/>
                          </a:rPr>
                          <m:t>2</m:t>
                        </m:r>
                      </m:sub>
                    </m:sSub>
                    <m:r>
                      <a:rPr lang="en-US" sz="3200" i="1">
                        <a:latin typeface="Cambria Math" panose="02040503050406030204" pitchFamily="18" charset="0"/>
                      </a:rPr>
                      <m:t>−1</m:t>
                    </m:r>
                  </m:oMath>
                </a14:m>
                <a:r>
                  <a:rPr lang="en-US" sz="3200" b="1" dirty="0"/>
                  <a:t>.</a:t>
                </a:r>
              </a:p>
              <a:p>
                <a:pPr marL="0" indent="0">
                  <a:spcBef>
                    <a:spcPts val="0"/>
                  </a:spcBef>
                  <a:buNone/>
                </a:pPr>
                <a:endParaRPr lang="en-US" sz="3200" b="1" dirty="0"/>
              </a:p>
              <a:p>
                <a:pPr marL="0" indent="0">
                  <a:spcBef>
                    <a:spcPts val="0"/>
                  </a:spcBef>
                  <a:buNone/>
                </a:pPr>
                <a:r>
                  <a:rPr lang="en-US" sz="3200" b="1" dirty="0"/>
                  <a:t>Also, let  </a:t>
                </a:r>
                <a14:m>
                  <m:oMath xmlns:m="http://schemas.openxmlformats.org/officeDocument/2006/math">
                    <m:r>
                      <a:rPr lang="en-US" sz="3200" b="0" i="1" smtClean="0">
                        <a:latin typeface="Cambria Math" panose="02040503050406030204" pitchFamily="18" charset="0"/>
                      </a:rPr>
                      <m:t>𝑑</m:t>
                    </m:r>
                    <m:r>
                      <a:rPr lang="en-US" sz="3200" i="1" smtClean="0">
                        <a:latin typeface="Cambria Math" panose="02040503050406030204" pitchFamily="18" charset="0"/>
                      </a:rPr>
                      <m:t>𝑓</m:t>
                    </m:r>
                    <m:r>
                      <a:rPr lang="en-US" sz="3200" b="0" i="1" smtClean="0">
                        <a:latin typeface="Cambria Math" panose="02040503050406030204" pitchFamily="18" charset="0"/>
                      </a:rPr>
                      <m:t> ≔</m:t>
                    </m:r>
                    <m:f>
                      <m:fPr>
                        <m:ctrlPr>
                          <a:rPr lang="en-US" sz="3200" i="0" smtClean="0">
                            <a:latin typeface="Cambria Math" panose="02040503050406030204" pitchFamily="18" charset="0"/>
                          </a:rPr>
                        </m:ctrlPr>
                      </m:fPr>
                      <m:num>
                        <m:sSup>
                          <m:sSupPr>
                            <m:ctrlPr>
                              <a:rPr lang="en-US" sz="3200" i="1" smtClean="0">
                                <a:latin typeface="Cambria Math" panose="02040503050406030204" pitchFamily="18" charset="0"/>
                              </a:rPr>
                            </m:ctrlPr>
                          </m:sSupPr>
                          <m:e>
                            <m:d>
                              <m:dPr>
                                <m:ctrlPr>
                                  <a:rPr lang="en-US" sz="3200" i="1" smtClean="0">
                                    <a:latin typeface="Cambria Math" panose="02040503050406030204" pitchFamily="18" charset="0"/>
                                  </a:rPr>
                                </m:ctrlPr>
                              </m:dPr>
                              <m:e>
                                <m:r>
                                  <a:rPr lang="en-US" sz="3200" b="0" i="1" smtClean="0">
                                    <a:latin typeface="Cambria Math" panose="02040503050406030204" pitchFamily="18" charset="0"/>
                                  </a:rPr>
                                  <m:t>𝑠</m:t>
                                </m:r>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𝑒</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2</m:t>
                                    </m:r>
                                  </m:sup>
                                </m:sSubSup>
                                <m:r>
                                  <a:rPr lang="en-US" sz="3200" b="0" i="1" smtClean="0">
                                    <a:latin typeface="Cambria Math" panose="02040503050406030204" pitchFamily="18" charset="0"/>
                                  </a:rPr>
                                  <m:t>+</m:t>
                                </m:r>
                                <m:r>
                                  <a:rPr lang="en-US" sz="3200" b="0" i="1" smtClean="0">
                                    <a:latin typeface="Cambria Math" panose="02040503050406030204" pitchFamily="18" charset="0"/>
                                  </a:rPr>
                                  <m:t>𝑠</m:t>
                                </m:r>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𝑒</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2</m:t>
                                    </m:r>
                                  </m:sup>
                                </m:sSubSup>
                              </m:e>
                            </m:d>
                          </m:e>
                          <m:sup>
                            <m:r>
                              <a:rPr lang="en-US" sz="3200" b="0" i="1" smtClean="0">
                                <a:latin typeface="Cambria Math" panose="02040503050406030204" pitchFamily="18" charset="0"/>
                              </a:rPr>
                              <m:t>2</m:t>
                            </m:r>
                          </m:sup>
                        </m:sSup>
                      </m:num>
                      <m:den>
                        <m:f>
                          <m:fPr>
                            <m:ctrlPr>
                              <a:rPr lang="en-US" sz="3200" i="1" smtClean="0">
                                <a:latin typeface="Cambria Math" panose="02040503050406030204" pitchFamily="18" charset="0"/>
                              </a:rPr>
                            </m:ctrlPr>
                          </m:fPr>
                          <m:num>
                            <m:r>
                              <a:rPr lang="en-US" sz="3200" b="0" i="1" smtClean="0">
                                <a:latin typeface="Cambria Math" panose="02040503050406030204" pitchFamily="18" charset="0"/>
                              </a:rPr>
                              <m:t>𝑠</m:t>
                            </m:r>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𝑒</m:t>
                                </m:r>
                              </m:e>
                              <m:sub>
                                <m:r>
                                  <a:rPr lang="en-US" sz="3200" b="0" i="1" smtClean="0">
                                    <a:latin typeface="Cambria Math" panose="02040503050406030204" pitchFamily="18" charset="0"/>
                                  </a:rPr>
                                  <m:t>1</m:t>
                                </m:r>
                              </m:sub>
                              <m:sup>
                                <m:r>
                                  <a:rPr lang="en-US" sz="3200" b="0" i="1" smtClean="0">
                                    <a:latin typeface="Cambria Math" panose="02040503050406030204" pitchFamily="18" charset="0"/>
                                  </a:rPr>
                                  <m:t>4</m:t>
                                </m:r>
                              </m:sup>
                            </m:sSubSup>
                          </m:num>
                          <m:den>
                            <m:r>
                              <a:rPr lang="en-US" sz="3200" b="0" i="1" smtClean="0">
                                <a:latin typeface="Cambria Math" panose="02040503050406030204" pitchFamily="18" charset="0"/>
                              </a:rPr>
                              <m:t>𝑑</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𝑓</m:t>
                                </m:r>
                              </m:e>
                              <m:sub>
                                <m:r>
                                  <a:rPr lang="en-US" sz="3200" b="0" i="1" smtClean="0">
                                    <a:latin typeface="Cambria Math" panose="02040503050406030204" pitchFamily="18" charset="0"/>
                                  </a:rPr>
                                  <m:t>1</m:t>
                                </m:r>
                              </m:sub>
                            </m:sSub>
                          </m:den>
                        </m:f>
                        <m:r>
                          <a:rPr lang="en-US" sz="3200" b="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1" smtClean="0">
                                <a:latin typeface="Cambria Math" panose="02040503050406030204" pitchFamily="18" charset="0"/>
                              </a:rPr>
                              <m:t>𝑠</m:t>
                            </m:r>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𝑒</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4</m:t>
                                </m:r>
                              </m:sup>
                            </m:sSubSup>
                          </m:num>
                          <m:den>
                            <m:r>
                              <a:rPr lang="en-US" sz="3200" b="0" i="1" smtClean="0">
                                <a:latin typeface="Cambria Math" panose="02040503050406030204" pitchFamily="18" charset="0"/>
                              </a:rPr>
                              <m:t>𝑑</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𝑓</m:t>
                                </m:r>
                              </m:e>
                              <m:sub>
                                <m:r>
                                  <a:rPr lang="en-US" sz="3200" b="0" i="1" smtClean="0">
                                    <a:latin typeface="Cambria Math" panose="02040503050406030204" pitchFamily="18" charset="0"/>
                                  </a:rPr>
                                  <m:t>2</m:t>
                                </m:r>
                              </m:sub>
                            </m:sSub>
                          </m:den>
                        </m:f>
                      </m:den>
                    </m:f>
                  </m:oMath>
                </a14:m>
                <a:r>
                  <a:rPr lang="en-US" sz="3200" dirty="0"/>
                  <a:t>.</a:t>
                </a:r>
              </a:p>
              <a:p>
                <a:pPr marL="0" indent="0">
                  <a:spcBef>
                    <a:spcPts val="0"/>
                  </a:spcBef>
                  <a:buNone/>
                </a:pPr>
                <a:endParaRPr lang="en-US" sz="3200" b="1" dirty="0"/>
              </a:p>
              <a:p>
                <a:pPr marL="0" indent="0">
                  <a:spcBef>
                    <a:spcPts val="0"/>
                  </a:spcBef>
                  <a:buNone/>
                </a:pP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613" r="-800"/>
                </a:stretch>
              </a:blipFill>
            </p:spPr>
            <p:txBody>
              <a:bodyPr/>
              <a:lstStyle/>
              <a:p>
                <a:r>
                  <a:rPr lang="en-US">
                    <a:noFill/>
                  </a:rPr>
                  <a:t> </a:t>
                </a:r>
              </a:p>
            </p:txBody>
          </p:sp>
        </mc:Fallback>
      </mc:AlternateContent>
    </p:spTree>
    <p:extLst>
      <p:ext uri="{BB962C8B-B14F-4D97-AF65-F5344CB8AC3E}">
        <p14:creationId xmlns:p14="http://schemas.microsoft.com/office/powerpoint/2010/main" val="3354979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FORMULA #2</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540536"/>
              </a:xfrm>
            </p:spPr>
            <p:txBody>
              <a:bodyPr>
                <a:normAutofit/>
              </a:bodyPr>
              <a:lstStyle/>
              <a:p>
                <a:pPr marL="0" indent="0">
                  <a:spcBef>
                    <a:spcPts val="0"/>
                  </a:spcBef>
                  <a:buNone/>
                </a:pPr>
                <a:r>
                  <a:rPr lang="en-US" sz="3200" b="1" dirty="0"/>
                  <a:t>A 95% confidence interval for the difference in means  </a:t>
                </a:r>
              </a:p>
              <a:p>
                <a:pPr marL="0" indent="0">
                  <a:spcBef>
                    <a:spcPts val="0"/>
                  </a:spcBef>
                  <a:buNone/>
                </a:pP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1</m:t>
                        </m:r>
                      </m:sub>
                    </m:sSub>
                    <m:r>
                      <a:rPr lang="en-US" sz="3200" b="1" i="0"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2</m:t>
                        </m:r>
                      </m:sub>
                    </m:sSub>
                  </m:oMath>
                </a14:m>
                <a:r>
                  <a:rPr lang="en-US" sz="3200" dirty="0"/>
                  <a:t>  </a:t>
                </a:r>
                <a:r>
                  <a:rPr lang="en-US" sz="3200" b="1" dirty="0"/>
                  <a:t>is</a:t>
                </a:r>
              </a:p>
              <a:p>
                <a:pPr marL="0" indent="0">
                  <a:spcBef>
                    <a:spcPts val="0"/>
                  </a:spcBef>
                  <a:buNone/>
                </a:pPr>
                <a:endParaRPr lang="en-US" sz="3200" b="1" dirty="0"/>
              </a:p>
              <a:p>
                <a:pPr marL="0" indent="0">
                  <a:spcBef>
                    <a:spcPts val="0"/>
                  </a:spcBef>
                  <a:buNone/>
                </a:pP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𝑥</m:t>
                            </m:r>
                          </m:e>
                        </m:acc>
                      </m:e>
                      <m:sub>
                        <m:r>
                          <a:rPr lang="en-US" sz="3200" b="0" i="1" dirty="0" smtClean="0">
                            <a:latin typeface="Cambria Math" panose="02040503050406030204" pitchFamily="18" charset="0"/>
                          </a:rPr>
                          <m:t>1</m:t>
                        </m:r>
                      </m:sub>
                    </m:sSub>
                    <m:r>
                      <a:rPr lang="en-US" sz="3200" b="0" i="1" dirty="0" smtClean="0">
                        <a:latin typeface="Cambria Math" panose="02040503050406030204" pitchFamily="18" charset="0"/>
                      </a:rPr>
                      <m:t>−</m:t>
                    </m:r>
                    <m:sSub>
                      <m:sSubPr>
                        <m:ctrlPr>
                          <a:rPr lang="en-US" sz="3200" i="1" dirty="0" smtClean="0">
                            <a:latin typeface="Cambria Math" panose="02040503050406030204" pitchFamily="18" charset="0"/>
                          </a:rPr>
                        </m:ctrlPr>
                      </m:sSubPr>
                      <m:e>
                        <m:acc>
                          <m:accPr>
                            <m:chr m:val="̅"/>
                            <m:ctrlPr>
                              <a:rPr lang="en-US" sz="3200" i="1" dirty="0" smtClean="0">
                                <a:latin typeface="Cambria Math" panose="02040503050406030204" pitchFamily="18" charset="0"/>
                              </a:rPr>
                            </m:ctrlPr>
                          </m:accPr>
                          <m:e>
                            <m:r>
                              <a:rPr lang="en-US" sz="3200" b="0" i="1" dirty="0" smtClean="0">
                                <a:latin typeface="Cambria Math" panose="02040503050406030204" pitchFamily="18" charset="0"/>
                              </a:rPr>
                              <m:t>𝑥</m:t>
                            </m:r>
                          </m:e>
                        </m:acc>
                      </m:e>
                      <m:sub>
                        <m:r>
                          <a:rPr lang="en-US" sz="3200" b="0" i="1" dirty="0" smtClean="0">
                            <a:latin typeface="Cambria Math" panose="02040503050406030204" pitchFamily="18" charset="0"/>
                          </a:rPr>
                          <m:t>2</m:t>
                        </m:r>
                      </m:sub>
                    </m:sSub>
                    <m:r>
                      <a:rPr lang="en-US" sz="3200" b="0" i="1" dirty="0" smtClean="0">
                        <a:latin typeface="Cambria Math" panose="02040503050406030204" pitchFamily="18" charset="0"/>
                      </a:rPr>
                      <m:t>±</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𝑡</m:t>
                        </m:r>
                      </m:e>
                      <m:sub>
                        <m:r>
                          <a:rPr lang="en-US" sz="3200" b="0" i="1" dirty="0" smtClean="0">
                            <a:latin typeface="Cambria Math" panose="02040503050406030204" pitchFamily="18" charset="0"/>
                          </a:rPr>
                          <m:t>𝑑𝑓</m:t>
                        </m:r>
                        <m:r>
                          <a:rPr lang="en-US" sz="3200" b="0" i="1" dirty="0" smtClean="0">
                            <a:latin typeface="Cambria Math" panose="02040503050406030204" pitchFamily="18" charset="0"/>
                          </a:rPr>
                          <m:t>,   .975</m:t>
                        </m:r>
                      </m:sub>
                    </m:sSub>
                    <m:r>
                      <a:rPr lang="en-US" sz="3200" b="0" i="1" dirty="0" smtClean="0">
                        <a:latin typeface="Cambria Math" panose="02040503050406030204" pitchFamily="18" charset="0"/>
                      </a:rPr>
                      <m:t> </m:t>
                    </m:r>
                    <m:rad>
                      <m:radPr>
                        <m:degHide m:val="on"/>
                        <m:ctrlPr>
                          <a:rPr lang="en-US" sz="3200" b="0" i="1" dirty="0" smtClean="0">
                            <a:latin typeface="Cambria Math" panose="02040503050406030204" pitchFamily="18" charset="0"/>
                          </a:rPr>
                        </m:ctrlPr>
                      </m:radPr>
                      <m:deg/>
                      <m:e>
                        <m:sSubSup>
                          <m:sSubSupPr>
                            <m:ctrlPr>
                              <a:rPr lang="en-US" sz="3200" b="0" i="1" dirty="0" smtClean="0">
                                <a:latin typeface="Cambria Math" panose="02040503050406030204" pitchFamily="18" charset="0"/>
                              </a:rPr>
                            </m:ctrlPr>
                          </m:sSubSupPr>
                          <m:e>
                            <m:r>
                              <a:rPr lang="en-US" sz="3200" b="0" i="1" dirty="0" smtClean="0">
                                <a:latin typeface="Cambria Math" panose="02040503050406030204" pitchFamily="18" charset="0"/>
                              </a:rPr>
                              <m:t>𝑠</m:t>
                            </m:r>
                          </m:e>
                          <m:sub>
                            <m:r>
                              <a:rPr lang="en-US" sz="3200" b="0" i="1" dirty="0" smtClean="0">
                                <a:latin typeface="Cambria Math" panose="02040503050406030204" pitchFamily="18" charset="0"/>
                              </a:rPr>
                              <m:t>1</m:t>
                            </m:r>
                          </m:sub>
                          <m:sup>
                            <m:r>
                              <a:rPr lang="en-US" sz="3200" b="0" i="1" dirty="0" smtClean="0">
                                <a:latin typeface="Cambria Math" panose="02040503050406030204" pitchFamily="18" charset="0"/>
                              </a:rPr>
                              <m:t>2</m:t>
                            </m:r>
                          </m:sup>
                        </m:sSubSup>
                        <m:r>
                          <a:rPr lang="en-US" sz="3200" b="0" i="1" dirty="0" smtClean="0">
                            <a:latin typeface="Cambria Math" panose="02040503050406030204" pitchFamily="18" charset="0"/>
                          </a:rPr>
                          <m:t>/</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𝑛</m:t>
                            </m:r>
                          </m:e>
                          <m:sub>
                            <m:r>
                              <a:rPr lang="en-US" sz="3200" b="0" i="1" dirty="0" smtClean="0">
                                <a:latin typeface="Cambria Math" panose="02040503050406030204" pitchFamily="18" charset="0"/>
                              </a:rPr>
                              <m:t>1</m:t>
                            </m:r>
                          </m:sub>
                        </m:sSub>
                        <m:r>
                          <a:rPr lang="en-US" sz="3200" b="0" i="1" dirty="0" smtClean="0">
                            <a:latin typeface="Cambria Math" panose="02040503050406030204" pitchFamily="18" charset="0"/>
                          </a:rPr>
                          <m:t>+</m:t>
                        </m:r>
                        <m:sSubSup>
                          <m:sSubSupPr>
                            <m:ctrlPr>
                              <a:rPr lang="en-US" sz="3200" b="0" i="1" dirty="0" smtClean="0">
                                <a:latin typeface="Cambria Math" panose="02040503050406030204" pitchFamily="18" charset="0"/>
                              </a:rPr>
                            </m:ctrlPr>
                          </m:sSubSupPr>
                          <m:e>
                            <m:r>
                              <a:rPr lang="en-US" sz="3200" b="0" i="1" dirty="0" smtClean="0">
                                <a:latin typeface="Cambria Math" panose="02040503050406030204" pitchFamily="18" charset="0"/>
                              </a:rPr>
                              <m:t>𝑠</m:t>
                            </m:r>
                          </m:e>
                          <m:sub>
                            <m:r>
                              <a:rPr lang="en-US" sz="3200" b="0" i="1" dirty="0" smtClean="0">
                                <a:latin typeface="Cambria Math" panose="02040503050406030204" pitchFamily="18" charset="0"/>
                              </a:rPr>
                              <m:t>2</m:t>
                            </m:r>
                          </m:sub>
                          <m:sup>
                            <m:r>
                              <a:rPr lang="en-US" sz="3200" b="0" i="1" dirty="0" smtClean="0">
                                <a:latin typeface="Cambria Math" panose="02040503050406030204" pitchFamily="18" charset="0"/>
                              </a:rPr>
                              <m:t>2</m:t>
                            </m:r>
                          </m:sup>
                        </m:sSubSup>
                        <m:r>
                          <a:rPr lang="en-US" sz="3200" b="0" i="1" dirty="0" smtClean="0">
                            <a:latin typeface="Cambria Math" panose="02040503050406030204" pitchFamily="18" charset="0"/>
                          </a:rPr>
                          <m:t>/</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𝑛</m:t>
                            </m:r>
                          </m:e>
                          <m:sub>
                            <m:r>
                              <a:rPr lang="en-US" sz="3200" b="0" i="1" dirty="0" smtClean="0">
                                <a:latin typeface="Cambria Math" panose="02040503050406030204" pitchFamily="18" charset="0"/>
                              </a:rPr>
                              <m:t>2</m:t>
                            </m:r>
                          </m:sub>
                        </m:sSub>
                      </m:e>
                    </m:rad>
                  </m:oMath>
                </a14:m>
                <a:r>
                  <a:rPr lang="en-US" sz="3200" dirty="0"/>
                  <a:t>. </a:t>
                </a: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540536"/>
              </a:xfrm>
              <a:blipFill>
                <a:blip r:embed="rId2"/>
                <a:stretch>
                  <a:fillRect l="-1600" t="-1747"/>
                </a:stretch>
              </a:blipFill>
            </p:spPr>
            <p:txBody>
              <a:bodyPr/>
              <a:lstStyle/>
              <a:p>
                <a:r>
                  <a:rPr lang="en-US">
                    <a:noFill/>
                  </a:rPr>
                  <a:t> </a:t>
                </a:r>
              </a:p>
            </p:txBody>
          </p:sp>
        </mc:Fallback>
      </mc:AlternateContent>
    </p:spTree>
    <p:extLst>
      <p:ext uri="{BB962C8B-B14F-4D97-AF65-F5344CB8AC3E}">
        <p14:creationId xmlns:p14="http://schemas.microsoft.com/office/powerpoint/2010/main" val="1335736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NUMERICAL EXAMPLE #2</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3"/>
                <a:ext cx="9906000" cy="4717249"/>
              </a:xfrm>
            </p:spPr>
            <p:txBody>
              <a:bodyPr>
                <a:normAutofit/>
              </a:bodyPr>
              <a:lstStyle/>
              <a:p>
                <a:pPr marL="0" indent="0">
                  <a:spcBef>
                    <a:spcPts val="0"/>
                  </a:spcBef>
                  <a:buNone/>
                </a:pPr>
                <a:r>
                  <a:rPr lang="en-US" sz="3200" b="1" dirty="0"/>
                  <a:t>Using the data from Example #2 of Lecture 14, we have</a:t>
                </a:r>
              </a:p>
              <a:p>
                <a:pPr marL="0" indent="0">
                  <a:spcBef>
                    <a:spcPts val="0"/>
                  </a:spcBef>
                  <a:buNone/>
                </a:pPr>
                <a14:m>
                  <m:oMath xmlns:m="http://schemas.openxmlformats.org/officeDocument/2006/math">
                    <m:r>
                      <a:rPr lang="en-US" sz="3200" i="1" dirty="0" smtClean="0">
                        <a:latin typeface="Cambria Math" panose="02040503050406030204" pitchFamily="18" charset="0"/>
                      </a:rPr>
                      <m:t>1</m:t>
                    </m:r>
                    <m:r>
                      <a:rPr lang="en-US" sz="3200" b="0" i="1" dirty="0" smtClean="0">
                        <a:latin typeface="Cambria Math" panose="02040503050406030204" pitchFamily="18" charset="0"/>
                      </a:rPr>
                      <m:t>85.6−</m:t>
                    </m:r>
                    <m:r>
                      <a:rPr lang="en-US" sz="3200" i="1" dirty="0" smtClean="0">
                        <a:latin typeface="Cambria Math" panose="02040503050406030204" pitchFamily="18" charset="0"/>
                      </a:rPr>
                      <m:t>1</m:t>
                    </m:r>
                    <m:r>
                      <a:rPr lang="en-US" sz="3200" b="0" i="1" dirty="0" smtClean="0">
                        <a:latin typeface="Cambria Math" panose="02040503050406030204" pitchFamily="18" charset="0"/>
                      </a:rPr>
                      <m:t>96.4±1.972</m:t>
                    </m:r>
                    <m:rad>
                      <m:radPr>
                        <m:degHide m:val="on"/>
                        <m:ctrlPr>
                          <a:rPr lang="en-US" sz="3200" b="0" i="1" dirty="0" smtClean="0">
                            <a:latin typeface="Cambria Math" panose="02040503050406030204" pitchFamily="18" charset="0"/>
                          </a:rPr>
                        </m:ctrlPr>
                      </m:radPr>
                      <m:deg/>
                      <m:e>
                        <m:r>
                          <a:rPr lang="en-US" sz="3200" b="0" i="1" dirty="0" smtClean="0">
                            <a:latin typeface="Cambria Math" panose="02040503050406030204" pitchFamily="18" charset="0"/>
                          </a:rPr>
                          <m:t>945.3</m:t>
                        </m:r>
                        <m:r>
                          <a:rPr lang="en-US" sz="3200" b="0" i="1" dirty="0" smtClean="0">
                            <a:latin typeface="Cambria Math" panose="02040503050406030204" pitchFamily="18" charset="0"/>
                          </a:rPr>
                          <m:t>/99+1</m:t>
                        </m:r>
                        <m:r>
                          <a:rPr lang="en-US" sz="3200" b="0" i="1" dirty="0" smtClean="0">
                            <a:latin typeface="Cambria Math" panose="02040503050406030204" pitchFamily="18" charset="0"/>
                          </a:rPr>
                          <m:t>107.3</m:t>
                        </m:r>
                        <m:r>
                          <a:rPr lang="en-US" sz="3200" b="0" i="1" dirty="0" smtClean="0">
                            <a:latin typeface="Cambria Math" panose="02040503050406030204" pitchFamily="18" charset="0"/>
                          </a:rPr>
                          <m:t>/97</m:t>
                        </m:r>
                      </m:e>
                    </m:rad>
                  </m:oMath>
                </a14:m>
                <a:r>
                  <a:rPr lang="en-US" sz="3200" dirty="0"/>
                  <a:t>. </a:t>
                </a:r>
              </a:p>
              <a:p>
                <a:pPr marL="0" indent="0">
                  <a:spcBef>
                    <a:spcPts val="0"/>
                  </a:spcBef>
                  <a:buNone/>
                </a:pPr>
                <a:endParaRPr lang="en-US" sz="3200" b="1" dirty="0"/>
              </a:p>
              <a:p>
                <a:pPr marL="0" indent="0">
                  <a:spcBef>
                    <a:spcPts val="0"/>
                  </a:spcBef>
                  <a:buNone/>
                </a:pPr>
                <a:r>
                  <a:rPr lang="en-US" sz="3200" b="1" dirty="0"/>
                  <a:t>This simplifies to  -10.8 </a:t>
                </a:r>
                <a:r>
                  <a:rPr lang="en-US" sz="3200" b="1" u="sng" dirty="0"/>
                  <a:t>+</a:t>
                </a:r>
                <a:r>
                  <a:rPr lang="en-US" sz="3200" b="1" dirty="0"/>
                  <a:t> 1.972 (4.58)  or  -10.8 </a:t>
                </a:r>
                <a:r>
                  <a:rPr lang="en-US" sz="3200" b="1" u="sng" dirty="0"/>
                  <a:t>+</a:t>
                </a:r>
                <a:r>
                  <a:rPr lang="en-US" sz="3200" b="1" dirty="0"/>
                  <a:t> 9.0.</a:t>
                </a:r>
              </a:p>
              <a:p>
                <a:pPr marL="0" indent="0">
                  <a:spcBef>
                    <a:spcPts val="0"/>
                  </a:spcBef>
                  <a:buNone/>
                </a:pPr>
                <a:endParaRPr lang="en-US" sz="3200" b="1" dirty="0"/>
              </a:p>
              <a:p>
                <a:pPr marL="0" indent="0">
                  <a:spcBef>
                    <a:spcPts val="0"/>
                  </a:spcBef>
                  <a:buNone/>
                </a:pPr>
                <a:r>
                  <a:rPr lang="en-US" sz="3200" b="1" dirty="0"/>
                  <a:t>With rounding, the results from formula #2 look the same as the results from formula #1.  However, for some data sets, formula #2 results may differ noticeably from formula #1 results.</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3"/>
                <a:ext cx="9906000" cy="4717249"/>
              </a:xfrm>
              <a:blipFill>
                <a:blip r:embed="rId2"/>
                <a:stretch>
                  <a:fillRect l="-1600" t="-1682" r="-2277"/>
                </a:stretch>
              </a:blipFill>
            </p:spPr>
            <p:txBody>
              <a:bodyPr/>
              <a:lstStyle/>
              <a:p>
                <a:r>
                  <a:rPr lang="en-US">
                    <a:noFill/>
                  </a:rPr>
                  <a:t> </a:t>
                </a:r>
              </a:p>
            </p:txBody>
          </p:sp>
        </mc:Fallback>
      </mc:AlternateContent>
    </p:spTree>
    <p:extLst>
      <p:ext uri="{BB962C8B-B14F-4D97-AF65-F5344CB8AC3E}">
        <p14:creationId xmlns:p14="http://schemas.microsoft.com/office/powerpoint/2010/main" val="1419653284"/>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20BE78-9FDF-401B-B412-3AA10EC5BEA3}">
  <ds:schemaRefs>
    <ds:schemaRef ds:uri="http://schemas.microsoft.com/office/2006/metadata/properties"/>
    <ds:schemaRef ds:uri="http://schemas.microsoft.com/office/2006/documentManagement/types"/>
    <ds:schemaRef ds:uri="http://schemas.microsoft.com/office/infopath/2007/PartnerControls"/>
    <ds:schemaRef ds:uri="http://purl.org/dc/terms/"/>
    <ds:schemaRef ds:uri="16c05727-aa75-4e4a-9b5f-8a80a1165891"/>
    <ds:schemaRef ds:uri="http://schemas.openxmlformats.org/package/2006/metadata/core-properties"/>
    <ds:schemaRef ds:uri="230e9df3-be65-4c73-a93b-d1236ebd677e"/>
    <ds:schemaRef ds:uri="http://www.w3.org/XML/1998/namespace"/>
    <ds:schemaRef ds:uri="71af3243-3dd4-4a8d-8c0d-dd76da1f02a5"/>
    <ds:schemaRef ds:uri="http://schemas.microsoft.com/sharepoint/v3"/>
    <ds:schemaRef ds:uri="http://purl.org/dc/dcmitype/"/>
    <ds:schemaRef ds:uri="http://purl.org/dc/elements/1.1/"/>
  </ds:schemaRefs>
</ds:datastoreItem>
</file>

<file path=customXml/itemProps2.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3.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1990</TotalTime>
  <Words>723</Words>
  <Application>Microsoft Office PowerPoint</Application>
  <PresentationFormat>Widescreen</PresentationFormat>
  <Paragraphs>59</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Aptos</vt:lpstr>
      <vt:lpstr>Arial</vt:lpstr>
      <vt:lpstr>Calibri</vt:lpstr>
      <vt:lpstr>Cambria Math</vt:lpstr>
      <vt:lpstr>Univers Condensed Light</vt:lpstr>
      <vt:lpstr>Walbaum Display Light</vt:lpstr>
      <vt:lpstr>AngleLinesVTI</vt:lpstr>
      <vt:lpstr>   Confidence intervals for a difference IN means (unpaired and paired data)  BST 600 Fall 2025 Lecture 16 Dr. Richard Charnigo</vt:lpstr>
      <vt:lpstr>INTRODUCTION</vt:lpstr>
      <vt:lpstr>INTRODUCTION (CONTINUED)</vt:lpstr>
      <vt:lpstr>NOTATION FOR FORMULA #1</vt:lpstr>
      <vt:lpstr>FORMULA #1</vt:lpstr>
      <vt:lpstr>NUMERICAL EXAMPLE #1</vt:lpstr>
      <vt:lpstr>NOTATION FOR FORMULA #2</vt:lpstr>
      <vt:lpstr>FORMULA #2</vt:lpstr>
      <vt:lpstr>NUMERICAL EXAMPLE #2</vt:lpstr>
      <vt:lpstr>NOTATION FOR FORMULA #3</vt:lpstr>
      <vt:lpstr>FORMULA #3</vt:lpstr>
      <vt:lpstr>NUMERICAL EXAMPLE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14</cp:revision>
  <cp:lastPrinted>2025-10-07T02:40:13Z</cp:lastPrinted>
  <dcterms:created xsi:type="dcterms:W3CDTF">2025-09-19T01:53:50Z</dcterms:created>
  <dcterms:modified xsi:type="dcterms:W3CDTF">2025-10-29T20:45:54Z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