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7" r:id="rId21"/>
    <p:sldId id="276"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38426A-E093-4C4D-9B9D-F9C2304159F7}">
          <p14:sldIdLst>
            <p14:sldId id="256"/>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7"/>
            <p14:sldId id="276"/>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776910-79C0-48E4-B9E9-4310FEF5AD45}" v="1970" dt="2025-08-27T20:14:40.4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4" d="100"/>
          <a:sy n="74" d="100"/>
        </p:scale>
        <p:origin x="1042" y="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CB776910-79C0-48E4-B9E9-4310FEF5AD45}"/>
    <pc:docChg chg="undo redo custSel addSld delSld modSld sldOrd addSection delSection modSection">
      <pc:chgData name="Richard Charnigo" userId="4fe029dc7930efe6" providerId="LiveId" clId="{CB776910-79C0-48E4-B9E9-4310FEF5AD45}" dt="2025-08-27T20:17:34" v="14472" actId="20577"/>
      <pc:docMkLst>
        <pc:docMk/>
      </pc:docMkLst>
      <pc:sldChg chg="modSp">
        <pc:chgData name="Richard Charnigo" userId="4fe029dc7930efe6" providerId="LiveId" clId="{CB776910-79C0-48E4-B9E9-4310FEF5AD45}" dt="2025-08-27T03:53:12.645" v="47" actId="20577"/>
        <pc:sldMkLst>
          <pc:docMk/>
          <pc:sldMk cId="340496337" sldId="256"/>
        </pc:sldMkLst>
        <pc:spChg chg="mod">
          <ac:chgData name="Richard Charnigo" userId="4fe029dc7930efe6" providerId="LiveId" clId="{CB776910-79C0-48E4-B9E9-4310FEF5AD45}" dt="2025-08-27T03:53:12.645" v="47" actId="20577"/>
          <ac:spMkLst>
            <pc:docMk/>
            <pc:sldMk cId="340496337" sldId="256"/>
            <ac:spMk id="2" creationId="{25BC26E0-8949-3811-511C-2040B1CD54E6}"/>
          </ac:spMkLst>
        </pc:spChg>
        <pc:spChg chg="mod">
          <ac:chgData name="Richard Charnigo" userId="4fe029dc7930efe6" providerId="LiveId" clId="{CB776910-79C0-48E4-B9E9-4310FEF5AD45}" dt="2025-08-27T03:53:03.618" v="2" actId="20577"/>
          <ac:spMkLst>
            <pc:docMk/>
            <pc:sldMk cId="340496337" sldId="256"/>
            <ac:spMk id="3" creationId="{24A1EF70-41E0-5BCD-9EEC-E9E73B761C0C}"/>
          </ac:spMkLst>
        </pc:spChg>
      </pc:sldChg>
      <pc:sldChg chg="modSp mod">
        <pc:chgData name="Richard Charnigo" userId="4fe029dc7930efe6" providerId="LiveId" clId="{CB776910-79C0-48E4-B9E9-4310FEF5AD45}" dt="2025-08-27T04:36:25.006" v="1660" actId="20577"/>
        <pc:sldMkLst>
          <pc:docMk/>
          <pc:sldMk cId="2544258310" sldId="258"/>
        </pc:sldMkLst>
        <pc:spChg chg="mod">
          <ac:chgData name="Richard Charnigo" userId="4fe029dc7930efe6" providerId="LiveId" clId="{CB776910-79C0-48E4-B9E9-4310FEF5AD45}" dt="2025-08-27T04:24:07.586" v="89" actId="20577"/>
          <ac:spMkLst>
            <pc:docMk/>
            <pc:sldMk cId="2544258310" sldId="258"/>
            <ac:spMk id="2" creationId="{031EB903-700B-36AF-6058-F6DC510AEB99}"/>
          </ac:spMkLst>
        </pc:spChg>
        <pc:spChg chg="mod">
          <ac:chgData name="Richard Charnigo" userId="4fe029dc7930efe6" providerId="LiveId" clId="{CB776910-79C0-48E4-B9E9-4310FEF5AD45}" dt="2025-08-27T04:36:25.006" v="1660" actId="20577"/>
          <ac:spMkLst>
            <pc:docMk/>
            <pc:sldMk cId="2544258310" sldId="258"/>
            <ac:spMk id="3" creationId="{D0F77F9F-E451-09F2-9595-3C1A6274DEC2}"/>
          </ac:spMkLst>
        </pc:spChg>
      </pc:sldChg>
      <pc:sldChg chg="del">
        <pc:chgData name="Richard Charnigo" userId="4fe029dc7930efe6" providerId="LiveId" clId="{CB776910-79C0-48E4-B9E9-4310FEF5AD45}" dt="2025-08-27T03:53:28.124" v="48" actId="2696"/>
        <pc:sldMkLst>
          <pc:docMk/>
          <pc:sldMk cId="3907287900" sldId="259"/>
        </pc:sldMkLst>
      </pc:sldChg>
      <pc:sldChg chg="modSp add mod">
        <pc:chgData name="Richard Charnigo" userId="4fe029dc7930efe6" providerId="LiveId" clId="{CB776910-79C0-48E4-B9E9-4310FEF5AD45}" dt="2025-08-27T04:39:40.896" v="1935" actId="20577"/>
        <pc:sldMkLst>
          <pc:docMk/>
          <pc:sldMk cId="4053094298" sldId="259"/>
        </pc:sldMkLst>
        <pc:spChg chg="mod">
          <ac:chgData name="Richard Charnigo" userId="4fe029dc7930efe6" providerId="LiveId" clId="{CB776910-79C0-48E4-B9E9-4310FEF5AD45}" dt="2025-08-27T04:28:40.212" v="690" actId="20577"/>
          <ac:spMkLst>
            <pc:docMk/>
            <pc:sldMk cId="4053094298" sldId="259"/>
            <ac:spMk id="2" creationId="{031EB903-700B-36AF-6058-F6DC510AEB99}"/>
          </ac:spMkLst>
        </pc:spChg>
        <pc:spChg chg="mod">
          <ac:chgData name="Richard Charnigo" userId="4fe029dc7930efe6" providerId="LiveId" clId="{CB776910-79C0-48E4-B9E9-4310FEF5AD45}" dt="2025-08-27T04:39:40.896" v="1935" actId="20577"/>
          <ac:spMkLst>
            <pc:docMk/>
            <pc:sldMk cId="4053094298" sldId="259"/>
            <ac:spMk id="3" creationId="{D0F77F9F-E451-09F2-9595-3C1A6274DEC2}"/>
          </ac:spMkLst>
        </pc:spChg>
      </pc:sldChg>
      <pc:sldChg chg="del">
        <pc:chgData name="Richard Charnigo" userId="4fe029dc7930efe6" providerId="LiveId" clId="{CB776910-79C0-48E4-B9E9-4310FEF5AD45}" dt="2025-08-27T03:53:29.296" v="49" actId="2696"/>
        <pc:sldMkLst>
          <pc:docMk/>
          <pc:sldMk cId="1440511393" sldId="260"/>
        </pc:sldMkLst>
      </pc:sldChg>
      <pc:sldChg chg="modSp add mod">
        <pc:chgData name="Richard Charnigo" userId="4fe029dc7930efe6" providerId="LiveId" clId="{CB776910-79C0-48E4-B9E9-4310FEF5AD45}" dt="2025-08-27T19:56:36.653" v="14255" actId="20577"/>
        <pc:sldMkLst>
          <pc:docMk/>
          <pc:sldMk cId="3791415878" sldId="260"/>
        </pc:sldMkLst>
        <pc:spChg chg="mod">
          <ac:chgData name="Richard Charnigo" userId="4fe029dc7930efe6" providerId="LiveId" clId="{CB776910-79C0-48E4-B9E9-4310FEF5AD45}" dt="2025-08-27T19:56:36.653" v="14255" actId="20577"/>
          <ac:spMkLst>
            <pc:docMk/>
            <pc:sldMk cId="3791415878" sldId="260"/>
            <ac:spMk id="3" creationId="{D0F77F9F-E451-09F2-9595-3C1A6274DEC2}"/>
          </ac:spMkLst>
        </pc:spChg>
      </pc:sldChg>
      <pc:sldChg chg="del">
        <pc:chgData name="Richard Charnigo" userId="4fe029dc7930efe6" providerId="LiveId" clId="{CB776910-79C0-48E4-B9E9-4310FEF5AD45}" dt="2025-08-27T03:53:29.470" v="50" actId="2696"/>
        <pc:sldMkLst>
          <pc:docMk/>
          <pc:sldMk cId="2144024993" sldId="261"/>
        </pc:sldMkLst>
      </pc:sldChg>
      <pc:sldChg chg="modSp add mod">
        <pc:chgData name="Richard Charnigo" userId="4fe029dc7930efe6" providerId="LiveId" clId="{CB776910-79C0-48E4-B9E9-4310FEF5AD45}" dt="2025-08-27T19:57:13.083" v="14256" actId="20577"/>
        <pc:sldMkLst>
          <pc:docMk/>
          <pc:sldMk cId="2344441431" sldId="261"/>
        </pc:sldMkLst>
        <pc:spChg chg="mod">
          <ac:chgData name="Richard Charnigo" userId="4fe029dc7930efe6" providerId="LiveId" clId="{CB776910-79C0-48E4-B9E9-4310FEF5AD45}" dt="2025-08-27T04:51:43.450" v="3090" actId="20577"/>
          <ac:spMkLst>
            <pc:docMk/>
            <pc:sldMk cId="2344441431" sldId="261"/>
            <ac:spMk id="2" creationId="{031EB903-700B-36AF-6058-F6DC510AEB99}"/>
          </ac:spMkLst>
        </pc:spChg>
        <pc:spChg chg="mod">
          <ac:chgData name="Richard Charnigo" userId="4fe029dc7930efe6" providerId="LiveId" clId="{CB776910-79C0-48E4-B9E9-4310FEF5AD45}" dt="2025-08-27T19:57:13.083" v="14256" actId="20577"/>
          <ac:spMkLst>
            <pc:docMk/>
            <pc:sldMk cId="2344441431" sldId="261"/>
            <ac:spMk id="3" creationId="{D0F77F9F-E451-09F2-9595-3C1A6274DEC2}"/>
          </ac:spMkLst>
        </pc:spChg>
      </pc:sldChg>
      <pc:sldChg chg="modSp add mod">
        <pc:chgData name="Richard Charnigo" userId="4fe029dc7930efe6" providerId="LiveId" clId="{CB776910-79C0-48E4-B9E9-4310FEF5AD45}" dt="2025-08-27T19:57:26.710" v="14257" actId="20577"/>
        <pc:sldMkLst>
          <pc:docMk/>
          <pc:sldMk cId="996734035" sldId="262"/>
        </pc:sldMkLst>
        <pc:spChg chg="mod">
          <ac:chgData name="Richard Charnigo" userId="4fe029dc7930efe6" providerId="LiveId" clId="{CB776910-79C0-48E4-B9E9-4310FEF5AD45}" dt="2025-08-27T05:00:17.474" v="4388" actId="20577"/>
          <ac:spMkLst>
            <pc:docMk/>
            <pc:sldMk cId="996734035" sldId="262"/>
            <ac:spMk id="2" creationId="{031EB903-700B-36AF-6058-F6DC510AEB99}"/>
          </ac:spMkLst>
        </pc:spChg>
        <pc:spChg chg="mod">
          <ac:chgData name="Richard Charnigo" userId="4fe029dc7930efe6" providerId="LiveId" clId="{CB776910-79C0-48E4-B9E9-4310FEF5AD45}" dt="2025-08-27T19:57:26.710" v="14257" actId="20577"/>
          <ac:spMkLst>
            <pc:docMk/>
            <pc:sldMk cId="996734035" sldId="262"/>
            <ac:spMk id="3" creationId="{D0F77F9F-E451-09F2-9595-3C1A6274DEC2}"/>
          </ac:spMkLst>
        </pc:spChg>
      </pc:sldChg>
      <pc:sldChg chg="modSp del mod">
        <pc:chgData name="Richard Charnigo" userId="4fe029dc7930efe6" providerId="LiveId" clId="{CB776910-79C0-48E4-B9E9-4310FEF5AD45}" dt="2025-08-27T03:53:29.621" v="51" actId="2696"/>
        <pc:sldMkLst>
          <pc:docMk/>
          <pc:sldMk cId="3550039004" sldId="262"/>
        </pc:sldMkLst>
        <pc:spChg chg="mod">
          <ac:chgData name="Richard Charnigo" userId="4fe029dc7930efe6" providerId="LiveId" clId="{CB776910-79C0-48E4-B9E9-4310FEF5AD45}" dt="2025-08-27T03:53:03.611" v="1" actId="27636"/>
          <ac:spMkLst>
            <pc:docMk/>
            <pc:sldMk cId="3550039004" sldId="262"/>
            <ac:spMk id="3" creationId="{D0F77F9F-E451-09F2-9595-3C1A6274DEC2}"/>
          </ac:spMkLst>
        </pc:spChg>
      </pc:sldChg>
      <pc:sldChg chg="del">
        <pc:chgData name="Richard Charnigo" userId="4fe029dc7930efe6" providerId="LiveId" clId="{CB776910-79C0-48E4-B9E9-4310FEF5AD45}" dt="2025-08-27T03:53:29.791" v="52" actId="2696"/>
        <pc:sldMkLst>
          <pc:docMk/>
          <pc:sldMk cId="1982674837" sldId="263"/>
        </pc:sldMkLst>
      </pc:sldChg>
      <pc:sldChg chg="modSp add mod">
        <pc:chgData name="Richard Charnigo" userId="4fe029dc7930efe6" providerId="LiveId" clId="{CB776910-79C0-48E4-B9E9-4310FEF5AD45}" dt="2025-08-27T17:09:25.390" v="5391" actId="20577"/>
        <pc:sldMkLst>
          <pc:docMk/>
          <pc:sldMk cId="3628837617" sldId="263"/>
        </pc:sldMkLst>
        <pc:spChg chg="mod">
          <ac:chgData name="Richard Charnigo" userId="4fe029dc7930efe6" providerId="LiveId" clId="{CB776910-79C0-48E4-B9E9-4310FEF5AD45}" dt="2025-08-27T17:09:25.390" v="5391" actId="20577"/>
          <ac:spMkLst>
            <pc:docMk/>
            <pc:sldMk cId="3628837617" sldId="263"/>
            <ac:spMk id="3" creationId="{D0F77F9F-E451-09F2-9595-3C1A6274DEC2}"/>
          </ac:spMkLst>
        </pc:spChg>
      </pc:sldChg>
      <pc:sldChg chg="modSp add mod">
        <pc:chgData name="Richard Charnigo" userId="4fe029dc7930efe6" providerId="LiveId" clId="{CB776910-79C0-48E4-B9E9-4310FEF5AD45}" dt="2025-08-27T20:01:44.021" v="14307" actId="20577"/>
        <pc:sldMkLst>
          <pc:docMk/>
          <pc:sldMk cId="265911357" sldId="264"/>
        </pc:sldMkLst>
        <pc:spChg chg="mod">
          <ac:chgData name="Richard Charnigo" userId="4fe029dc7930efe6" providerId="LiveId" clId="{CB776910-79C0-48E4-B9E9-4310FEF5AD45}" dt="2025-08-27T17:09:52.663" v="5408" actId="20577"/>
          <ac:spMkLst>
            <pc:docMk/>
            <pc:sldMk cId="265911357" sldId="264"/>
            <ac:spMk id="2" creationId="{031EB903-700B-36AF-6058-F6DC510AEB99}"/>
          </ac:spMkLst>
        </pc:spChg>
        <pc:spChg chg="mod">
          <ac:chgData name="Richard Charnigo" userId="4fe029dc7930efe6" providerId="LiveId" clId="{CB776910-79C0-48E4-B9E9-4310FEF5AD45}" dt="2025-08-27T20:01:44.021" v="14307" actId="20577"/>
          <ac:spMkLst>
            <pc:docMk/>
            <pc:sldMk cId="265911357" sldId="264"/>
            <ac:spMk id="3" creationId="{D0F77F9F-E451-09F2-9595-3C1A6274DEC2}"/>
          </ac:spMkLst>
        </pc:spChg>
      </pc:sldChg>
      <pc:sldChg chg="modSp add mod">
        <pc:chgData name="Richard Charnigo" userId="4fe029dc7930efe6" providerId="LiveId" clId="{CB776910-79C0-48E4-B9E9-4310FEF5AD45}" dt="2025-08-27T18:42:15.106" v="7371" actId="20577"/>
        <pc:sldMkLst>
          <pc:docMk/>
          <pc:sldMk cId="2746506166" sldId="265"/>
        </pc:sldMkLst>
        <pc:spChg chg="mod">
          <ac:chgData name="Richard Charnigo" userId="4fe029dc7930efe6" providerId="LiveId" clId="{CB776910-79C0-48E4-B9E9-4310FEF5AD45}" dt="2025-08-27T18:26:50.205" v="6195" actId="20577"/>
          <ac:spMkLst>
            <pc:docMk/>
            <pc:sldMk cId="2746506166" sldId="265"/>
            <ac:spMk id="2" creationId="{031EB903-700B-36AF-6058-F6DC510AEB99}"/>
          </ac:spMkLst>
        </pc:spChg>
        <pc:spChg chg="mod">
          <ac:chgData name="Richard Charnigo" userId="4fe029dc7930efe6" providerId="LiveId" clId="{CB776910-79C0-48E4-B9E9-4310FEF5AD45}" dt="2025-08-27T18:42:15.106" v="7371" actId="20577"/>
          <ac:spMkLst>
            <pc:docMk/>
            <pc:sldMk cId="2746506166" sldId="265"/>
            <ac:spMk id="3" creationId="{D0F77F9F-E451-09F2-9595-3C1A6274DEC2}"/>
          </ac:spMkLst>
        </pc:spChg>
      </pc:sldChg>
      <pc:sldChg chg="del">
        <pc:chgData name="Richard Charnigo" userId="4fe029dc7930efe6" providerId="LiveId" clId="{CB776910-79C0-48E4-B9E9-4310FEF5AD45}" dt="2025-08-27T03:53:30.027" v="53" actId="2696"/>
        <pc:sldMkLst>
          <pc:docMk/>
          <pc:sldMk cId="2836171964" sldId="265"/>
        </pc:sldMkLst>
      </pc:sldChg>
      <pc:sldChg chg="del">
        <pc:chgData name="Richard Charnigo" userId="4fe029dc7930efe6" providerId="LiveId" clId="{CB776910-79C0-48E4-B9E9-4310FEF5AD45}" dt="2025-08-27T03:53:30.423" v="55" actId="2696"/>
        <pc:sldMkLst>
          <pc:docMk/>
          <pc:sldMk cId="1296177503" sldId="266"/>
        </pc:sldMkLst>
      </pc:sldChg>
      <pc:sldChg chg="addSp delSp modSp add mod">
        <pc:chgData name="Richard Charnigo" userId="4fe029dc7930efe6" providerId="LiveId" clId="{CB776910-79C0-48E4-B9E9-4310FEF5AD45}" dt="2025-08-27T20:11:33.150" v="14332" actId="255"/>
        <pc:sldMkLst>
          <pc:docMk/>
          <pc:sldMk cId="3104322418" sldId="266"/>
        </pc:sldMkLst>
        <pc:spChg chg="del mod">
          <ac:chgData name="Richard Charnigo" userId="4fe029dc7930efe6" providerId="LiveId" clId="{CB776910-79C0-48E4-B9E9-4310FEF5AD45}" dt="2025-08-27T18:39:15.047" v="7104" actId="3680"/>
          <ac:spMkLst>
            <pc:docMk/>
            <pc:sldMk cId="3104322418" sldId="266"/>
            <ac:spMk id="3" creationId="{D0F77F9F-E451-09F2-9595-3C1A6274DEC2}"/>
          </ac:spMkLst>
        </pc:spChg>
        <pc:graphicFrameChg chg="add mod ord modGraphic">
          <ac:chgData name="Richard Charnigo" userId="4fe029dc7930efe6" providerId="LiveId" clId="{CB776910-79C0-48E4-B9E9-4310FEF5AD45}" dt="2025-08-27T20:11:33.150" v="14332" actId="255"/>
          <ac:graphicFrameMkLst>
            <pc:docMk/>
            <pc:sldMk cId="3104322418" sldId="266"/>
            <ac:graphicFrameMk id="4" creationId="{7991C197-C23A-2ECE-6DDF-A9424B475D9F}"/>
          </ac:graphicFrameMkLst>
        </pc:graphicFrameChg>
      </pc:sldChg>
      <pc:sldChg chg="modSp add mod ord">
        <pc:chgData name="Richard Charnigo" userId="4fe029dc7930efe6" providerId="LiveId" clId="{CB776910-79C0-48E4-B9E9-4310FEF5AD45}" dt="2025-08-27T18:53:01.753" v="8253" actId="20577"/>
        <pc:sldMkLst>
          <pc:docMk/>
          <pc:sldMk cId="653565019" sldId="267"/>
        </pc:sldMkLst>
        <pc:spChg chg="mod">
          <ac:chgData name="Richard Charnigo" userId="4fe029dc7930efe6" providerId="LiveId" clId="{CB776910-79C0-48E4-B9E9-4310FEF5AD45}" dt="2025-08-27T18:46:12.647" v="7429" actId="20577"/>
          <ac:spMkLst>
            <pc:docMk/>
            <pc:sldMk cId="653565019" sldId="267"/>
            <ac:spMk id="2" creationId="{031EB903-700B-36AF-6058-F6DC510AEB99}"/>
          </ac:spMkLst>
        </pc:spChg>
        <pc:spChg chg="mod">
          <ac:chgData name="Richard Charnigo" userId="4fe029dc7930efe6" providerId="LiveId" clId="{CB776910-79C0-48E4-B9E9-4310FEF5AD45}" dt="2025-08-27T18:53:01.753" v="8253" actId="20577"/>
          <ac:spMkLst>
            <pc:docMk/>
            <pc:sldMk cId="653565019" sldId="267"/>
            <ac:spMk id="3" creationId="{D0F77F9F-E451-09F2-9595-3C1A6274DEC2}"/>
          </ac:spMkLst>
        </pc:spChg>
      </pc:sldChg>
      <pc:sldChg chg="del">
        <pc:chgData name="Richard Charnigo" userId="4fe029dc7930efe6" providerId="LiveId" clId="{CB776910-79C0-48E4-B9E9-4310FEF5AD45}" dt="2025-08-27T03:53:30.248" v="54" actId="2696"/>
        <pc:sldMkLst>
          <pc:docMk/>
          <pc:sldMk cId="3719038802" sldId="267"/>
        </pc:sldMkLst>
      </pc:sldChg>
      <pc:sldChg chg="del">
        <pc:chgData name="Richard Charnigo" userId="4fe029dc7930efe6" providerId="LiveId" clId="{CB776910-79C0-48E4-B9E9-4310FEF5AD45}" dt="2025-08-27T03:53:31.044" v="56" actId="2696"/>
        <pc:sldMkLst>
          <pc:docMk/>
          <pc:sldMk cId="326837755" sldId="268"/>
        </pc:sldMkLst>
      </pc:sldChg>
      <pc:sldChg chg="modSp add mod">
        <pc:chgData name="Richard Charnigo" userId="4fe029dc7930efe6" providerId="LiveId" clId="{CB776910-79C0-48E4-B9E9-4310FEF5AD45}" dt="2025-08-27T18:59:06.652" v="8845" actId="20577"/>
        <pc:sldMkLst>
          <pc:docMk/>
          <pc:sldMk cId="1861525290" sldId="268"/>
        </pc:sldMkLst>
        <pc:spChg chg="mod">
          <ac:chgData name="Richard Charnigo" userId="4fe029dc7930efe6" providerId="LiveId" clId="{CB776910-79C0-48E4-B9E9-4310FEF5AD45}" dt="2025-08-27T18:50:57.314" v="8052" actId="20577"/>
          <ac:spMkLst>
            <pc:docMk/>
            <pc:sldMk cId="1861525290" sldId="268"/>
            <ac:spMk id="2" creationId="{031EB903-700B-36AF-6058-F6DC510AEB99}"/>
          </ac:spMkLst>
        </pc:spChg>
        <pc:spChg chg="mod">
          <ac:chgData name="Richard Charnigo" userId="4fe029dc7930efe6" providerId="LiveId" clId="{CB776910-79C0-48E4-B9E9-4310FEF5AD45}" dt="2025-08-27T18:59:06.652" v="8845" actId="20577"/>
          <ac:spMkLst>
            <pc:docMk/>
            <pc:sldMk cId="1861525290" sldId="268"/>
            <ac:spMk id="3" creationId="{D0F77F9F-E451-09F2-9595-3C1A6274DEC2}"/>
          </ac:spMkLst>
        </pc:spChg>
      </pc:sldChg>
      <pc:sldChg chg="modSp add mod">
        <pc:chgData name="Richard Charnigo" userId="4fe029dc7930efe6" providerId="LiveId" clId="{CB776910-79C0-48E4-B9E9-4310FEF5AD45}" dt="2025-08-27T19:10:17.716" v="9652" actId="20577"/>
        <pc:sldMkLst>
          <pc:docMk/>
          <pc:sldMk cId="1383482165" sldId="269"/>
        </pc:sldMkLst>
        <pc:spChg chg="mod">
          <ac:chgData name="Richard Charnigo" userId="4fe029dc7930efe6" providerId="LiveId" clId="{CB776910-79C0-48E4-B9E9-4310FEF5AD45}" dt="2025-08-27T19:10:17.716" v="9652" actId="20577"/>
          <ac:spMkLst>
            <pc:docMk/>
            <pc:sldMk cId="1383482165" sldId="269"/>
            <ac:spMk id="3" creationId="{D0F77F9F-E451-09F2-9595-3C1A6274DEC2}"/>
          </ac:spMkLst>
        </pc:spChg>
      </pc:sldChg>
      <pc:sldChg chg="del">
        <pc:chgData name="Richard Charnigo" userId="4fe029dc7930efe6" providerId="LiveId" clId="{CB776910-79C0-48E4-B9E9-4310FEF5AD45}" dt="2025-08-27T03:53:31.271" v="57" actId="2696"/>
        <pc:sldMkLst>
          <pc:docMk/>
          <pc:sldMk cId="1971604029" sldId="269"/>
        </pc:sldMkLst>
      </pc:sldChg>
      <pc:sldChg chg="modSp add mod">
        <pc:chgData name="Richard Charnigo" userId="4fe029dc7930efe6" providerId="LiveId" clId="{CB776910-79C0-48E4-B9E9-4310FEF5AD45}" dt="2025-08-27T20:11:31.241" v="14330" actId="20577"/>
        <pc:sldMkLst>
          <pc:docMk/>
          <pc:sldMk cId="1809760333" sldId="270"/>
        </pc:sldMkLst>
        <pc:spChg chg="mod">
          <ac:chgData name="Richard Charnigo" userId="4fe029dc7930efe6" providerId="LiveId" clId="{CB776910-79C0-48E4-B9E9-4310FEF5AD45}" dt="2025-08-27T20:11:31.241" v="14330" actId="20577"/>
          <ac:spMkLst>
            <pc:docMk/>
            <pc:sldMk cId="1809760333" sldId="270"/>
            <ac:spMk id="3" creationId="{D0F77F9F-E451-09F2-9595-3C1A6274DEC2}"/>
          </ac:spMkLst>
        </pc:spChg>
      </pc:sldChg>
      <pc:sldChg chg="del">
        <pc:chgData name="Richard Charnigo" userId="4fe029dc7930efe6" providerId="LiveId" clId="{CB776910-79C0-48E4-B9E9-4310FEF5AD45}" dt="2025-08-27T03:53:31.485" v="58" actId="2696"/>
        <pc:sldMkLst>
          <pc:docMk/>
          <pc:sldMk cId="2432887306" sldId="270"/>
        </pc:sldMkLst>
      </pc:sldChg>
      <pc:sldChg chg="del">
        <pc:chgData name="Richard Charnigo" userId="4fe029dc7930efe6" providerId="LiveId" clId="{CB776910-79C0-48E4-B9E9-4310FEF5AD45}" dt="2025-08-27T03:53:31.886" v="59" actId="2696"/>
        <pc:sldMkLst>
          <pc:docMk/>
          <pc:sldMk cId="327458572" sldId="271"/>
        </pc:sldMkLst>
      </pc:sldChg>
      <pc:sldChg chg="modSp add mod">
        <pc:chgData name="Richard Charnigo" userId="4fe029dc7930efe6" providerId="LiveId" clId="{CB776910-79C0-48E4-B9E9-4310FEF5AD45}" dt="2025-08-27T20:12:20.194" v="14345" actId="20577"/>
        <pc:sldMkLst>
          <pc:docMk/>
          <pc:sldMk cId="3590949415" sldId="271"/>
        </pc:sldMkLst>
        <pc:spChg chg="mod">
          <ac:chgData name="Richard Charnigo" userId="4fe029dc7930efe6" providerId="LiveId" clId="{CB776910-79C0-48E4-B9E9-4310FEF5AD45}" dt="2025-08-27T20:12:20.194" v="14345" actId="20577"/>
          <ac:spMkLst>
            <pc:docMk/>
            <pc:sldMk cId="3590949415" sldId="271"/>
            <ac:spMk id="3" creationId="{D0F77F9F-E451-09F2-9595-3C1A6274DEC2}"/>
          </ac:spMkLst>
        </pc:spChg>
      </pc:sldChg>
      <pc:sldChg chg="modSp add mod">
        <pc:chgData name="Richard Charnigo" userId="4fe029dc7930efe6" providerId="LiveId" clId="{CB776910-79C0-48E4-B9E9-4310FEF5AD45}" dt="2025-08-27T20:13:30.740" v="14365" actId="20577"/>
        <pc:sldMkLst>
          <pc:docMk/>
          <pc:sldMk cId="1753622478" sldId="272"/>
        </pc:sldMkLst>
        <pc:spChg chg="mod">
          <ac:chgData name="Richard Charnigo" userId="4fe029dc7930efe6" providerId="LiveId" clId="{CB776910-79C0-48E4-B9E9-4310FEF5AD45}" dt="2025-08-27T19:23:19.458" v="10998" actId="20577"/>
          <ac:spMkLst>
            <pc:docMk/>
            <pc:sldMk cId="1753622478" sldId="272"/>
            <ac:spMk id="2" creationId="{031EB903-700B-36AF-6058-F6DC510AEB99}"/>
          </ac:spMkLst>
        </pc:spChg>
        <pc:spChg chg="mod">
          <ac:chgData name="Richard Charnigo" userId="4fe029dc7930efe6" providerId="LiveId" clId="{CB776910-79C0-48E4-B9E9-4310FEF5AD45}" dt="2025-08-27T20:13:30.740" v="14365" actId="20577"/>
          <ac:spMkLst>
            <pc:docMk/>
            <pc:sldMk cId="1753622478" sldId="272"/>
            <ac:spMk id="3" creationId="{D0F77F9F-E451-09F2-9595-3C1A6274DEC2}"/>
          </ac:spMkLst>
        </pc:spChg>
      </pc:sldChg>
      <pc:sldChg chg="modSp add mod">
        <pc:chgData name="Richard Charnigo" userId="4fe029dc7930efe6" providerId="LiveId" clId="{CB776910-79C0-48E4-B9E9-4310FEF5AD45}" dt="2025-08-27T19:53:57.392" v="14254" actId="20577"/>
        <pc:sldMkLst>
          <pc:docMk/>
          <pc:sldMk cId="3431576636" sldId="273"/>
        </pc:sldMkLst>
        <pc:spChg chg="mod">
          <ac:chgData name="Richard Charnigo" userId="4fe029dc7930efe6" providerId="LiveId" clId="{CB776910-79C0-48E4-B9E9-4310FEF5AD45}" dt="2025-08-27T19:53:57.392" v="14254" actId="20577"/>
          <ac:spMkLst>
            <pc:docMk/>
            <pc:sldMk cId="3431576636" sldId="273"/>
            <ac:spMk id="2" creationId="{031EB903-700B-36AF-6058-F6DC510AEB99}"/>
          </ac:spMkLst>
        </pc:spChg>
        <pc:spChg chg="mod">
          <ac:chgData name="Richard Charnigo" userId="4fe029dc7930efe6" providerId="LiveId" clId="{CB776910-79C0-48E4-B9E9-4310FEF5AD45}" dt="2025-08-27T19:35:54.635" v="12100" actId="20577"/>
          <ac:spMkLst>
            <pc:docMk/>
            <pc:sldMk cId="3431576636" sldId="273"/>
            <ac:spMk id="3" creationId="{D0F77F9F-E451-09F2-9595-3C1A6274DEC2}"/>
          </ac:spMkLst>
        </pc:spChg>
      </pc:sldChg>
      <pc:sldChg chg="del">
        <pc:chgData name="Richard Charnigo" userId="4fe029dc7930efe6" providerId="LiveId" clId="{CB776910-79C0-48E4-B9E9-4310FEF5AD45}" dt="2025-08-27T03:53:32.211" v="60" actId="2696"/>
        <pc:sldMkLst>
          <pc:docMk/>
          <pc:sldMk cId="3917965106" sldId="273"/>
        </pc:sldMkLst>
      </pc:sldChg>
      <pc:sldChg chg="del">
        <pc:chgData name="Richard Charnigo" userId="4fe029dc7930efe6" providerId="LiveId" clId="{CB776910-79C0-48E4-B9E9-4310FEF5AD45}" dt="2025-08-27T03:53:33.213" v="61" actId="2696"/>
        <pc:sldMkLst>
          <pc:docMk/>
          <pc:sldMk cId="36724160" sldId="274"/>
        </pc:sldMkLst>
      </pc:sldChg>
      <pc:sldChg chg="modSp add mod">
        <pc:chgData name="Richard Charnigo" userId="4fe029dc7930efe6" providerId="LiveId" clId="{CB776910-79C0-48E4-B9E9-4310FEF5AD45}" dt="2025-08-27T19:40:37.130" v="12451" actId="20577"/>
        <pc:sldMkLst>
          <pc:docMk/>
          <pc:sldMk cId="854249618" sldId="274"/>
        </pc:sldMkLst>
        <pc:spChg chg="mod">
          <ac:chgData name="Richard Charnigo" userId="4fe029dc7930efe6" providerId="LiveId" clId="{CB776910-79C0-48E4-B9E9-4310FEF5AD45}" dt="2025-08-27T19:36:03.329" v="12113" actId="20577"/>
          <ac:spMkLst>
            <pc:docMk/>
            <pc:sldMk cId="854249618" sldId="274"/>
            <ac:spMk id="2" creationId="{031EB903-700B-36AF-6058-F6DC510AEB99}"/>
          </ac:spMkLst>
        </pc:spChg>
        <pc:spChg chg="mod">
          <ac:chgData name="Richard Charnigo" userId="4fe029dc7930efe6" providerId="LiveId" clId="{CB776910-79C0-48E4-B9E9-4310FEF5AD45}" dt="2025-08-27T19:40:37.130" v="12451" actId="20577"/>
          <ac:spMkLst>
            <pc:docMk/>
            <pc:sldMk cId="854249618" sldId="274"/>
            <ac:spMk id="3" creationId="{D0F77F9F-E451-09F2-9595-3C1A6274DEC2}"/>
          </ac:spMkLst>
        </pc:spChg>
      </pc:sldChg>
      <pc:sldChg chg="modSp add mod">
        <pc:chgData name="Richard Charnigo" userId="4fe029dc7930efe6" providerId="LiveId" clId="{CB776910-79C0-48E4-B9E9-4310FEF5AD45}" dt="2025-08-27T20:14:40.419" v="14372" actId="20577"/>
        <pc:sldMkLst>
          <pc:docMk/>
          <pc:sldMk cId="3188269908" sldId="275"/>
        </pc:sldMkLst>
        <pc:spChg chg="mod">
          <ac:chgData name="Richard Charnigo" userId="4fe029dc7930efe6" providerId="LiveId" clId="{CB776910-79C0-48E4-B9E9-4310FEF5AD45}" dt="2025-08-27T20:14:40.419" v="14372" actId="20577"/>
          <ac:spMkLst>
            <pc:docMk/>
            <pc:sldMk cId="3188269908" sldId="275"/>
            <ac:spMk id="3" creationId="{D0F77F9F-E451-09F2-9595-3C1A6274DEC2}"/>
          </ac:spMkLst>
        </pc:spChg>
      </pc:sldChg>
      <pc:sldChg chg="del">
        <pc:chgData name="Richard Charnigo" userId="4fe029dc7930efe6" providerId="LiveId" clId="{CB776910-79C0-48E4-B9E9-4310FEF5AD45}" dt="2025-08-27T03:53:33.770" v="62" actId="2696"/>
        <pc:sldMkLst>
          <pc:docMk/>
          <pc:sldMk cId="3706712387" sldId="275"/>
        </pc:sldMkLst>
      </pc:sldChg>
      <pc:sldChg chg="modSp add mod">
        <pc:chgData name="Richard Charnigo" userId="4fe029dc7930efe6" providerId="LiveId" clId="{CB776910-79C0-48E4-B9E9-4310FEF5AD45}" dt="2025-08-27T19:48:13.250" v="13606" actId="20577"/>
        <pc:sldMkLst>
          <pc:docMk/>
          <pc:sldMk cId="3486458702" sldId="276"/>
        </pc:sldMkLst>
        <pc:spChg chg="mod">
          <ac:chgData name="Richard Charnigo" userId="4fe029dc7930efe6" providerId="LiveId" clId="{CB776910-79C0-48E4-B9E9-4310FEF5AD45}" dt="2025-08-27T19:48:13.250" v="13606" actId="20577"/>
          <ac:spMkLst>
            <pc:docMk/>
            <pc:sldMk cId="3486458702" sldId="276"/>
            <ac:spMk id="3" creationId="{D0F77F9F-E451-09F2-9595-3C1A6274DEC2}"/>
          </ac:spMkLst>
        </pc:spChg>
      </pc:sldChg>
      <pc:sldChg chg="del">
        <pc:chgData name="Richard Charnigo" userId="4fe029dc7930efe6" providerId="LiveId" clId="{CB776910-79C0-48E4-B9E9-4310FEF5AD45}" dt="2025-08-27T03:53:34.219" v="63" actId="2696"/>
        <pc:sldMkLst>
          <pc:docMk/>
          <pc:sldMk cId="3992584409" sldId="276"/>
        </pc:sldMkLst>
      </pc:sldChg>
      <pc:sldChg chg="modSp add">
        <pc:chgData name="Richard Charnigo" userId="4fe029dc7930efe6" providerId="LiveId" clId="{CB776910-79C0-48E4-B9E9-4310FEF5AD45}" dt="2025-08-27T19:47:56.724" v="13602" actId="20577"/>
        <pc:sldMkLst>
          <pc:docMk/>
          <pc:sldMk cId="2278115973" sldId="277"/>
        </pc:sldMkLst>
        <pc:spChg chg="mod">
          <ac:chgData name="Richard Charnigo" userId="4fe029dc7930efe6" providerId="LiveId" clId="{CB776910-79C0-48E4-B9E9-4310FEF5AD45}" dt="2025-08-27T19:47:56.724" v="13602" actId="20577"/>
          <ac:spMkLst>
            <pc:docMk/>
            <pc:sldMk cId="2278115973" sldId="277"/>
            <ac:spMk id="3" creationId="{D0F77F9F-E451-09F2-9595-3C1A6274DEC2}"/>
          </ac:spMkLst>
        </pc:spChg>
      </pc:sldChg>
      <pc:sldChg chg="del">
        <pc:chgData name="Richard Charnigo" userId="4fe029dc7930efe6" providerId="LiveId" clId="{CB776910-79C0-48E4-B9E9-4310FEF5AD45}" dt="2025-08-27T03:53:34.887" v="64" actId="2696"/>
        <pc:sldMkLst>
          <pc:docMk/>
          <pc:sldMk cId="3421117107" sldId="277"/>
        </pc:sldMkLst>
      </pc:sldChg>
      <pc:sldChg chg="modSp add mod">
        <pc:chgData name="Richard Charnigo" userId="4fe029dc7930efe6" providerId="LiveId" clId="{CB776910-79C0-48E4-B9E9-4310FEF5AD45}" dt="2025-08-27T20:17:34" v="14472" actId="20577"/>
        <pc:sldMkLst>
          <pc:docMk/>
          <pc:sldMk cId="806074043" sldId="278"/>
        </pc:sldMkLst>
        <pc:spChg chg="mod">
          <ac:chgData name="Richard Charnigo" userId="4fe029dc7930efe6" providerId="LiveId" clId="{CB776910-79C0-48E4-B9E9-4310FEF5AD45}" dt="2025-08-27T20:17:34" v="14472" actId="20577"/>
          <ac:spMkLst>
            <pc:docMk/>
            <pc:sldMk cId="806074043" sldId="278"/>
            <ac:spMk id="2" creationId="{031EB903-700B-36AF-6058-F6DC510AEB99}"/>
          </ac:spMkLst>
        </pc:spChg>
        <pc:spChg chg="mod">
          <ac:chgData name="Richard Charnigo" userId="4fe029dc7930efe6" providerId="LiveId" clId="{CB776910-79C0-48E4-B9E9-4310FEF5AD45}" dt="2025-08-27T20:16:23.572" v="14462" actId="20577"/>
          <ac:spMkLst>
            <pc:docMk/>
            <pc:sldMk cId="806074043" sldId="278"/>
            <ac:spMk id="3" creationId="{D0F77F9F-E451-09F2-9595-3C1A6274DEC2}"/>
          </ac:spMkLst>
        </pc:spChg>
      </pc:sldChg>
      <pc:sldChg chg="del">
        <pc:chgData name="Richard Charnigo" userId="4fe029dc7930efe6" providerId="LiveId" clId="{CB776910-79C0-48E4-B9E9-4310FEF5AD45}" dt="2025-08-27T03:53:35.487" v="65" actId="2696"/>
        <pc:sldMkLst>
          <pc:docMk/>
          <pc:sldMk cId="1629771691" sldId="279"/>
        </pc:sldMkLst>
      </pc:sldChg>
      <pc:sldChg chg="del">
        <pc:chgData name="Richard Charnigo" userId="4fe029dc7930efe6" providerId="LiveId" clId="{CB776910-79C0-48E4-B9E9-4310FEF5AD45}" dt="2025-08-27T03:53:36.016" v="66" actId="2696"/>
        <pc:sldMkLst>
          <pc:docMk/>
          <pc:sldMk cId="648709283" sldId="2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7C486-A073-4E92-84B0-676EB62271FA}" type="datetimeFigureOut">
              <a:rPr lang="en-US" smtClean="0"/>
              <a:t>8/26/2025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613D3-FC1B-4088-9667-7B73ECC63735}" type="slidenum">
              <a:rPr lang="en-US" smtClean="0"/>
              <a:t>‹#›</a:t>
            </a:fld>
            <a:endParaRPr lang="en-US"/>
          </a:p>
        </p:txBody>
      </p:sp>
    </p:spTree>
    <p:extLst>
      <p:ext uri="{BB962C8B-B14F-4D97-AF65-F5344CB8AC3E}">
        <p14:creationId xmlns:p14="http://schemas.microsoft.com/office/powerpoint/2010/main" val="1744764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8/26/2025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8/26/2025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8/26/2025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8/26/2025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8/26/2025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8/26/2025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8/26/2025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8/26/2025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8/26/2025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8/26/2025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8/26/2025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8/26/2025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885991" y="869302"/>
            <a:ext cx="5225143" cy="2206690"/>
          </a:xfrm>
        </p:spPr>
        <p:txBody>
          <a:bodyPr>
            <a:normAutofit/>
          </a:bodyPr>
          <a:lstStyle/>
          <a:p>
            <a:pPr algn="l">
              <a:lnSpc>
                <a:spcPct val="100000"/>
              </a:lnSpc>
            </a:pPr>
            <a:r>
              <a:rPr lang="en-US" sz="3400" dirty="0"/>
              <a:t>The rules of probability; probability density</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3</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 variables (continued)</a:t>
            </a:r>
          </a:p>
        </p:txBody>
      </p:sp>
      <p:graphicFrame>
        <p:nvGraphicFramePr>
          <p:cNvPr id="4" name="Table 4">
            <a:extLst>
              <a:ext uri="{FF2B5EF4-FFF2-40B4-BE49-F238E27FC236}">
                <a16:creationId xmlns:a16="http://schemas.microsoft.com/office/drawing/2014/main" id="{7991C197-C23A-2ECE-6DDF-A9424B475D9F}"/>
              </a:ext>
            </a:extLst>
          </p:cNvPr>
          <p:cNvGraphicFramePr>
            <a:graphicFrameLocks noGrp="1"/>
          </p:cNvGraphicFramePr>
          <p:nvPr>
            <p:ph idx="1"/>
            <p:extLst>
              <p:ext uri="{D42A27DB-BD31-4B8C-83A1-F6EECF244321}">
                <p14:modId xmlns:p14="http://schemas.microsoft.com/office/powerpoint/2010/main" val="287667993"/>
              </p:ext>
            </p:extLst>
          </p:nvPr>
        </p:nvGraphicFramePr>
        <p:xfrm>
          <a:off x="612775" y="1716088"/>
          <a:ext cx="10653712" cy="4358640"/>
        </p:xfrm>
        <a:graphic>
          <a:graphicData uri="http://schemas.openxmlformats.org/drawingml/2006/table">
            <a:tbl>
              <a:tblPr firstRow="1" bandRow="1">
                <a:tableStyleId>{5C22544A-7EE6-4342-B048-85BDC9FD1C3A}</a:tableStyleId>
              </a:tblPr>
              <a:tblGrid>
                <a:gridCol w="5326856">
                  <a:extLst>
                    <a:ext uri="{9D8B030D-6E8A-4147-A177-3AD203B41FA5}">
                      <a16:colId xmlns:a16="http://schemas.microsoft.com/office/drawing/2014/main" val="875762723"/>
                    </a:ext>
                  </a:extLst>
                </a:gridCol>
                <a:gridCol w="5326856">
                  <a:extLst>
                    <a:ext uri="{9D8B030D-6E8A-4147-A177-3AD203B41FA5}">
                      <a16:colId xmlns:a16="http://schemas.microsoft.com/office/drawing/2014/main" val="3553679278"/>
                    </a:ext>
                  </a:extLst>
                </a:gridCol>
              </a:tblGrid>
              <a:tr h="370840">
                <a:tc>
                  <a:txBody>
                    <a:bodyPr/>
                    <a:lstStyle/>
                    <a:p>
                      <a:r>
                        <a:rPr lang="en-US" sz="2000" dirty="0"/>
                        <a:t>Interval</a:t>
                      </a:r>
                    </a:p>
                  </a:txBody>
                  <a:tcPr/>
                </a:tc>
                <a:tc>
                  <a:txBody>
                    <a:bodyPr/>
                    <a:lstStyle/>
                    <a:p>
                      <a:r>
                        <a:rPr lang="en-US" sz="2000" dirty="0"/>
                        <a:t>Probability of being within that interval</a:t>
                      </a:r>
                    </a:p>
                  </a:txBody>
                  <a:tcPr/>
                </a:tc>
                <a:extLst>
                  <a:ext uri="{0D108BD9-81ED-4DB2-BD59-A6C34878D82A}">
                    <a16:rowId xmlns:a16="http://schemas.microsoft.com/office/drawing/2014/main" val="3446866739"/>
                  </a:ext>
                </a:extLst>
              </a:tr>
              <a:tr h="370840">
                <a:tc>
                  <a:txBody>
                    <a:bodyPr/>
                    <a:lstStyle/>
                    <a:p>
                      <a:r>
                        <a:rPr lang="en-US" sz="2000" dirty="0"/>
                        <a:t>Less than 90</a:t>
                      </a:r>
                    </a:p>
                  </a:txBody>
                  <a:tcPr/>
                </a:tc>
                <a:tc>
                  <a:txBody>
                    <a:bodyPr/>
                    <a:lstStyle/>
                    <a:p>
                      <a:r>
                        <a:rPr lang="en-US" sz="2000" dirty="0"/>
                        <a:t>2%</a:t>
                      </a:r>
                    </a:p>
                  </a:txBody>
                  <a:tcPr/>
                </a:tc>
                <a:extLst>
                  <a:ext uri="{0D108BD9-81ED-4DB2-BD59-A6C34878D82A}">
                    <a16:rowId xmlns:a16="http://schemas.microsoft.com/office/drawing/2014/main" val="1365370868"/>
                  </a:ext>
                </a:extLst>
              </a:tr>
              <a:tr h="370840">
                <a:tc>
                  <a:txBody>
                    <a:bodyPr/>
                    <a:lstStyle/>
                    <a:p>
                      <a:r>
                        <a:rPr lang="en-US" sz="2000" dirty="0"/>
                        <a:t>90 to 99</a:t>
                      </a:r>
                    </a:p>
                  </a:txBody>
                  <a:tcPr/>
                </a:tc>
                <a:tc>
                  <a:txBody>
                    <a:bodyPr/>
                    <a:lstStyle/>
                    <a:p>
                      <a:r>
                        <a:rPr lang="en-US" sz="2000" dirty="0"/>
                        <a:t>5%</a:t>
                      </a:r>
                    </a:p>
                  </a:txBody>
                  <a:tcPr/>
                </a:tc>
                <a:extLst>
                  <a:ext uri="{0D108BD9-81ED-4DB2-BD59-A6C34878D82A}">
                    <a16:rowId xmlns:a16="http://schemas.microsoft.com/office/drawing/2014/main" val="1704490980"/>
                  </a:ext>
                </a:extLst>
              </a:tr>
              <a:tr h="370840">
                <a:tc>
                  <a:txBody>
                    <a:bodyPr/>
                    <a:lstStyle/>
                    <a:p>
                      <a:r>
                        <a:rPr lang="en-US" sz="2000" dirty="0"/>
                        <a:t>100 to 109</a:t>
                      </a:r>
                    </a:p>
                  </a:txBody>
                  <a:tcPr/>
                </a:tc>
                <a:tc>
                  <a:txBody>
                    <a:bodyPr/>
                    <a:lstStyle/>
                    <a:p>
                      <a:r>
                        <a:rPr lang="en-US" sz="2000" dirty="0"/>
                        <a:t>11%</a:t>
                      </a:r>
                    </a:p>
                  </a:txBody>
                  <a:tcPr/>
                </a:tc>
                <a:extLst>
                  <a:ext uri="{0D108BD9-81ED-4DB2-BD59-A6C34878D82A}">
                    <a16:rowId xmlns:a16="http://schemas.microsoft.com/office/drawing/2014/main" val="467800949"/>
                  </a:ext>
                </a:extLst>
              </a:tr>
              <a:tr h="370840">
                <a:tc>
                  <a:txBody>
                    <a:bodyPr/>
                    <a:lstStyle/>
                    <a:p>
                      <a:r>
                        <a:rPr lang="en-US" sz="2000" dirty="0"/>
                        <a:t>110 to 119</a:t>
                      </a:r>
                    </a:p>
                  </a:txBody>
                  <a:tcPr/>
                </a:tc>
                <a:tc>
                  <a:txBody>
                    <a:bodyPr/>
                    <a:lstStyle/>
                    <a:p>
                      <a:r>
                        <a:rPr lang="en-US" sz="2000" dirty="0"/>
                        <a:t>18%</a:t>
                      </a:r>
                    </a:p>
                  </a:txBody>
                  <a:tcPr/>
                </a:tc>
                <a:extLst>
                  <a:ext uri="{0D108BD9-81ED-4DB2-BD59-A6C34878D82A}">
                    <a16:rowId xmlns:a16="http://schemas.microsoft.com/office/drawing/2014/main" val="465036667"/>
                  </a:ext>
                </a:extLst>
              </a:tr>
              <a:tr h="370840">
                <a:tc>
                  <a:txBody>
                    <a:bodyPr/>
                    <a:lstStyle/>
                    <a:p>
                      <a:r>
                        <a:rPr lang="en-US" sz="2000" dirty="0"/>
                        <a:t>120 to 129</a:t>
                      </a:r>
                    </a:p>
                  </a:txBody>
                  <a:tcPr/>
                </a:tc>
                <a:tc>
                  <a:txBody>
                    <a:bodyPr/>
                    <a:lstStyle/>
                    <a:p>
                      <a:r>
                        <a:rPr lang="en-US" sz="2000" dirty="0"/>
                        <a:t>22%</a:t>
                      </a:r>
                    </a:p>
                  </a:txBody>
                  <a:tcPr/>
                </a:tc>
                <a:extLst>
                  <a:ext uri="{0D108BD9-81ED-4DB2-BD59-A6C34878D82A}">
                    <a16:rowId xmlns:a16="http://schemas.microsoft.com/office/drawing/2014/main" val="3437602022"/>
                  </a:ext>
                </a:extLst>
              </a:tr>
              <a:tr h="370840">
                <a:tc>
                  <a:txBody>
                    <a:bodyPr/>
                    <a:lstStyle/>
                    <a:p>
                      <a:r>
                        <a:rPr lang="en-US" sz="2000" dirty="0"/>
                        <a:t>130 to 139</a:t>
                      </a:r>
                    </a:p>
                  </a:txBody>
                  <a:tcPr/>
                </a:tc>
                <a:tc>
                  <a:txBody>
                    <a:bodyPr/>
                    <a:lstStyle/>
                    <a:p>
                      <a:r>
                        <a:rPr lang="en-US" sz="2000" dirty="0"/>
                        <a:t>19%</a:t>
                      </a:r>
                    </a:p>
                  </a:txBody>
                  <a:tcPr/>
                </a:tc>
                <a:extLst>
                  <a:ext uri="{0D108BD9-81ED-4DB2-BD59-A6C34878D82A}">
                    <a16:rowId xmlns:a16="http://schemas.microsoft.com/office/drawing/2014/main" val="834502421"/>
                  </a:ext>
                </a:extLst>
              </a:tr>
              <a:tr h="370840">
                <a:tc>
                  <a:txBody>
                    <a:bodyPr/>
                    <a:lstStyle/>
                    <a:p>
                      <a:r>
                        <a:rPr lang="en-US" sz="2000" dirty="0"/>
                        <a:t>140 to 149</a:t>
                      </a:r>
                    </a:p>
                  </a:txBody>
                  <a:tcPr/>
                </a:tc>
                <a:tc>
                  <a:txBody>
                    <a:bodyPr/>
                    <a:lstStyle/>
                    <a:p>
                      <a:r>
                        <a:rPr lang="en-US" sz="2000" dirty="0"/>
                        <a:t>13%</a:t>
                      </a:r>
                    </a:p>
                  </a:txBody>
                  <a:tcPr/>
                </a:tc>
                <a:extLst>
                  <a:ext uri="{0D108BD9-81ED-4DB2-BD59-A6C34878D82A}">
                    <a16:rowId xmlns:a16="http://schemas.microsoft.com/office/drawing/2014/main" val="164401462"/>
                  </a:ext>
                </a:extLst>
              </a:tr>
              <a:tr h="370840">
                <a:tc>
                  <a:txBody>
                    <a:bodyPr/>
                    <a:lstStyle/>
                    <a:p>
                      <a:r>
                        <a:rPr lang="en-US" sz="2000" dirty="0"/>
                        <a:t>150 to 159</a:t>
                      </a:r>
                    </a:p>
                  </a:txBody>
                  <a:tcPr/>
                </a:tc>
                <a:tc>
                  <a:txBody>
                    <a:bodyPr/>
                    <a:lstStyle/>
                    <a:p>
                      <a:r>
                        <a:rPr lang="en-US" sz="2000" dirty="0"/>
                        <a:t>7%</a:t>
                      </a:r>
                    </a:p>
                  </a:txBody>
                  <a:tcPr/>
                </a:tc>
                <a:extLst>
                  <a:ext uri="{0D108BD9-81ED-4DB2-BD59-A6C34878D82A}">
                    <a16:rowId xmlns:a16="http://schemas.microsoft.com/office/drawing/2014/main" val="14444064"/>
                  </a:ext>
                </a:extLst>
              </a:tr>
              <a:tr h="370840">
                <a:tc>
                  <a:txBody>
                    <a:bodyPr/>
                    <a:lstStyle/>
                    <a:p>
                      <a:r>
                        <a:rPr lang="en-US" sz="2000" dirty="0"/>
                        <a:t>160 to 169</a:t>
                      </a:r>
                    </a:p>
                  </a:txBody>
                  <a:tcPr/>
                </a:tc>
                <a:tc>
                  <a:txBody>
                    <a:bodyPr/>
                    <a:lstStyle/>
                    <a:p>
                      <a:r>
                        <a:rPr lang="en-US" sz="2000" dirty="0"/>
                        <a:t>2%</a:t>
                      </a:r>
                    </a:p>
                  </a:txBody>
                  <a:tcPr/>
                </a:tc>
                <a:extLst>
                  <a:ext uri="{0D108BD9-81ED-4DB2-BD59-A6C34878D82A}">
                    <a16:rowId xmlns:a16="http://schemas.microsoft.com/office/drawing/2014/main" val="3923705001"/>
                  </a:ext>
                </a:extLst>
              </a:tr>
              <a:tr h="370840">
                <a:tc>
                  <a:txBody>
                    <a:bodyPr/>
                    <a:lstStyle/>
                    <a:p>
                      <a:r>
                        <a:rPr lang="en-US" sz="2000" dirty="0"/>
                        <a:t>More than 169</a:t>
                      </a:r>
                    </a:p>
                  </a:txBody>
                  <a:tcPr/>
                </a:tc>
                <a:tc>
                  <a:txBody>
                    <a:bodyPr/>
                    <a:lstStyle/>
                    <a:p>
                      <a:r>
                        <a:rPr lang="en-US" sz="2000" dirty="0"/>
                        <a:t>1%</a:t>
                      </a:r>
                    </a:p>
                  </a:txBody>
                  <a:tcPr/>
                </a:tc>
                <a:extLst>
                  <a:ext uri="{0D108BD9-81ED-4DB2-BD59-A6C34878D82A}">
                    <a16:rowId xmlns:a16="http://schemas.microsoft.com/office/drawing/2014/main" val="2469885400"/>
                  </a:ext>
                </a:extLst>
              </a:tr>
            </a:tbl>
          </a:graphicData>
        </a:graphic>
      </p:graphicFrame>
    </p:spTree>
    <p:extLst>
      <p:ext uri="{BB962C8B-B14F-4D97-AF65-F5344CB8AC3E}">
        <p14:creationId xmlns:p14="http://schemas.microsoft.com/office/powerpoint/2010/main" val="3104322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In what follows, we suppose that  X  is a random variable that can, in principle, take on any value within a continuum.  You can think of systolic blood pressure, if there is </a:t>
            </a:r>
            <a:r>
              <a:rPr lang="en-US" sz="2800" u="sng" dirty="0"/>
              <a:t>no</a:t>
            </a:r>
            <a:r>
              <a:rPr lang="en-US" sz="2800" dirty="0"/>
              <a:t> rounding.  (Here we put aside questions about finite precision of a sphygmomanometer, the Heisenberg uncertainty principle, etc.)</a:t>
            </a:r>
          </a:p>
          <a:p>
            <a:pPr marL="0" indent="0">
              <a:spcBef>
                <a:spcPts val="0"/>
              </a:spcBef>
              <a:buNone/>
            </a:pPr>
            <a:endParaRPr lang="en-US" sz="2800" dirty="0"/>
          </a:p>
          <a:p>
            <a:pPr marL="0" indent="0">
              <a:spcBef>
                <a:spcPts val="0"/>
              </a:spcBef>
              <a:buNone/>
            </a:pPr>
            <a:r>
              <a:rPr lang="en-US" sz="2800" dirty="0"/>
              <a:t>Other examples include height, weight, body mass index, total cholesterol, high density lipoprotein cholesterol, and so forth.</a:t>
            </a:r>
          </a:p>
        </p:txBody>
      </p:sp>
    </p:spTree>
    <p:extLst>
      <p:ext uri="{BB962C8B-B14F-4D97-AF65-F5344CB8AC3E}">
        <p14:creationId xmlns:p14="http://schemas.microsoft.com/office/powerpoint/2010/main" val="653565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Corresponding to  X,  we postulate the existence of a mathematical function  </a:t>
                </a:r>
                <a:r>
                  <a:rPr lang="en-US" sz="2800" i="1" dirty="0"/>
                  <a:t>f</a:t>
                </a:r>
                <a:r>
                  <a:rPr lang="en-US" sz="2800" dirty="0"/>
                  <a:t>  with the property that the area under the curve of  </a:t>
                </a:r>
                <a:r>
                  <a:rPr lang="en-US" sz="2800" i="1" dirty="0"/>
                  <a:t>f</a:t>
                </a:r>
                <a:r>
                  <a:rPr lang="en-US" sz="2800" dirty="0"/>
                  <a:t>  between  </a:t>
                </a:r>
                <a:r>
                  <a:rPr lang="en-US" sz="2800" i="1" dirty="0"/>
                  <a:t>a</a:t>
                </a:r>
                <a:r>
                  <a:rPr lang="en-US" sz="2800" dirty="0"/>
                  <a:t>  and  </a:t>
                </a:r>
                <a:r>
                  <a:rPr lang="en-US" sz="2800" i="1" dirty="0"/>
                  <a:t>b </a:t>
                </a:r>
                <a:r>
                  <a:rPr lang="en-US" sz="2800" dirty="0"/>
                  <a:t>(&gt; </a:t>
                </a:r>
                <a:r>
                  <a:rPr lang="en-US" sz="2800" i="1" dirty="0"/>
                  <a:t>a</a:t>
                </a:r>
                <a:r>
                  <a:rPr lang="en-US" sz="2800" dirty="0"/>
                  <a:t>)  is the probability that  X  falls between  </a:t>
                </a:r>
                <a:r>
                  <a:rPr lang="en-US" sz="2800" i="1" dirty="0"/>
                  <a:t>a</a:t>
                </a:r>
                <a:r>
                  <a:rPr lang="en-US" sz="2800" dirty="0"/>
                  <a:t>  and  </a:t>
                </a:r>
                <a:r>
                  <a:rPr lang="en-US" sz="2800" i="1" dirty="0"/>
                  <a:t>b</a:t>
                </a:r>
                <a:r>
                  <a:rPr lang="en-US" sz="2800" dirty="0"/>
                  <a:t>.  Such  </a:t>
                </a:r>
                <a:r>
                  <a:rPr lang="en-US" sz="2800" i="1" dirty="0"/>
                  <a:t>f</a:t>
                </a:r>
                <a:r>
                  <a:rPr lang="en-US" sz="2800" dirty="0"/>
                  <a:t>  is referred to as a </a:t>
                </a:r>
                <a:r>
                  <a:rPr lang="en-US" sz="2800" u="sng" dirty="0"/>
                  <a:t>probability density function</a:t>
                </a:r>
                <a:r>
                  <a:rPr lang="en-US" sz="2800" dirty="0"/>
                  <a:t>.</a:t>
                </a:r>
              </a:p>
              <a:p>
                <a:pPr marL="0" indent="0">
                  <a:spcBef>
                    <a:spcPts val="0"/>
                  </a:spcBef>
                  <a:buNone/>
                </a:pPr>
                <a:endParaRPr lang="en-US" sz="2800" dirty="0"/>
              </a:p>
              <a:p>
                <a:pPr marL="0" indent="0">
                  <a:spcBef>
                    <a:spcPts val="0"/>
                  </a:spcBef>
                  <a:buNone/>
                </a:pPr>
                <a:r>
                  <a:rPr lang="en-US" sz="2800" dirty="0"/>
                  <a:t>Using notation from calculus (but don’t worry if you haven’t studied calculus),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𝑎</m:t>
                        </m:r>
                      </m:sub>
                      <m:sup>
                        <m:r>
                          <a:rPr lang="en-US" sz="2800" b="0" i="1" smtClean="0">
                            <a:latin typeface="Cambria Math" panose="02040503050406030204" pitchFamily="18" charset="0"/>
                          </a:rPr>
                          <m:t>𝑏</m:t>
                        </m:r>
                      </m:sup>
                      <m:e>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 = P( </a:t>
                </a:r>
                <a:r>
                  <a:rPr lang="en-US" sz="2800" i="1" dirty="0"/>
                  <a:t>a</a:t>
                </a:r>
                <a:r>
                  <a:rPr lang="en-US" sz="2800" dirty="0"/>
                  <a:t> </a:t>
                </a:r>
                <a:r>
                  <a:rPr lang="en-US" sz="2800" u="sng" dirty="0"/>
                  <a:t>&lt;</a:t>
                </a:r>
                <a:r>
                  <a:rPr lang="en-US" sz="2800" dirty="0"/>
                  <a:t> X </a:t>
                </a:r>
                <a:r>
                  <a:rPr lang="en-US" sz="2800" u="sng" dirty="0"/>
                  <a:t>&lt;</a:t>
                </a:r>
                <a:r>
                  <a:rPr lang="en-US" sz="2800" dirty="0"/>
                  <a:t> </a:t>
                </a:r>
                <a:r>
                  <a:rPr lang="en-US" sz="2800" i="1" dirty="0"/>
                  <a:t>b</a:t>
                </a:r>
                <a:r>
                  <a:rPr lang="en-US" sz="2800" dirty="0"/>
                  <a:t> ).</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231"/>
                </a:stretch>
              </a:blipFill>
            </p:spPr>
            <p:txBody>
              <a:bodyPr/>
              <a:lstStyle/>
              <a:p>
                <a:r>
                  <a:rPr lang="en-US">
                    <a:noFill/>
                  </a:rPr>
                  <a:t> </a:t>
                </a:r>
              </a:p>
            </p:txBody>
          </p:sp>
        </mc:Fallback>
      </mc:AlternateContent>
    </p:spTree>
    <p:extLst>
      <p:ext uri="{BB962C8B-B14F-4D97-AF65-F5344CB8AC3E}">
        <p14:creationId xmlns:p14="http://schemas.microsoft.com/office/powerpoint/2010/main" val="1861525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Example #1.  Suppose that  </a:t>
            </a:r>
            <a:r>
              <a:rPr lang="en-US" sz="2800" i="1" dirty="0"/>
              <a:t>f</a:t>
            </a:r>
            <a:r>
              <a:rPr lang="en-US" sz="2800" dirty="0"/>
              <a:t>(</a:t>
            </a:r>
            <a:r>
              <a:rPr lang="en-US" sz="2800" i="1" dirty="0"/>
              <a:t>x</a:t>
            </a:r>
            <a:r>
              <a:rPr lang="en-US" sz="2800" dirty="0"/>
              <a:t>) = 1  for  0 </a:t>
            </a:r>
            <a:r>
              <a:rPr lang="en-US" sz="2800" u="sng" dirty="0"/>
              <a:t>&lt;</a:t>
            </a:r>
            <a:r>
              <a:rPr lang="en-US" sz="2800" dirty="0"/>
              <a:t> </a:t>
            </a:r>
            <a:r>
              <a:rPr lang="en-US" sz="2800" i="1" dirty="0"/>
              <a:t>x</a:t>
            </a:r>
            <a:r>
              <a:rPr lang="en-US" sz="2800" dirty="0"/>
              <a:t> </a:t>
            </a:r>
            <a:r>
              <a:rPr lang="en-US" sz="2800" u="sng" dirty="0"/>
              <a:t>&lt;</a:t>
            </a:r>
            <a:r>
              <a:rPr lang="en-US" sz="2800" dirty="0"/>
              <a:t> 1  and that  </a:t>
            </a:r>
            <a:r>
              <a:rPr lang="en-US" sz="2800" i="1" dirty="0"/>
              <a:t>f</a:t>
            </a:r>
            <a:r>
              <a:rPr lang="en-US" sz="2800" dirty="0"/>
              <a:t>(</a:t>
            </a:r>
            <a:r>
              <a:rPr lang="en-US" sz="2800" i="1" dirty="0"/>
              <a:t>x</a:t>
            </a:r>
            <a:r>
              <a:rPr lang="en-US" sz="2800" dirty="0"/>
              <a:t>) = 0  otherwise.</a:t>
            </a:r>
          </a:p>
          <a:p>
            <a:pPr marL="0" indent="0">
              <a:spcBef>
                <a:spcPts val="0"/>
              </a:spcBef>
              <a:buNone/>
            </a:pPr>
            <a:endParaRPr lang="en-US" sz="2800" dirty="0"/>
          </a:p>
          <a:p>
            <a:pPr marL="0" indent="0">
              <a:spcBef>
                <a:spcPts val="0"/>
              </a:spcBef>
              <a:buNone/>
            </a:pPr>
            <a:r>
              <a:rPr lang="en-US" sz="2800" dirty="0"/>
              <a:t>Even without a calculus course, we can tell (by computing areas of rectangles) that  P( 1/4 </a:t>
            </a:r>
            <a:r>
              <a:rPr lang="en-US" sz="2800" u="sng" dirty="0"/>
              <a:t>&lt;</a:t>
            </a:r>
            <a:r>
              <a:rPr lang="en-US" sz="2800" dirty="0"/>
              <a:t> X </a:t>
            </a:r>
            <a:r>
              <a:rPr lang="en-US" sz="2800" u="sng" dirty="0"/>
              <a:t>&lt;</a:t>
            </a:r>
            <a:r>
              <a:rPr lang="en-US" sz="2800" dirty="0"/>
              <a:t> 3/4) = 3/4 – 1/4 = 1/2  and  P( 7/10 </a:t>
            </a:r>
            <a:r>
              <a:rPr lang="en-US" sz="2800" u="sng" dirty="0"/>
              <a:t>&lt;</a:t>
            </a:r>
            <a:r>
              <a:rPr lang="en-US" sz="2800" dirty="0"/>
              <a:t> X </a:t>
            </a:r>
            <a:r>
              <a:rPr lang="en-US" sz="2800" u="sng" dirty="0"/>
              <a:t>&lt;</a:t>
            </a:r>
            <a:r>
              <a:rPr lang="en-US" sz="2800" dirty="0"/>
              <a:t> 9/10 ) = 9/10 – 7/10 = 1/5.  Can you see the general pattern that  P( </a:t>
            </a:r>
            <a:r>
              <a:rPr lang="en-US" sz="2800" i="1" dirty="0"/>
              <a:t>a</a:t>
            </a:r>
            <a:r>
              <a:rPr lang="en-US" sz="2800" dirty="0"/>
              <a:t> </a:t>
            </a:r>
            <a:r>
              <a:rPr lang="en-US" sz="2800" u="sng" dirty="0"/>
              <a:t>&lt;</a:t>
            </a:r>
            <a:r>
              <a:rPr lang="en-US" sz="2800" dirty="0"/>
              <a:t> X </a:t>
            </a:r>
            <a:r>
              <a:rPr lang="en-US" sz="2800" u="sng" dirty="0"/>
              <a:t>&lt;</a:t>
            </a:r>
            <a:r>
              <a:rPr lang="en-US" sz="2800" dirty="0"/>
              <a:t> </a:t>
            </a:r>
            <a:r>
              <a:rPr lang="en-US" sz="2800" i="1" dirty="0"/>
              <a:t>b</a:t>
            </a:r>
            <a:r>
              <a:rPr lang="en-US" sz="2800" dirty="0"/>
              <a:t> )  must equal  </a:t>
            </a:r>
            <a:r>
              <a:rPr lang="en-US" sz="2800" i="1" dirty="0"/>
              <a:t>b</a:t>
            </a:r>
            <a:r>
              <a:rPr lang="en-US" sz="2800" dirty="0"/>
              <a:t> – </a:t>
            </a:r>
            <a:r>
              <a:rPr lang="en-US" sz="2800" i="1" dirty="0"/>
              <a:t>a</a:t>
            </a:r>
            <a:r>
              <a:rPr lang="en-US" sz="2800" dirty="0"/>
              <a:t>  whenever  0 </a:t>
            </a:r>
            <a:r>
              <a:rPr lang="en-US" sz="2800" u="sng" dirty="0"/>
              <a:t>&lt;</a:t>
            </a:r>
            <a:r>
              <a:rPr lang="en-US" sz="2800" dirty="0"/>
              <a:t> </a:t>
            </a:r>
            <a:r>
              <a:rPr lang="en-US" sz="2800" i="1" dirty="0"/>
              <a:t>a</a:t>
            </a:r>
            <a:r>
              <a:rPr lang="en-US" sz="2800" dirty="0"/>
              <a:t> </a:t>
            </a:r>
            <a:r>
              <a:rPr lang="en-US" sz="2800" u="sng" dirty="0"/>
              <a:t>&lt;</a:t>
            </a:r>
            <a:r>
              <a:rPr lang="en-US" sz="2800" dirty="0"/>
              <a:t> </a:t>
            </a:r>
            <a:r>
              <a:rPr lang="en-US" sz="2800" i="1" dirty="0"/>
              <a:t>b</a:t>
            </a:r>
            <a:r>
              <a:rPr lang="en-US" sz="2800" dirty="0"/>
              <a:t> </a:t>
            </a:r>
            <a:r>
              <a:rPr lang="en-US" sz="2800" u="sng" dirty="0"/>
              <a:t>&lt;</a:t>
            </a:r>
            <a:r>
              <a:rPr lang="en-US" sz="2800" dirty="0"/>
              <a:t> 1 ?</a:t>
            </a:r>
          </a:p>
        </p:txBody>
      </p:sp>
    </p:spTree>
    <p:extLst>
      <p:ext uri="{BB962C8B-B14F-4D97-AF65-F5344CB8AC3E}">
        <p14:creationId xmlns:p14="http://schemas.microsoft.com/office/powerpoint/2010/main" val="1383482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Example #2.  Suppose that  </a:t>
            </a:r>
            <a:r>
              <a:rPr lang="en-US" sz="2800" i="1" dirty="0"/>
              <a:t>f</a:t>
            </a:r>
            <a:r>
              <a:rPr lang="en-US" sz="2800" dirty="0"/>
              <a:t>(</a:t>
            </a:r>
            <a:r>
              <a:rPr lang="en-US" sz="2800" i="1" dirty="0"/>
              <a:t>x</a:t>
            </a:r>
            <a:r>
              <a:rPr lang="en-US" sz="2800" dirty="0"/>
              <a:t>) = </a:t>
            </a:r>
            <a:r>
              <a:rPr lang="en-US" sz="2800" i="1" dirty="0"/>
              <a:t>x</a:t>
            </a:r>
            <a:r>
              <a:rPr lang="en-US" sz="2800" dirty="0"/>
              <a:t>  for  0 </a:t>
            </a:r>
            <a:r>
              <a:rPr lang="en-US" sz="2800" u="sng" dirty="0"/>
              <a:t>&lt;</a:t>
            </a:r>
            <a:r>
              <a:rPr lang="en-US" sz="2800" dirty="0"/>
              <a:t> </a:t>
            </a:r>
            <a:r>
              <a:rPr lang="en-US" sz="2800" i="1" dirty="0"/>
              <a:t>x</a:t>
            </a:r>
            <a:r>
              <a:rPr lang="en-US" sz="2800" dirty="0"/>
              <a:t> </a:t>
            </a:r>
            <a:r>
              <a:rPr lang="en-US" sz="2800" u="sng" dirty="0"/>
              <a:t>&lt;</a:t>
            </a:r>
            <a:r>
              <a:rPr lang="en-US" sz="2800" dirty="0"/>
              <a:t> 1,  that           </a:t>
            </a:r>
            <a:r>
              <a:rPr lang="en-US" sz="2800" i="1" dirty="0"/>
              <a:t>f</a:t>
            </a:r>
            <a:r>
              <a:rPr lang="en-US" sz="2800" dirty="0"/>
              <a:t>(</a:t>
            </a:r>
            <a:r>
              <a:rPr lang="en-US" sz="2800" i="1" dirty="0"/>
              <a:t>x</a:t>
            </a:r>
            <a:r>
              <a:rPr lang="en-US" sz="2800" dirty="0"/>
              <a:t>) = 2 – </a:t>
            </a:r>
            <a:r>
              <a:rPr lang="en-US" sz="2800" i="1" dirty="0"/>
              <a:t>x</a:t>
            </a:r>
            <a:r>
              <a:rPr lang="en-US" sz="2800" dirty="0"/>
              <a:t>  for  1 </a:t>
            </a:r>
            <a:r>
              <a:rPr lang="en-US" sz="2800" u="sng" dirty="0"/>
              <a:t>&lt;</a:t>
            </a:r>
            <a:r>
              <a:rPr lang="en-US" sz="2800" dirty="0"/>
              <a:t> </a:t>
            </a:r>
            <a:r>
              <a:rPr lang="en-US" sz="2800" i="1" dirty="0"/>
              <a:t>x</a:t>
            </a:r>
            <a:r>
              <a:rPr lang="en-US" sz="2800" dirty="0"/>
              <a:t> </a:t>
            </a:r>
            <a:r>
              <a:rPr lang="en-US" sz="2800" u="sng" dirty="0"/>
              <a:t>&lt;</a:t>
            </a:r>
            <a:r>
              <a:rPr lang="en-US" sz="2800" dirty="0"/>
              <a:t> 2,  and that  </a:t>
            </a:r>
            <a:r>
              <a:rPr lang="en-US" sz="2800" i="1" dirty="0"/>
              <a:t>f</a:t>
            </a:r>
            <a:r>
              <a:rPr lang="en-US" sz="2800" dirty="0"/>
              <a:t>(</a:t>
            </a:r>
            <a:r>
              <a:rPr lang="en-US" sz="2800" i="1" dirty="0"/>
              <a:t>x</a:t>
            </a:r>
            <a:r>
              <a:rPr lang="en-US" sz="2800" dirty="0"/>
              <a:t>) = 0  otherwise.</a:t>
            </a:r>
          </a:p>
          <a:p>
            <a:pPr marL="0" indent="0">
              <a:spcBef>
                <a:spcPts val="0"/>
              </a:spcBef>
              <a:buNone/>
            </a:pPr>
            <a:endParaRPr lang="en-US" sz="2800" dirty="0"/>
          </a:p>
          <a:p>
            <a:pPr marL="0" indent="0">
              <a:spcBef>
                <a:spcPts val="0"/>
              </a:spcBef>
              <a:buNone/>
            </a:pPr>
            <a:r>
              <a:rPr lang="en-US" sz="2800" dirty="0"/>
              <a:t>Even without a calculus course, we can tell (by computing areas of triangles or trapezoids) that  P( 0 </a:t>
            </a:r>
            <a:r>
              <a:rPr lang="en-US" sz="2800" u="sng" dirty="0"/>
              <a:t>&lt;</a:t>
            </a:r>
            <a:r>
              <a:rPr lang="en-US" sz="2800" dirty="0"/>
              <a:t> X </a:t>
            </a:r>
            <a:r>
              <a:rPr lang="en-US" sz="2800" u="sng" dirty="0"/>
              <a:t>&lt;</a:t>
            </a:r>
            <a:r>
              <a:rPr lang="en-US" sz="2800" dirty="0"/>
              <a:t> 1 ) = 1/2  and            P( 5/4 </a:t>
            </a:r>
            <a:r>
              <a:rPr lang="en-US" sz="2800" u="sng" dirty="0"/>
              <a:t>&lt;</a:t>
            </a:r>
            <a:r>
              <a:rPr lang="en-US" sz="2800" dirty="0"/>
              <a:t> X </a:t>
            </a:r>
            <a:r>
              <a:rPr lang="en-US" sz="2800" u="sng" dirty="0"/>
              <a:t>&lt;</a:t>
            </a:r>
            <a:r>
              <a:rPr lang="en-US" sz="2800" dirty="0"/>
              <a:t> 7/4 ) = 1/4.  A general pattern is more difficult to see in this example, as we would need to consider three cases separately (0 </a:t>
            </a:r>
            <a:r>
              <a:rPr lang="en-US" sz="2800" u="sng" dirty="0"/>
              <a:t>&lt;</a:t>
            </a:r>
            <a:r>
              <a:rPr lang="en-US" sz="2800" dirty="0"/>
              <a:t> </a:t>
            </a:r>
            <a:r>
              <a:rPr lang="en-US" sz="2800" i="1" dirty="0"/>
              <a:t>a</a:t>
            </a:r>
            <a:r>
              <a:rPr lang="en-US" sz="2800" dirty="0"/>
              <a:t> </a:t>
            </a:r>
            <a:r>
              <a:rPr lang="en-US" sz="2800" u="sng" dirty="0"/>
              <a:t>&lt;</a:t>
            </a:r>
            <a:r>
              <a:rPr lang="en-US" sz="2800" dirty="0"/>
              <a:t> </a:t>
            </a:r>
            <a:r>
              <a:rPr lang="en-US" sz="2800" i="1" dirty="0"/>
              <a:t>b</a:t>
            </a:r>
            <a:r>
              <a:rPr lang="en-US" sz="2800" dirty="0"/>
              <a:t> </a:t>
            </a:r>
            <a:r>
              <a:rPr lang="en-US" sz="2800" u="sng" dirty="0"/>
              <a:t>&lt;</a:t>
            </a:r>
            <a:r>
              <a:rPr lang="en-US" sz="2800" dirty="0"/>
              <a:t> 1,  0 </a:t>
            </a:r>
            <a:r>
              <a:rPr lang="en-US" sz="2800" u="sng" dirty="0"/>
              <a:t>&lt;</a:t>
            </a:r>
            <a:r>
              <a:rPr lang="en-US" sz="2800" dirty="0"/>
              <a:t> </a:t>
            </a:r>
            <a:r>
              <a:rPr lang="en-US" sz="2800" i="1" dirty="0"/>
              <a:t>a</a:t>
            </a:r>
            <a:r>
              <a:rPr lang="en-US" sz="2800" dirty="0"/>
              <a:t> </a:t>
            </a:r>
            <a:r>
              <a:rPr lang="en-US" sz="2800" u="sng" dirty="0"/>
              <a:t>&lt;</a:t>
            </a:r>
            <a:r>
              <a:rPr lang="en-US" sz="2800" dirty="0"/>
              <a:t> 1 </a:t>
            </a:r>
            <a:r>
              <a:rPr lang="en-US" sz="2800" u="sng" dirty="0"/>
              <a:t>&lt;</a:t>
            </a:r>
            <a:r>
              <a:rPr lang="en-US" sz="2800" dirty="0"/>
              <a:t> </a:t>
            </a:r>
            <a:r>
              <a:rPr lang="en-US" sz="2800" i="1" dirty="0"/>
              <a:t>b</a:t>
            </a:r>
            <a:r>
              <a:rPr lang="en-US" sz="2800" dirty="0"/>
              <a:t> </a:t>
            </a:r>
            <a:r>
              <a:rPr lang="en-US" sz="2800" u="sng" dirty="0"/>
              <a:t>&lt;</a:t>
            </a:r>
            <a:r>
              <a:rPr lang="en-US" sz="2800" dirty="0"/>
              <a:t> 2,  1 </a:t>
            </a:r>
            <a:r>
              <a:rPr lang="en-US" sz="2800" u="sng" dirty="0"/>
              <a:t>&lt;</a:t>
            </a:r>
            <a:r>
              <a:rPr lang="en-US" sz="2800" dirty="0"/>
              <a:t> </a:t>
            </a:r>
            <a:r>
              <a:rPr lang="en-US" sz="2800" i="1" dirty="0"/>
              <a:t>a</a:t>
            </a:r>
            <a:r>
              <a:rPr lang="en-US" sz="2800" dirty="0"/>
              <a:t> </a:t>
            </a:r>
            <a:r>
              <a:rPr lang="en-US" sz="2800" u="sng" dirty="0"/>
              <a:t>&lt;</a:t>
            </a:r>
            <a:r>
              <a:rPr lang="en-US" sz="2800" dirty="0"/>
              <a:t> </a:t>
            </a:r>
            <a:r>
              <a:rPr lang="en-US" sz="2800" i="1" dirty="0"/>
              <a:t>b</a:t>
            </a:r>
            <a:r>
              <a:rPr lang="en-US" sz="2800" dirty="0"/>
              <a:t> </a:t>
            </a:r>
            <a:r>
              <a:rPr lang="en-US" sz="2800" u="sng" dirty="0"/>
              <a:t>&lt;</a:t>
            </a:r>
            <a:r>
              <a:rPr lang="en-US" sz="2800" dirty="0"/>
              <a:t> 2).</a:t>
            </a:r>
          </a:p>
        </p:txBody>
      </p:sp>
    </p:spTree>
    <p:extLst>
      <p:ext uri="{BB962C8B-B14F-4D97-AF65-F5344CB8AC3E}">
        <p14:creationId xmlns:p14="http://schemas.microsoft.com/office/powerpoint/2010/main" val="1809760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Example #3.  Suppose that  </a:t>
                </a:r>
                <a:r>
                  <a:rPr lang="en-US" sz="2800" i="1" dirty="0"/>
                  <a:t>f</a:t>
                </a:r>
                <a:r>
                  <a:rPr lang="en-US" sz="2800" dirty="0"/>
                  <a:t>(</a:t>
                </a:r>
                <a:r>
                  <a:rPr lang="en-US" sz="2800" i="1" dirty="0"/>
                  <a:t>x</a:t>
                </a:r>
                <a:r>
                  <a:rPr lang="en-US" sz="2800" dirty="0"/>
                  <a:t>) = (2</a:t>
                </a:r>
                <a14:m>
                  <m:oMath xmlns:m="http://schemas.openxmlformats.org/officeDocument/2006/math">
                    <m:r>
                      <a:rPr lang="en-US" sz="2800" b="0" i="1" smtClean="0">
                        <a:latin typeface="Cambria Math" panose="02040503050406030204" pitchFamily="18" charset="0"/>
                      </a:rPr>
                      <m:t>𝜋</m:t>
                    </m:r>
                  </m:oMath>
                </a14:m>
                <a:r>
                  <a:rPr lang="en-US" sz="2800" dirty="0"/>
                  <a:t>)</a:t>
                </a:r>
                <a:r>
                  <a:rPr lang="en-US" sz="2800" baseline="30000" dirty="0"/>
                  <a:t>-1/2</a:t>
                </a:r>
                <a:r>
                  <a:rPr lang="en-US" sz="2800" dirty="0"/>
                  <a:t> exp( -</a:t>
                </a:r>
                <a:r>
                  <a:rPr lang="en-US" sz="2800" i="1" dirty="0"/>
                  <a:t>x</a:t>
                </a:r>
                <a:r>
                  <a:rPr lang="en-US" sz="2800" baseline="30000" dirty="0"/>
                  <a:t>2</a:t>
                </a:r>
                <a:r>
                  <a:rPr lang="en-US" sz="2800" dirty="0"/>
                  <a:t> / 2 ).  I promise you that this is a valid probability density function (i.e., the area under the curve, in this case a curve of infinite length, really is  1), and I shall say more about it in the next lecture.  </a:t>
                </a:r>
              </a:p>
              <a:p>
                <a:pPr marL="0" indent="0">
                  <a:spcBef>
                    <a:spcPts val="0"/>
                  </a:spcBef>
                  <a:buNone/>
                </a:pPr>
                <a:endParaRPr lang="en-US" sz="2800" dirty="0"/>
              </a:p>
              <a:p>
                <a:pPr marL="0" indent="0">
                  <a:spcBef>
                    <a:spcPts val="0"/>
                  </a:spcBef>
                  <a:buNone/>
                </a:pPr>
                <a:r>
                  <a:rPr lang="en-US" sz="2800" dirty="0"/>
                  <a:t>For now, noting that  </a:t>
                </a:r>
                <a:r>
                  <a:rPr lang="en-US" sz="2800" i="1" dirty="0"/>
                  <a:t>f</a:t>
                </a:r>
                <a:r>
                  <a:rPr lang="en-US" sz="2800" dirty="0"/>
                  <a:t>(1) = </a:t>
                </a:r>
                <a:r>
                  <a:rPr lang="en-US" sz="2800" i="1" dirty="0"/>
                  <a:t>f</a:t>
                </a:r>
                <a:r>
                  <a:rPr lang="en-US" sz="2800" dirty="0"/>
                  <a:t>(-1),  </a:t>
                </a:r>
                <a:r>
                  <a:rPr lang="en-US" sz="2800" i="1" dirty="0"/>
                  <a:t>f</a:t>
                </a:r>
                <a:r>
                  <a:rPr lang="en-US" sz="2800" dirty="0"/>
                  <a:t>(2) = </a:t>
                </a:r>
                <a:r>
                  <a:rPr lang="en-US" sz="2800" i="1" dirty="0"/>
                  <a:t>f</a:t>
                </a:r>
                <a:r>
                  <a:rPr lang="en-US" sz="2800" dirty="0"/>
                  <a:t>(-2),  and more generally  </a:t>
                </a:r>
                <a:r>
                  <a:rPr lang="en-US" sz="2800" i="1" dirty="0"/>
                  <a:t>f</a:t>
                </a:r>
                <a:r>
                  <a:rPr lang="en-US" sz="2800" dirty="0"/>
                  <a:t>(</a:t>
                </a:r>
                <a:r>
                  <a:rPr lang="en-US" sz="2800" i="1" dirty="0"/>
                  <a:t>c</a:t>
                </a:r>
                <a:r>
                  <a:rPr lang="en-US" sz="2800" dirty="0"/>
                  <a:t>) = f(-</a:t>
                </a:r>
                <a:r>
                  <a:rPr lang="en-US" sz="2800" i="1" dirty="0"/>
                  <a:t>c</a:t>
                </a:r>
                <a:r>
                  <a:rPr lang="en-US" sz="2800" dirty="0"/>
                  <a:t>),  we may use symmetry to conclude that  P(X </a:t>
                </a:r>
                <a:r>
                  <a:rPr lang="en-US" sz="2800" u="sng" dirty="0"/>
                  <a:t>&lt;</a:t>
                </a:r>
                <a:r>
                  <a:rPr lang="en-US" sz="2800" dirty="0"/>
                  <a:t> 0) = P(X </a:t>
                </a:r>
                <a:r>
                  <a:rPr lang="en-US" sz="2800" u="sng" dirty="0"/>
                  <a:t>&gt;</a:t>
                </a:r>
                <a:r>
                  <a:rPr lang="en-US" sz="2800" dirty="0"/>
                  <a:t> 0).  Further, because  P(X </a:t>
                </a:r>
                <a:r>
                  <a:rPr lang="en-US" sz="2800" u="sng" dirty="0"/>
                  <a:t>&lt;</a:t>
                </a:r>
                <a:r>
                  <a:rPr lang="en-US" sz="2800" dirty="0"/>
                  <a:t> 0)  and  P(X </a:t>
                </a:r>
                <a:r>
                  <a:rPr lang="en-US" sz="2800" u="sng" dirty="0"/>
                  <a:t>&gt;</a:t>
                </a:r>
                <a:r>
                  <a:rPr lang="en-US" sz="2800" dirty="0"/>
                  <a:t> 0)  must add to  1,  each of them must equal  1/2.</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574" b="-5040"/>
                </a:stretch>
              </a:blipFill>
            </p:spPr>
            <p:txBody>
              <a:bodyPr/>
              <a:lstStyle/>
              <a:p>
                <a:r>
                  <a:rPr lang="en-US">
                    <a:noFill/>
                  </a:rPr>
                  <a:t> </a:t>
                </a:r>
              </a:p>
            </p:txBody>
          </p:sp>
        </mc:Fallback>
      </mc:AlternateContent>
    </p:spTree>
    <p:extLst>
      <p:ext uri="{BB962C8B-B14F-4D97-AF65-F5344CB8AC3E}">
        <p14:creationId xmlns:p14="http://schemas.microsoft.com/office/powerpoint/2010/main" val="3590949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In Lecture 2, we noted that a statistical model expresses a relationship between variables.  A statistical model can also describe a single variable.  In either case, the statistical model typically involves population parameters.  By collecting and analyzing data, we can estimate these population parameters.</a:t>
            </a:r>
          </a:p>
          <a:p>
            <a:pPr marL="0" indent="0">
              <a:spcBef>
                <a:spcPts val="0"/>
              </a:spcBef>
              <a:buNone/>
            </a:pPr>
            <a:endParaRPr lang="en-US" sz="2800" dirty="0"/>
          </a:p>
          <a:p>
            <a:pPr marL="0" indent="0">
              <a:spcBef>
                <a:spcPts val="0"/>
              </a:spcBef>
              <a:buNone/>
            </a:pPr>
            <a:r>
              <a:rPr lang="en-US" sz="2800" dirty="0"/>
              <a:t>Let us try to connect these ideas to the preceding material on probability density functions.</a:t>
            </a:r>
          </a:p>
        </p:txBody>
      </p:sp>
    </p:spTree>
    <p:extLst>
      <p:ext uri="{BB962C8B-B14F-4D97-AF65-F5344CB8AC3E}">
        <p14:creationId xmlns:p14="http://schemas.microsoft.com/office/powerpoint/2010/main" val="1753622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To that end, let us modify Example #1 so that  </a:t>
                </a:r>
                <a:r>
                  <a:rPr lang="en-US" sz="2800" i="1" dirty="0"/>
                  <a:t>f</a:t>
                </a:r>
                <a:r>
                  <a:rPr lang="en-US" sz="2800" dirty="0"/>
                  <a:t>(</a:t>
                </a:r>
                <a:r>
                  <a:rPr lang="en-US" sz="2800" i="1" dirty="0"/>
                  <a:t>x</a:t>
                </a:r>
                <a:r>
                  <a:rPr lang="en-US" sz="2800" dirty="0"/>
                  <a:t>) = 1  for        </a:t>
                </a:r>
                <a14:m>
                  <m:oMath xmlns:m="http://schemas.openxmlformats.org/officeDocument/2006/math">
                    <m:r>
                      <a:rPr lang="en-US" sz="2800" b="0" i="1" smtClean="0">
                        <a:latin typeface="Cambria Math" panose="02040503050406030204" pitchFamily="18" charset="0"/>
                      </a:rPr>
                      <m:t>𝜇</m:t>
                    </m:r>
                    <m:r>
                      <a:rPr lang="en-US" sz="2800" b="0" i="1" smtClean="0">
                        <a:latin typeface="Cambria Math" panose="02040503050406030204" pitchFamily="18" charset="0"/>
                      </a:rPr>
                      <m:t>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oMath>
                </a14:m>
                <a:r>
                  <a:rPr lang="en-US" sz="2800" dirty="0"/>
                  <a:t> </a:t>
                </a:r>
                <a:r>
                  <a:rPr lang="en-US" sz="2800" u="sng" dirty="0"/>
                  <a:t>&lt;</a:t>
                </a:r>
                <a:r>
                  <a:rPr lang="en-US" sz="2800" dirty="0"/>
                  <a:t> </a:t>
                </a:r>
                <a:r>
                  <a:rPr lang="en-US" sz="2800" i="1" dirty="0"/>
                  <a:t>x</a:t>
                </a:r>
                <a:r>
                  <a:rPr lang="en-US" sz="2800" dirty="0"/>
                  <a:t> </a:t>
                </a:r>
                <a:r>
                  <a:rPr lang="en-US" sz="2800" u="sng" dirty="0"/>
                  <a:t>&lt;</a:t>
                </a:r>
                <a:r>
                  <a:rPr lang="en-US" sz="2800" dirty="0"/>
                  <a:t> </a:t>
                </a:r>
                <a14:m>
                  <m:oMath xmlns:m="http://schemas.openxmlformats.org/officeDocument/2006/math">
                    <m:r>
                      <a:rPr lang="en-US" sz="2800" i="1">
                        <a:latin typeface="Cambria Math" panose="02040503050406030204" pitchFamily="18" charset="0"/>
                      </a:rPr>
                      <m:t>𝜇</m:t>
                    </m:r>
                    <m:r>
                      <a:rPr lang="en-US" sz="2800" b="0" i="1" smtClean="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1</m:t>
                        </m:r>
                      </m:num>
                      <m:den>
                        <m:r>
                          <a:rPr lang="en-US" sz="2800" i="1">
                            <a:latin typeface="Cambria Math" panose="02040503050406030204" pitchFamily="18" charset="0"/>
                          </a:rPr>
                          <m:t>2</m:t>
                        </m:r>
                      </m:den>
                    </m:f>
                  </m:oMath>
                </a14:m>
                <a:r>
                  <a:rPr lang="en-US" sz="2800" dirty="0"/>
                  <a:t>  and that  </a:t>
                </a:r>
                <a:r>
                  <a:rPr lang="en-US" sz="2800" i="1" dirty="0"/>
                  <a:t>f</a:t>
                </a:r>
                <a:r>
                  <a:rPr lang="en-US" sz="2800" dirty="0"/>
                  <a:t>(</a:t>
                </a:r>
                <a:r>
                  <a:rPr lang="en-US" sz="2800" i="1" dirty="0"/>
                  <a:t>x</a:t>
                </a:r>
                <a:r>
                  <a:rPr lang="en-US" sz="2800" dirty="0"/>
                  <a:t>) = 0  otherwise.</a:t>
                </a:r>
              </a:p>
              <a:p>
                <a:pPr marL="0" indent="0">
                  <a:spcBef>
                    <a:spcPts val="0"/>
                  </a:spcBef>
                  <a:buNone/>
                </a:pPr>
                <a:endParaRPr lang="en-US" sz="2800" dirty="0"/>
              </a:p>
              <a:p>
                <a:pPr marL="0" indent="0">
                  <a:spcBef>
                    <a:spcPts val="0"/>
                  </a:spcBef>
                  <a:buNone/>
                </a:pPr>
                <a:r>
                  <a:rPr lang="en-US" sz="2800" dirty="0"/>
                  <a:t>Here we regard  </a:t>
                </a:r>
                <a14:m>
                  <m:oMath xmlns:m="http://schemas.openxmlformats.org/officeDocument/2006/math">
                    <m:r>
                      <a:rPr lang="en-US" sz="2800" i="1" smtClean="0">
                        <a:latin typeface="Cambria Math" panose="02040503050406030204" pitchFamily="18" charset="0"/>
                      </a:rPr>
                      <m:t>𝜇</m:t>
                    </m:r>
                  </m:oMath>
                </a14:m>
                <a:r>
                  <a:rPr lang="en-US" sz="2800" dirty="0"/>
                  <a:t>  as a fixed but unknown (i.e., epistemically uncertain) population parameter.  Suppose that we can observe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governed by the probability density function  </a:t>
                </a:r>
                <a:r>
                  <a:rPr lang="en-US" sz="2800" i="1" dirty="0"/>
                  <a:t>f</a:t>
                </a:r>
                <a:r>
                  <a:rPr lang="en-US" sz="2800" dirty="0"/>
                  <a:t>.  What we are doing, really, is taking a sample of size  n  from the population with parameter </a:t>
                </a:r>
                <a14:m>
                  <m:oMath xmlns:m="http://schemas.openxmlformats.org/officeDocument/2006/math">
                    <m:r>
                      <a:rPr lang="en-US" sz="2800" b="0" i="0" smtClean="0">
                        <a:latin typeface="Cambria Math" panose="02040503050406030204" pitchFamily="18" charset="0"/>
                      </a:rPr>
                      <m:t> </m:t>
                    </m:r>
                    <m:r>
                      <a:rPr lang="en-US" sz="2800" i="1">
                        <a:latin typeface="Cambria Math" panose="02040503050406030204" pitchFamily="18" charset="0"/>
                      </a:rPr>
                      <m:t>𝜇</m:t>
                    </m:r>
                  </m:oMath>
                </a14:m>
                <a:r>
                  <a:rPr lang="en-US" sz="2800" dirty="0"/>
                  <a:t>.</a:t>
                </a:r>
              </a:p>
              <a:p>
                <a:pPr marL="0" indent="0">
                  <a:spcBef>
                    <a:spcPts val="0"/>
                  </a:spcBef>
                  <a:buNone/>
                </a:pPr>
                <a:r>
                  <a:rPr lang="en-US" sz="2800" dirty="0"/>
                  <a:t> </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059"/>
                </a:stretch>
              </a:blipFill>
            </p:spPr>
            <p:txBody>
              <a:bodyPr/>
              <a:lstStyle/>
              <a:p>
                <a:r>
                  <a:rPr lang="en-US">
                    <a:noFill/>
                  </a:rPr>
                  <a:t> </a:t>
                </a:r>
              </a:p>
            </p:txBody>
          </p:sp>
        </mc:Fallback>
      </mc:AlternateContent>
    </p:spTree>
    <p:extLst>
      <p:ext uri="{BB962C8B-B14F-4D97-AF65-F5344CB8AC3E}">
        <p14:creationId xmlns:p14="http://schemas.microsoft.com/office/powerpoint/2010/main" val="3431576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Suppose that  n = 8  and that the data collected are (after sorting and rounding to two decimal places)  2.87, 2.94, 3.11, 3.26, 3.40, 3.55, 3.60, 3.82.</a:t>
                </a:r>
              </a:p>
              <a:p>
                <a:pPr marL="0" indent="0">
                  <a:spcBef>
                    <a:spcPts val="0"/>
                  </a:spcBef>
                  <a:buNone/>
                </a:pPr>
                <a:endParaRPr lang="en-US" sz="2800" dirty="0"/>
              </a:p>
              <a:p>
                <a:pPr marL="0" indent="0">
                  <a:spcBef>
                    <a:spcPts val="0"/>
                  </a:spcBef>
                  <a:buNone/>
                </a:pPr>
                <a:r>
                  <a:rPr lang="en-US" sz="2800" dirty="0"/>
                  <a:t>What have we learned about  </a:t>
                </a:r>
                <a14:m>
                  <m:oMath xmlns:m="http://schemas.openxmlformats.org/officeDocument/2006/math">
                    <m:r>
                      <a:rPr lang="en-US" sz="2800" b="0" i="1" smtClean="0">
                        <a:latin typeface="Cambria Math" panose="02040503050406030204" pitchFamily="18" charset="0"/>
                      </a:rPr>
                      <m:t>𝜇</m:t>
                    </m:r>
                  </m:oMath>
                </a14:m>
                <a:r>
                  <a:rPr lang="en-US" sz="2800" dirty="0"/>
                  <a:t> ?</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854249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Because there is zero probability of an observation less than </a:t>
                </a:r>
                <a14:m>
                  <m:oMath xmlns:m="http://schemas.openxmlformats.org/officeDocument/2006/math">
                    <m:r>
                      <a:rPr lang="en-US" sz="2800" b="0" i="0" smtClean="0">
                        <a:latin typeface="Cambria Math" panose="02040503050406030204" pitchFamily="18" charset="0"/>
                      </a:rPr>
                      <m:t> </m:t>
                    </m:r>
                    <m:r>
                      <a:rPr lang="en-US" sz="2800" b="0" i="1" smtClean="0">
                        <a:latin typeface="Cambria Math" panose="02040503050406030204" pitchFamily="18" charset="0"/>
                      </a:rPr>
                      <m:t>𝜇</m:t>
                    </m:r>
                    <m:r>
                      <a:rPr lang="en-US" sz="2800" b="0" i="1" smtClean="0">
                        <a:latin typeface="Cambria Math" panose="02040503050406030204" pitchFamily="18" charset="0"/>
                      </a:rPr>
                      <m:t>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oMath>
                </a14:m>
                <a:r>
                  <a:rPr lang="en-US" sz="2800" dirty="0"/>
                  <a:t> ,  we can be certain that  </a:t>
                </a:r>
                <a14:m>
                  <m:oMath xmlns:m="http://schemas.openxmlformats.org/officeDocument/2006/math">
                    <m:r>
                      <a:rPr lang="en-US" sz="2800" i="1">
                        <a:latin typeface="Cambria Math" panose="02040503050406030204" pitchFamily="18" charset="0"/>
                      </a:rPr>
                      <m:t>𝜇</m:t>
                    </m:r>
                  </m:oMath>
                </a14:m>
                <a:r>
                  <a:rPr lang="en-US" sz="2800" dirty="0"/>
                  <a:t>  is not more than  3.37. </a:t>
                </a:r>
              </a:p>
              <a:p>
                <a:pPr marL="0" indent="0">
                  <a:spcBef>
                    <a:spcPts val="0"/>
                  </a:spcBef>
                  <a:buNone/>
                </a:pPr>
                <a:endParaRPr lang="en-US" sz="2800" dirty="0"/>
              </a:p>
              <a:p>
                <a:pPr marL="0" indent="0">
                  <a:spcBef>
                    <a:spcPts val="0"/>
                  </a:spcBef>
                  <a:buNone/>
                </a:pPr>
                <a:r>
                  <a:rPr lang="en-US" sz="2800" dirty="0"/>
                  <a:t>Likewise, we can be certain that </a:t>
                </a:r>
                <a14:m>
                  <m:oMath xmlns:m="http://schemas.openxmlformats.org/officeDocument/2006/math">
                    <m:r>
                      <a:rPr lang="en-US" sz="2800" b="0" i="0" smtClean="0">
                        <a:latin typeface="Cambria Math" panose="02040503050406030204" pitchFamily="18" charset="0"/>
                      </a:rPr>
                      <m:t> </m:t>
                    </m:r>
                    <m:r>
                      <a:rPr lang="en-US" sz="2800" i="1">
                        <a:latin typeface="Cambria Math" panose="02040503050406030204" pitchFamily="18" charset="0"/>
                      </a:rPr>
                      <m:t>𝜇</m:t>
                    </m:r>
                  </m:oMath>
                </a14:m>
                <a:r>
                  <a:rPr lang="en-US" sz="2800" dirty="0"/>
                  <a:t>  is not less than  3.32.</a:t>
                </a:r>
              </a:p>
              <a:p>
                <a:pPr marL="0" indent="0">
                  <a:spcBef>
                    <a:spcPts val="0"/>
                  </a:spcBef>
                  <a:buNone/>
                </a:pPr>
                <a:endParaRPr lang="en-US" sz="28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3188269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a:t>
            </a:r>
            <a:r>
              <a:rPr lang="en-US" u="sng" dirty="0"/>
              <a:t>is</a:t>
            </a:r>
            <a:r>
              <a:rPr lang="en-US" dirty="0"/>
              <a:t> probability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There are different ways to define probability.</a:t>
            </a:r>
          </a:p>
          <a:p>
            <a:pPr marL="0" indent="0">
              <a:spcBef>
                <a:spcPts val="0"/>
              </a:spcBef>
              <a:buNone/>
            </a:pPr>
            <a:endParaRPr lang="en-US" sz="2800" dirty="0"/>
          </a:p>
          <a:p>
            <a:pPr marL="0" indent="0">
              <a:spcBef>
                <a:spcPts val="0"/>
              </a:spcBef>
              <a:buNone/>
            </a:pPr>
            <a:r>
              <a:rPr lang="en-US" sz="2800" dirty="0"/>
              <a:t>One definition is that the </a:t>
            </a:r>
            <a:r>
              <a:rPr lang="en-US" sz="2800" u="sng" dirty="0"/>
              <a:t>probability</a:t>
            </a:r>
            <a:r>
              <a:rPr lang="en-US" sz="2800" dirty="0"/>
              <a:t> of an event is a number between  0  and  1,  or between  0%  and  100%,  that </a:t>
            </a:r>
            <a:r>
              <a:rPr lang="en-US" sz="2800" u="sng" dirty="0"/>
              <a:t>reflects our strength of belief</a:t>
            </a:r>
            <a:r>
              <a:rPr lang="en-US" sz="2800" dirty="0"/>
              <a:t> about whether the event will occur (in the case of aleatory uncertainty) or has occurred (in the case of epistemic uncertainty that we nonetheless choose to think of in probabilistic terms).</a:t>
            </a:r>
          </a:p>
        </p:txBody>
      </p:sp>
    </p:spTree>
    <p:extLst>
      <p:ext uri="{BB962C8B-B14F-4D97-AF65-F5344CB8AC3E}">
        <p14:creationId xmlns:p14="http://schemas.microsoft.com/office/powerpoint/2010/main" val="254425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can also see that an observation greater than  </a:t>
                </a:r>
                <a14:m>
                  <m:oMath xmlns:m="http://schemas.openxmlformats.org/officeDocument/2006/math">
                    <m:r>
                      <a:rPr lang="en-US" sz="2800" b="0" i="1" smtClean="0">
                        <a:latin typeface="Cambria Math" panose="02040503050406030204" pitchFamily="18" charset="0"/>
                      </a:rPr>
                      <m:t>𝜇</m:t>
                    </m:r>
                  </m:oMath>
                </a14:m>
                <a:r>
                  <a:rPr lang="en-US" sz="2800" dirty="0"/>
                  <a:t>  is just as likely as an observation less than  </a:t>
                </a:r>
                <a14:m>
                  <m:oMath xmlns:m="http://schemas.openxmlformats.org/officeDocument/2006/math">
                    <m:r>
                      <a:rPr lang="en-US" sz="2800" i="1">
                        <a:latin typeface="Cambria Math" panose="02040503050406030204" pitchFamily="18" charset="0"/>
                      </a:rPr>
                      <m:t>𝜇</m:t>
                    </m:r>
                  </m:oMath>
                </a14:m>
                <a:r>
                  <a:rPr lang="en-US" sz="2800" dirty="0"/>
                  <a:t>.  This says that </a:t>
                </a:r>
                <a14:m>
                  <m:oMath xmlns:m="http://schemas.openxmlformats.org/officeDocument/2006/math">
                    <m:r>
                      <a:rPr lang="en-US" sz="2800" b="0" i="0" smtClean="0">
                        <a:latin typeface="Cambria Math" panose="02040503050406030204" pitchFamily="18" charset="0"/>
                      </a:rPr>
                      <m:t> </m:t>
                    </m:r>
                    <m:r>
                      <a:rPr lang="en-US" sz="2800" i="1">
                        <a:latin typeface="Cambria Math" panose="02040503050406030204" pitchFamily="18" charset="0"/>
                      </a:rPr>
                      <m:t>𝜇</m:t>
                    </m:r>
                  </m:oMath>
                </a14:m>
                <a:r>
                  <a:rPr lang="en-US" sz="2800" dirty="0"/>
                  <a:t>  is a population median.  </a:t>
                </a:r>
              </a:p>
              <a:p>
                <a:pPr marL="0" indent="0">
                  <a:spcBef>
                    <a:spcPts val="0"/>
                  </a:spcBef>
                  <a:buNone/>
                </a:pPr>
                <a:endParaRPr lang="en-US" sz="2800" dirty="0"/>
              </a:p>
              <a:p>
                <a:pPr marL="0" indent="0">
                  <a:spcBef>
                    <a:spcPts val="0"/>
                  </a:spcBef>
                  <a:buNone/>
                </a:pPr>
                <a:r>
                  <a:rPr lang="en-US" sz="2800" dirty="0"/>
                  <a:t>So, perhaps we can estimate  </a:t>
                </a:r>
                <a14:m>
                  <m:oMath xmlns:m="http://schemas.openxmlformats.org/officeDocument/2006/math">
                    <m:r>
                      <a:rPr lang="en-US" sz="2800" i="1">
                        <a:latin typeface="Cambria Math" panose="02040503050406030204" pitchFamily="18" charset="0"/>
                      </a:rPr>
                      <m:t>𝜇</m:t>
                    </m:r>
                  </m:oMath>
                </a14:m>
                <a:r>
                  <a:rPr lang="en-US" sz="2800" dirty="0"/>
                  <a:t>  by the sample median… provided that our estimate be between  3.32  and  3.37.</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2278115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Connection to data analysis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In fact,  </a:t>
                </a:r>
                <a14:m>
                  <m:oMath xmlns:m="http://schemas.openxmlformats.org/officeDocument/2006/math">
                    <m:r>
                      <a:rPr lang="en-US" sz="2800" i="1" smtClean="0">
                        <a:latin typeface="Cambria Math" panose="02040503050406030204" pitchFamily="18" charset="0"/>
                      </a:rPr>
                      <m:t>𝜇</m:t>
                    </m:r>
                    <m:r>
                      <a:rPr lang="en-US" sz="2800" b="0" i="1" smtClean="0">
                        <a:latin typeface="Cambria Math" panose="02040503050406030204" pitchFamily="18" charset="0"/>
                      </a:rPr>
                      <m:t> </m:t>
                    </m:r>
                  </m:oMath>
                </a14:m>
                <a:r>
                  <a:rPr lang="en-US" sz="2800" dirty="0"/>
                  <a:t> is also a population mean.  I shall give a mathematical description of that in the next lecture.  </a:t>
                </a:r>
              </a:p>
              <a:p>
                <a:pPr marL="0" indent="0">
                  <a:spcBef>
                    <a:spcPts val="0"/>
                  </a:spcBef>
                  <a:buNone/>
                </a:pPr>
                <a:endParaRPr lang="en-US" sz="2800" dirty="0"/>
              </a:p>
              <a:p>
                <a:pPr marL="0" indent="0">
                  <a:spcBef>
                    <a:spcPts val="0"/>
                  </a:spcBef>
                  <a:buNone/>
                </a:pPr>
                <a:r>
                  <a:rPr lang="en-US" sz="2800" dirty="0"/>
                  <a:t>Therefore, another possibility is to estimate </a:t>
                </a:r>
                <a14:m>
                  <m:oMath xmlns:m="http://schemas.openxmlformats.org/officeDocument/2006/math">
                    <m:r>
                      <a:rPr lang="en-US" sz="2800" b="0" i="0" smtClean="0">
                        <a:latin typeface="Cambria Math" panose="02040503050406030204" pitchFamily="18" charset="0"/>
                      </a:rPr>
                      <m:t> </m:t>
                    </m:r>
                    <m:r>
                      <a:rPr lang="en-US" sz="2800" i="1">
                        <a:latin typeface="Cambria Math" panose="02040503050406030204" pitchFamily="18" charset="0"/>
                      </a:rPr>
                      <m:t>𝜇</m:t>
                    </m:r>
                  </m:oMath>
                </a14:m>
                <a:r>
                  <a:rPr lang="en-US" sz="2800" dirty="0"/>
                  <a:t>  by the sample mean… again, provided that our estimate be between  3.32  and  3.37.</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689"/>
                </a:stretch>
              </a:blipFill>
            </p:spPr>
            <p:txBody>
              <a:bodyPr/>
              <a:lstStyle/>
              <a:p>
                <a:r>
                  <a:rPr lang="en-US">
                    <a:noFill/>
                  </a:rPr>
                  <a:t> </a:t>
                </a:r>
              </a:p>
            </p:txBody>
          </p:sp>
        </mc:Fallback>
      </mc:AlternateContent>
    </p:spTree>
    <p:extLst>
      <p:ext uri="{BB962C8B-B14F-4D97-AF65-F5344CB8AC3E}">
        <p14:creationId xmlns:p14="http://schemas.microsoft.com/office/powerpoint/2010/main" val="3486458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To summarize, a probability density function may involve a population parameter, and observing random variables governed by that probability density function may help us to estimate that population parameter.  There may also be different, seemingly reasonable methods of estimation.</a:t>
            </a:r>
          </a:p>
          <a:p>
            <a:pPr marL="0" indent="0">
              <a:spcBef>
                <a:spcPts val="0"/>
              </a:spcBef>
              <a:buNone/>
            </a:pPr>
            <a:endParaRPr lang="en-US" sz="2800" dirty="0"/>
          </a:p>
          <a:p>
            <a:pPr marL="0" indent="0">
              <a:spcBef>
                <a:spcPts val="0"/>
              </a:spcBef>
              <a:buNone/>
            </a:pPr>
            <a:r>
              <a:rPr lang="en-US" sz="2800" dirty="0"/>
              <a:t>Similar ideas apply when there are multiple variables under consideration.  In such cases, there are often multiple population parameters to be estimated as well.</a:t>
            </a:r>
          </a:p>
        </p:txBody>
      </p:sp>
    </p:spTree>
    <p:extLst>
      <p:ext uri="{BB962C8B-B14F-4D97-AF65-F5344CB8AC3E}">
        <p14:creationId xmlns:p14="http://schemas.microsoft.com/office/powerpoint/2010/main" val="806074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a:t>
            </a:r>
            <a:r>
              <a:rPr lang="en-US" u="sng" dirty="0"/>
              <a:t>is</a:t>
            </a:r>
            <a:r>
              <a:rPr lang="en-US" dirty="0"/>
              <a:t> probability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 second definition is that the </a:t>
            </a:r>
            <a:r>
              <a:rPr lang="en-US" sz="2800" u="sng" dirty="0"/>
              <a:t>probability</a:t>
            </a:r>
            <a:r>
              <a:rPr lang="en-US" sz="2800" dirty="0"/>
              <a:t> of an event </a:t>
            </a:r>
            <a:r>
              <a:rPr lang="en-US" sz="2800" u="sng" dirty="0"/>
              <a:t>is a limiting relative frequency</a:t>
            </a:r>
            <a:r>
              <a:rPr lang="en-US" sz="2800" dirty="0"/>
              <a:t> of the event in repeated trials.</a:t>
            </a:r>
          </a:p>
          <a:p>
            <a:pPr marL="0" indent="0">
              <a:spcBef>
                <a:spcPts val="0"/>
              </a:spcBef>
              <a:buNone/>
            </a:pPr>
            <a:endParaRPr lang="en-US" sz="2800" dirty="0"/>
          </a:p>
          <a:p>
            <a:pPr marL="0" indent="0">
              <a:spcBef>
                <a:spcPts val="0"/>
              </a:spcBef>
              <a:buNone/>
            </a:pPr>
            <a:r>
              <a:rPr lang="en-US" sz="2800" dirty="0"/>
              <a:t>For instance, suppose that  </a:t>
            </a:r>
            <a:r>
              <a:rPr lang="en-US" sz="2800" dirty="0" err="1"/>
              <a:t>P</a:t>
            </a:r>
            <a:r>
              <a:rPr lang="en-US" sz="2800" baseline="-25000" dirty="0" err="1"/>
              <a:t>n</a:t>
            </a:r>
            <a:r>
              <a:rPr lang="en-US" sz="2800" dirty="0"/>
              <a:t>  represents the fraction of free throws made by a basketball player in  n  attempts.  Assuming (unrealistically !) that the player neither gets tired nor improves with practice,  </a:t>
            </a:r>
            <a:r>
              <a:rPr lang="en-US" sz="2800" dirty="0" err="1"/>
              <a:t>P</a:t>
            </a:r>
            <a:r>
              <a:rPr lang="en-US" sz="2800" baseline="-25000" dirty="0" err="1"/>
              <a:t>n</a:t>
            </a:r>
            <a:r>
              <a:rPr lang="en-US" sz="2800" dirty="0"/>
              <a:t>  will converge to some number  p  as  n  increases.  We interpret this limit  p,  which must be between  0  and  1,  as the probability of making a free throw.</a:t>
            </a:r>
          </a:p>
        </p:txBody>
      </p:sp>
    </p:spTree>
    <p:extLst>
      <p:ext uri="{BB962C8B-B14F-4D97-AF65-F5344CB8AC3E}">
        <p14:creationId xmlns:p14="http://schemas.microsoft.com/office/powerpoint/2010/main" val="4053094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a:t>
            </a:r>
            <a:r>
              <a:rPr lang="en-US" u="sng" dirty="0"/>
              <a:t>is</a:t>
            </a:r>
            <a:r>
              <a:rPr lang="en-US" dirty="0"/>
              <a:t> probability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third definition, aligned with measure theory (a 20</a:t>
            </a:r>
            <a:r>
              <a:rPr lang="en-US" sz="2800" baseline="30000" dirty="0"/>
              <a:t>th</a:t>
            </a:r>
            <a:r>
              <a:rPr lang="en-US" sz="2800" dirty="0"/>
              <a:t> century branch of mathematics), is that an event is a mathematical set and that the </a:t>
            </a:r>
            <a:r>
              <a:rPr lang="en-US" sz="2800" u="sng" dirty="0"/>
              <a:t>probability</a:t>
            </a:r>
            <a:r>
              <a:rPr lang="en-US" sz="2800" dirty="0"/>
              <a:t> of an event </a:t>
            </a:r>
            <a:r>
              <a:rPr lang="en-US" sz="2800" u="sng" dirty="0"/>
              <a:t>measures the size of a set</a:t>
            </a:r>
            <a:r>
              <a:rPr lang="en-US" sz="2800" dirty="0"/>
              <a:t>.</a:t>
            </a:r>
          </a:p>
          <a:p>
            <a:pPr marL="0" indent="0">
              <a:spcBef>
                <a:spcPts val="0"/>
              </a:spcBef>
              <a:buNone/>
            </a:pPr>
            <a:endParaRPr lang="en-US" sz="2800" dirty="0"/>
          </a:p>
          <a:p>
            <a:pPr marL="0" indent="0">
              <a:spcBef>
                <a:spcPts val="0"/>
              </a:spcBef>
              <a:buNone/>
            </a:pPr>
            <a:r>
              <a:rPr lang="en-US" sz="2800" dirty="0"/>
              <a:t>This third definition is abstract can be appreciated with a Venn diagram.  Suppose that an event is represented as a shape within a rectangle of area  1.  The shape has an area, between  0  and  1,  which we call the probability of the event.</a:t>
            </a:r>
          </a:p>
        </p:txBody>
      </p:sp>
    </p:spTree>
    <p:extLst>
      <p:ext uri="{BB962C8B-B14F-4D97-AF65-F5344CB8AC3E}">
        <p14:creationId xmlns:p14="http://schemas.microsoft.com/office/powerpoint/2010/main" val="3791415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rules of probability</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All three definitions of probability (assuming that our beliefs are rational in the first definition !) entail that</a:t>
            </a:r>
          </a:p>
          <a:p>
            <a:pPr marL="0" indent="0">
              <a:spcBef>
                <a:spcPts val="0"/>
              </a:spcBef>
              <a:buNone/>
            </a:pPr>
            <a:r>
              <a:rPr lang="en-US" sz="2800" dirty="0"/>
              <a:t>P( A</a:t>
            </a:r>
            <a:r>
              <a:rPr lang="en-US" sz="2800" baseline="-25000" dirty="0"/>
              <a:t>1</a:t>
            </a:r>
            <a:r>
              <a:rPr lang="en-US" sz="2800" dirty="0"/>
              <a:t> or A</a:t>
            </a:r>
            <a:r>
              <a:rPr lang="en-US" sz="2800" baseline="-25000" dirty="0"/>
              <a:t>2</a:t>
            </a:r>
            <a:r>
              <a:rPr lang="en-US" sz="2800" dirty="0"/>
              <a:t> or ... or A</a:t>
            </a:r>
            <a:r>
              <a:rPr lang="en-US" sz="2800" baseline="-25000" dirty="0"/>
              <a:t>k</a:t>
            </a:r>
            <a:r>
              <a:rPr lang="en-US" sz="2800" dirty="0"/>
              <a:t> ) = P( A</a:t>
            </a:r>
            <a:r>
              <a:rPr lang="en-US" sz="2800" baseline="-25000" dirty="0"/>
              <a:t>1</a:t>
            </a:r>
            <a:r>
              <a:rPr lang="en-US" sz="2800" dirty="0"/>
              <a:t> ) + P( A</a:t>
            </a:r>
            <a:r>
              <a:rPr lang="en-US" sz="2800" baseline="-25000" dirty="0"/>
              <a:t>2</a:t>
            </a:r>
            <a:r>
              <a:rPr lang="en-US" sz="2800" dirty="0"/>
              <a:t> ) + … + P( A</a:t>
            </a:r>
            <a:r>
              <a:rPr lang="en-US" sz="2800" baseline="-25000" dirty="0"/>
              <a:t>k</a:t>
            </a:r>
            <a:r>
              <a:rPr lang="en-US" sz="2800" dirty="0"/>
              <a:t> )</a:t>
            </a:r>
          </a:p>
          <a:p>
            <a:pPr marL="0" indent="0">
              <a:spcBef>
                <a:spcPts val="0"/>
              </a:spcBef>
              <a:buNone/>
            </a:pPr>
            <a:r>
              <a:rPr lang="en-US" sz="2800" dirty="0"/>
              <a:t>whenever  A</a:t>
            </a:r>
            <a:r>
              <a:rPr lang="en-US" sz="2800" baseline="-25000" dirty="0"/>
              <a:t>1</a:t>
            </a:r>
            <a:r>
              <a:rPr lang="en-US" sz="2800" dirty="0"/>
              <a:t>,  A</a:t>
            </a:r>
            <a:r>
              <a:rPr lang="en-US" sz="2800" baseline="-25000" dirty="0"/>
              <a:t>2</a:t>
            </a:r>
            <a:r>
              <a:rPr lang="en-US" sz="2800" dirty="0"/>
              <a:t>,  …,  A</a:t>
            </a:r>
            <a:r>
              <a:rPr lang="en-US" sz="2800" baseline="-25000" dirty="0"/>
              <a:t>k</a:t>
            </a:r>
            <a:r>
              <a:rPr lang="en-US" sz="2800" dirty="0"/>
              <a:t>  denote events that cannot occur simultaneously.  Such events are called </a:t>
            </a:r>
            <a:r>
              <a:rPr lang="en-US" sz="2800" u="sng" dirty="0"/>
              <a:t>mutually exclusive</a:t>
            </a:r>
            <a:r>
              <a:rPr lang="en-US" sz="2800" dirty="0"/>
              <a:t>.</a:t>
            </a:r>
          </a:p>
          <a:p>
            <a:pPr marL="0" indent="0">
              <a:spcBef>
                <a:spcPts val="0"/>
              </a:spcBef>
              <a:buNone/>
            </a:pPr>
            <a:endParaRPr lang="en-US" sz="2800" dirty="0"/>
          </a:p>
          <a:p>
            <a:pPr marL="0" indent="0">
              <a:spcBef>
                <a:spcPts val="0"/>
              </a:spcBef>
              <a:buNone/>
            </a:pPr>
            <a:r>
              <a:rPr lang="en-US" sz="2800" dirty="0"/>
              <a:t>The above equation applies to any positive integer  k  (and can even be extended to accommodate infinitely many events, although we shall not worry about that here).</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2344441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rules of probability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For instance, suppose that a horse is believed to have probability  10%  of finishing first in a race at Keeneland, probability  15%  of finishing second, and probability  15%  of finishing third.</a:t>
            </a:r>
          </a:p>
          <a:p>
            <a:pPr marL="0" indent="0">
              <a:spcBef>
                <a:spcPts val="0"/>
              </a:spcBef>
              <a:buNone/>
            </a:pPr>
            <a:endParaRPr lang="en-US" sz="2800" dirty="0"/>
          </a:p>
          <a:p>
            <a:pPr marL="0" indent="0">
              <a:spcBef>
                <a:spcPts val="0"/>
              </a:spcBef>
              <a:buNone/>
            </a:pPr>
            <a:r>
              <a:rPr lang="en-US" sz="2800" dirty="0"/>
              <a:t>What is the implied probability of winning a “place” bet ?</a:t>
            </a:r>
          </a:p>
          <a:p>
            <a:pPr marL="0" indent="0">
              <a:spcBef>
                <a:spcPts val="0"/>
              </a:spcBef>
              <a:buNone/>
            </a:pPr>
            <a:endParaRPr lang="en-US" sz="2800" dirty="0"/>
          </a:p>
          <a:p>
            <a:pPr marL="0" indent="0">
              <a:spcBef>
                <a:spcPts val="0"/>
              </a:spcBef>
              <a:buNone/>
            </a:pPr>
            <a:r>
              <a:rPr lang="en-US" sz="2800" dirty="0"/>
              <a:t>What is the implied probability of winning a “show” bet ?</a:t>
            </a:r>
          </a:p>
          <a:p>
            <a:pPr marL="0" indent="0">
              <a:spcBef>
                <a:spcPts val="0"/>
              </a:spcBef>
              <a:buNone/>
            </a:pPr>
            <a:endParaRPr lang="en-US" sz="2800" dirty="0"/>
          </a:p>
        </p:txBody>
      </p:sp>
    </p:spTree>
    <p:extLst>
      <p:ext uri="{BB962C8B-B14F-4D97-AF65-F5344CB8AC3E}">
        <p14:creationId xmlns:p14="http://schemas.microsoft.com/office/powerpoint/2010/main" val="996734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rules of probability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A few useful consequences of the rules of probability are the following.  If they are not intuitively clear, they can be visualized with Venn diagrams.</a:t>
            </a:r>
          </a:p>
          <a:p>
            <a:pPr marL="0" indent="0">
              <a:spcBef>
                <a:spcPts val="0"/>
              </a:spcBef>
              <a:buNone/>
            </a:pPr>
            <a:endParaRPr lang="en-US" sz="2800" dirty="0"/>
          </a:p>
          <a:p>
            <a:pPr>
              <a:spcBef>
                <a:spcPts val="0"/>
              </a:spcBef>
            </a:pPr>
            <a:r>
              <a:rPr lang="en-US" sz="2800" dirty="0"/>
              <a:t>P( not A ) = 1 – P( A )</a:t>
            </a:r>
          </a:p>
          <a:p>
            <a:pPr>
              <a:spcBef>
                <a:spcPts val="0"/>
              </a:spcBef>
            </a:pPr>
            <a:r>
              <a:rPr lang="en-US" sz="2800" dirty="0"/>
              <a:t>P( A or B ) = P( A ) + P( B ) – P( A and B )</a:t>
            </a:r>
          </a:p>
          <a:p>
            <a:pPr>
              <a:spcBef>
                <a:spcPts val="0"/>
              </a:spcBef>
            </a:pPr>
            <a:r>
              <a:rPr lang="en-US" sz="2800" dirty="0"/>
              <a:t>P( A ) = P( A and B ) + P( A and not B )</a:t>
            </a:r>
          </a:p>
          <a:p>
            <a:pPr>
              <a:spcBef>
                <a:spcPts val="0"/>
              </a:spcBef>
            </a:pPr>
            <a:endParaRPr lang="en-US" sz="2800" dirty="0"/>
          </a:p>
          <a:p>
            <a:pPr marL="0" indent="0">
              <a:spcBef>
                <a:spcPts val="0"/>
              </a:spcBef>
              <a:buNone/>
            </a:pPr>
            <a:r>
              <a:rPr lang="en-US" sz="2800" dirty="0"/>
              <a:t>Above,  A  and  B  need not be mutually exclusive.</a:t>
            </a:r>
          </a:p>
        </p:txBody>
      </p:sp>
    </p:spTree>
    <p:extLst>
      <p:ext uri="{BB962C8B-B14F-4D97-AF65-F5344CB8AC3E}">
        <p14:creationId xmlns:p14="http://schemas.microsoft.com/office/powerpoint/2010/main" val="3628837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 variables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Most applications of probability involve random variables.  These are quantities subject to aleatory uncertainty until relevant observations can be made, after which we see numbers.  Some examples may clarify:</a:t>
            </a:r>
          </a:p>
          <a:p>
            <a:pPr marL="0" indent="0">
              <a:spcBef>
                <a:spcPts val="0"/>
              </a:spcBef>
              <a:buNone/>
            </a:pPr>
            <a:endParaRPr lang="en-US" sz="2800" dirty="0"/>
          </a:p>
          <a:p>
            <a:pPr marL="0" indent="0">
              <a:spcBef>
                <a:spcPts val="0"/>
              </a:spcBef>
              <a:buNone/>
            </a:pPr>
            <a:r>
              <a:rPr lang="en-US" sz="2800" dirty="0"/>
              <a:t>Let  X  be the number of heads on two flips of a fair two-sided coin.  We have  P(X = 0) = 1/4,  P(X = 1) = 1/2,  and  P(X = 2) = 1/4.  Why is  X = 1  more likely than either  X = 0  or  X = 2 ?</a:t>
            </a:r>
          </a:p>
        </p:txBody>
      </p:sp>
    </p:spTree>
    <p:extLst>
      <p:ext uri="{BB962C8B-B14F-4D97-AF65-F5344CB8AC3E}">
        <p14:creationId xmlns:p14="http://schemas.microsoft.com/office/powerpoint/2010/main" val="265911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Random variables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Let  X  be the systolic blood pressure for the next person to arrive at a family medicine facility.  Even if  X  is rounded to the nearest integer, there are dozens of possible values.  Instead of quoting a probability for each possible value, we can quote probabilities for meaningful intervals of values.</a:t>
            </a:r>
          </a:p>
          <a:p>
            <a:pPr marL="0" indent="0">
              <a:spcBef>
                <a:spcPts val="0"/>
              </a:spcBef>
              <a:buNone/>
            </a:pPr>
            <a:endParaRPr lang="en-US" sz="2800" dirty="0"/>
          </a:p>
          <a:p>
            <a:pPr marL="0" indent="0">
              <a:spcBef>
                <a:spcPts val="0"/>
              </a:spcBef>
              <a:buNone/>
            </a:pPr>
            <a:r>
              <a:rPr lang="en-US" sz="2800" dirty="0"/>
              <a:t>The table on the next slide does so.</a:t>
            </a:r>
          </a:p>
        </p:txBody>
      </p:sp>
    </p:spTree>
    <p:extLst>
      <p:ext uri="{BB962C8B-B14F-4D97-AF65-F5344CB8AC3E}">
        <p14:creationId xmlns:p14="http://schemas.microsoft.com/office/powerpoint/2010/main" val="2746506166"/>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TotalTime>
  <Words>1823</Words>
  <Application>Microsoft Office PowerPoint</Application>
  <PresentationFormat>Widescreen</PresentationFormat>
  <Paragraphs>118</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Cambria Math</vt:lpstr>
      <vt:lpstr>Neue Haas Grotesk Text Pro</vt:lpstr>
      <vt:lpstr>VanillaVTI</vt:lpstr>
      <vt:lpstr>The rules of probability; probability density</vt:lpstr>
      <vt:lpstr>What is probability ?</vt:lpstr>
      <vt:lpstr>What is probability ?  (continued)</vt:lpstr>
      <vt:lpstr>What is probability ?  (continued)</vt:lpstr>
      <vt:lpstr>The rules of probability</vt:lpstr>
      <vt:lpstr>The rules of probability (continued)</vt:lpstr>
      <vt:lpstr>The rules of probability (continued)</vt:lpstr>
      <vt:lpstr>Random variables</vt:lpstr>
      <vt:lpstr>Random variables (continued)</vt:lpstr>
      <vt:lpstr>Random variables (continued)</vt:lpstr>
      <vt:lpstr>Probability density</vt:lpstr>
      <vt:lpstr>Probability density (continued)</vt:lpstr>
      <vt:lpstr>Probability density (continued)</vt:lpstr>
      <vt:lpstr>Probability density (continued)</vt:lpstr>
      <vt:lpstr>Probability density (continued)</vt:lpstr>
      <vt:lpstr>Connection to data analysis</vt:lpstr>
      <vt:lpstr>Connection to data analysis (continued)</vt:lpstr>
      <vt:lpstr>Connection to data analysis (continued)</vt:lpstr>
      <vt:lpstr>Connection to data analysis (continued)</vt:lpstr>
      <vt:lpstr>Connection to data analysis (continued)</vt:lpstr>
      <vt:lpstr>Connection to data analysis (continued)</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3</cp:revision>
  <cp:lastPrinted>2025-08-27T20:17:22Z</cp:lastPrinted>
  <dcterms:created xsi:type="dcterms:W3CDTF">2025-08-20T13:52:23Z</dcterms:created>
  <dcterms:modified xsi:type="dcterms:W3CDTF">2025-08-27T20:17:37Z</dcterms:modified>
</cp:coreProperties>
</file>