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2"/>
  </p:notesMasterIdLst>
  <p:sldIdLst>
    <p:sldId id="256" r:id="rId2"/>
    <p:sldId id="258" r:id="rId3"/>
    <p:sldId id="259" r:id="rId4"/>
    <p:sldId id="260" r:id="rId5"/>
    <p:sldId id="265" r:id="rId6"/>
    <p:sldId id="262" r:id="rId7"/>
    <p:sldId id="263"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38426A-E093-4C4D-9B9D-F9C2304159F7}">
          <p14:sldIdLst>
            <p14:sldId id="256"/>
            <p14:sldId id="258"/>
            <p14:sldId id="259"/>
            <p14:sldId id="260"/>
            <p14:sldId id="265"/>
            <p14:sldId id="262"/>
            <p14:sldId id="263"/>
            <p14:sldId id="266"/>
            <p14:sldId id="267"/>
            <p14:sldId id="268"/>
            <p14:sldId id="269"/>
            <p14:sldId id="270"/>
            <p14:sldId id="271"/>
            <p14:sldId id="272"/>
            <p14:sldId id="273"/>
            <p14:sldId id="274"/>
            <p14:sldId id="275"/>
            <p14:sldId id="276"/>
            <p14:sldId id="277"/>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07712A-1E7F-47CA-9B75-690DEB4BC49A}" v="2381" dt="2025-08-29T02:09:10.3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7D07712A-1E7F-47CA-9B75-690DEB4BC49A}"/>
    <pc:docChg chg="undo redo custSel addSld delSld modSld sldOrd modSection">
      <pc:chgData name="Richard Charnigo" userId="4fe029dc7930efe6" providerId="LiveId" clId="{7D07712A-1E7F-47CA-9B75-690DEB4BC49A}" dt="2025-08-29T02:14:53.692" v="7462" actId="20577"/>
      <pc:docMkLst>
        <pc:docMk/>
      </pc:docMkLst>
      <pc:sldChg chg="modSp">
        <pc:chgData name="Richard Charnigo" userId="4fe029dc7930efe6" providerId="LiveId" clId="{7D07712A-1E7F-47CA-9B75-690DEB4BC49A}" dt="2025-08-27T21:18:54.893" v="60" actId="20577"/>
        <pc:sldMkLst>
          <pc:docMk/>
          <pc:sldMk cId="340496337" sldId="256"/>
        </pc:sldMkLst>
        <pc:spChg chg="mod">
          <ac:chgData name="Richard Charnigo" userId="4fe029dc7930efe6" providerId="LiveId" clId="{7D07712A-1E7F-47CA-9B75-690DEB4BC49A}" dt="2025-08-27T21:18:36.743" v="58" actId="20577"/>
          <ac:spMkLst>
            <pc:docMk/>
            <pc:sldMk cId="340496337" sldId="256"/>
            <ac:spMk id="2" creationId="{25BC26E0-8949-3811-511C-2040B1CD54E6}"/>
          </ac:spMkLst>
        </pc:spChg>
        <pc:spChg chg="mod">
          <ac:chgData name="Richard Charnigo" userId="4fe029dc7930efe6" providerId="LiveId" clId="{7D07712A-1E7F-47CA-9B75-690DEB4BC49A}" dt="2025-08-27T21:18:54.893" v="60" actId="20577"/>
          <ac:spMkLst>
            <pc:docMk/>
            <pc:sldMk cId="340496337" sldId="256"/>
            <ac:spMk id="3" creationId="{24A1EF70-41E0-5BCD-9EEC-E9E73B761C0C}"/>
          </ac:spMkLst>
        </pc:spChg>
      </pc:sldChg>
      <pc:sldChg chg="modSp mod">
        <pc:chgData name="Richard Charnigo" userId="4fe029dc7930efe6" providerId="LiveId" clId="{7D07712A-1E7F-47CA-9B75-690DEB4BC49A}" dt="2025-08-27T21:23:44.630" v="631" actId="20577"/>
        <pc:sldMkLst>
          <pc:docMk/>
          <pc:sldMk cId="2544258310" sldId="258"/>
        </pc:sldMkLst>
        <pc:spChg chg="mod">
          <ac:chgData name="Richard Charnigo" userId="4fe029dc7930efe6" providerId="LiveId" clId="{7D07712A-1E7F-47CA-9B75-690DEB4BC49A}" dt="2025-08-27T21:23:44.630" v="631" actId="20577"/>
          <ac:spMkLst>
            <pc:docMk/>
            <pc:sldMk cId="2544258310" sldId="258"/>
            <ac:spMk id="2" creationId="{031EB903-700B-36AF-6058-F6DC510AEB99}"/>
          </ac:spMkLst>
        </pc:spChg>
        <pc:spChg chg="mod">
          <ac:chgData name="Richard Charnigo" userId="4fe029dc7930efe6" providerId="LiveId" clId="{7D07712A-1E7F-47CA-9B75-690DEB4BC49A}" dt="2025-08-27T21:23:01.153" v="593" actId="20577"/>
          <ac:spMkLst>
            <pc:docMk/>
            <pc:sldMk cId="2544258310" sldId="258"/>
            <ac:spMk id="3" creationId="{D0F77F9F-E451-09F2-9595-3C1A6274DEC2}"/>
          </ac:spMkLst>
        </pc:spChg>
      </pc:sldChg>
      <pc:sldChg chg="modSp add mod">
        <pc:chgData name="Richard Charnigo" userId="4fe029dc7930efe6" providerId="LiveId" clId="{7D07712A-1E7F-47CA-9B75-690DEB4BC49A}" dt="2025-08-28T01:07:06.270" v="4104" actId="20577"/>
        <pc:sldMkLst>
          <pc:docMk/>
          <pc:sldMk cId="622637344" sldId="259"/>
        </pc:sldMkLst>
        <pc:spChg chg="mod">
          <ac:chgData name="Richard Charnigo" userId="4fe029dc7930efe6" providerId="LiveId" clId="{7D07712A-1E7F-47CA-9B75-690DEB4BC49A}" dt="2025-08-27T21:24:30.661" v="636" actId="20577"/>
          <ac:spMkLst>
            <pc:docMk/>
            <pc:sldMk cId="622637344" sldId="259"/>
            <ac:spMk id="2" creationId="{031EB903-700B-36AF-6058-F6DC510AEB99}"/>
          </ac:spMkLst>
        </pc:spChg>
        <pc:spChg chg="mod">
          <ac:chgData name="Richard Charnigo" userId="4fe029dc7930efe6" providerId="LiveId" clId="{7D07712A-1E7F-47CA-9B75-690DEB4BC49A}" dt="2025-08-28T01:07:06.270" v="4104" actId="20577"/>
          <ac:spMkLst>
            <pc:docMk/>
            <pc:sldMk cId="622637344" sldId="259"/>
            <ac:spMk id="3" creationId="{D0F77F9F-E451-09F2-9595-3C1A6274DEC2}"/>
          </ac:spMkLst>
        </pc:spChg>
      </pc:sldChg>
      <pc:sldChg chg="del">
        <pc:chgData name="Richard Charnigo" userId="4fe029dc7930efe6" providerId="LiveId" clId="{7D07712A-1E7F-47CA-9B75-690DEB4BC49A}" dt="2025-08-27T20:36:37.951" v="0" actId="2696"/>
        <pc:sldMkLst>
          <pc:docMk/>
          <pc:sldMk cId="4053094298" sldId="259"/>
        </pc:sldMkLst>
      </pc:sldChg>
      <pc:sldChg chg="modSp add mod">
        <pc:chgData name="Richard Charnigo" userId="4fe029dc7930efe6" providerId="LiveId" clId="{7D07712A-1E7F-47CA-9B75-690DEB4BC49A}" dt="2025-08-27T21:32:47.063" v="1867" actId="20577"/>
        <pc:sldMkLst>
          <pc:docMk/>
          <pc:sldMk cId="1970513596" sldId="260"/>
        </pc:sldMkLst>
        <pc:spChg chg="mod">
          <ac:chgData name="Richard Charnigo" userId="4fe029dc7930efe6" providerId="LiveId" clId="{7D07712A-1E7F-47CA-9B75-690DEB4BC49A}" dt="2025-08-27T21:30:00.124" v="1457" actId="20577"/>
          <ac:spMkLst>
            <pc:docMk/>
            <pc:sldMk cId="1970513596" sldId="260"/>
            <ac:spMk id="2" creationId="{031EB903-700B-36AF-6058-F6DC510AEB99}"/>
          </ac:spMkLst>
        </pc:spChg>
        <pc:spChg chg="mod">
          <ac:chgData name="Richard Charnigo" userId="4fe029dc7930efe6" providerId="LiveId" clId="{7D07712A-1E7F-47CA-9B75-690DEB4BC49A}" dt="2025-08-27T21:32:47.063" v="1867" actId="20577"/>
          <ac:spMkLst>
            <pc:docMk/>
            <pc:sldMk cId="1970513596" sldId="260"/>
            <ac:spMk id="3" creationId="{D0F77F9F-E451-09F2-9595-3C1A6274DEC2}"/>
          </ac:spMkLst>
        </pc:spChg>
      </pc:sldChg>
      <pc:sldChg chg="del">
        <pc:chgData name="Richard Charnigo" userId="4fe029dc7930efe6" providerId="LiveId" clId="{7D07712A-1E7F-47CA-9B75-690DEB4BC49A}" dt="2025-08-27T20:36:39.151" v="1" actId="2696"/>
        <pc:sldMkLst>
          <pc:docMk/>
          <pc:sldMk cId="3791415878" sldId="260"/>
        </pc:sldMkLst>
      </pc:sldChg>
      <pc:sldChg chg="del">
        <pc:chgData name="Richard Charnigo" userId="4fe029dc7930efe6" providerId="LiveId" clId="{7D07712A-1E7F-47CA-9B75-690DEB4BC49A}" dt="2025-08-27T20:36:39.553" v="2" actId="2696"/>
        <pc:sldMkLst>
          <pc:docMk/>
          <pc:sldMk cId="2344441431" sldId="261"/>
        </pc:sldMkLst>
      </pc:sldChg>
      <pc:sldChg chg="modSp add del mod">
        <pc:chgData name="Richard Charnigo" userId="4fe029dc7930efe6" providerId="LiveId" clId="{7D07712A-1E7F-47CA-9B75-690DEB4BC49A}" dt="2025-08-28T01:01:49.219" v="3721" actId="2696"/>
        <pc:sldMkLst>
          <pc:docMk/>
          <pc:sldMk cId="3312540379" sldId="261"/>
        </pc:sldMkLst>
        <pc:spChg chg="mod">
          <ac:chgData name="Richard Charnigo" userId="4fe029dc7930efe6" providerId="LiveId" clId="{7D07712A-1E7F-47CA-9B75-690DEB4BC49A}" dt="2025-08-28T01:01:27.186" v="3720" actId="255"/>
          <ac:spMkLst>
            <pc:docMk/>
            <pc:sldMk cId="3312540379" sldId="261"/>
            <ac:spMk id="3" creationId="{D0F77F9F-E451-09F2-9595-3C1A6274DEC2}"/>
          </ac:spMkLst>
        </pc:spChg>
      </pc:sldChg>
      <pc:sldChg chg="modSp add mod">
        <pc:chgData name="Richard Charnigo" userId="4fe029dc7930efe6" providerId="LiveId" clId="{7D07712A-1E7F-47CA-9B75-690DEB4BC49A}" dt="2025-08-28T00:46:26.725" v="3126" actId="20577"/>
        <pc:sldMkLst>
          <pc:docMk/>
          <pc:sldMk cId="951097639" sldId="262"/>
        </pc:sldMkLst>
        <pc:spChg chg="mod">
          <ac:chgData name="Richard Charnigo" userId="4fe029dc7930efe6" providerId="LiveId" clId="{7D07712A-1E7F-47CA-9B75-690DEB4BC49A}" dt="2025-08-28T00:46:26.725" v="3126" actId="20577"/>
          <ac:spMkLst>
            <pc:docMk/>
            <pc:sldMk cId="951097639" sldId="262"/>
            <ac:spMk id="3" creationId="{D0F77F9F-E451-09F2-9595-3C1A6274DEC2}"/>
          </ac:spMkLst>
        </pc:spChg>
      </pc:sldChg>
      <pc:sldChg chg="del">
        <pc:chgData name="Richard Charnigo" userId="4fe029dc7930efe6" providerId="LiveId" clId="{7D07712A-1E7F-47CA-9B75-690DEB4BC49A}" dt="2025-08-27T20:36:39.736" v="3" actId="2696"/>
        <pc:sldMkLst>
          <pc:docMk/>
          <pc:sldMk cId="996734035" sldId="262"/>
        </pc:sldMkLst>
      </pc:sldChg>
      <pc:sldChg chg="modSp add mod">
        <pc:chgData name="Richard Charnigo" userId="4fe029dc7930efe6" providerId="LiveId" clId="{7D07712A-1E7F-47CA-9B75-690DEB4BC49A}" dt="2025-08-28T00:59:27.205" v="3601" actId="20577"/>
        <pc:sldMkLst>
          <pc:docMk/>
          <pc:sldMk cId="21620506" sldId="263"/>
        </pc:sldMkLst>
        <pc:spChg chg="mod">
          <ac:chgData name="Richard Charnigo" userId="4fe029dc7930efe6" providerId="LiveId" clId="{7D07712A-1E7F-47CA-9B75-690DEB4BC49A}" dt="2025-08-28T00:59:27.205" v="3601" actId="20577"/>
          <ac:spMkLst>
            <pc:docMk/>
            <pc:sldMk cId="21620506" sldId="263"/>
            <ac:spMk id="3" creationId="{D0F77F9F-E451-09F2-9595-3C1A6274DEC2}"/>
          </ac:spMkLst>
        </pc:spChg>
      </pc:sldChg>
      <pc:sldChg chg="del">
        <pc:chgData name="Richard Charnigo" userId="4fe029dc7930efe6" providerId="LiveId" clId="{7D07712A-1E7F-47CA-9B75-690DEB4BC49A}" dt="2025-08-27T20:36:39.887" v="4" actId="2696"/>
        <pc:sldMkLst>
          <pc:docMk/>
          <pc:sldMk cId="3628837617" sldId="263"/>
        </pc:sldMkLst>
      </pc:sldChg>
      <pc:sldChg chg="del">
        <pc:chgData name="Richard Charnigo" userId="4fe029dc7930efe6" providerId="LiveId" clId="{7D07712A-1E7F-47CA-9B75-690DEB4BC49A}" dt="2025-08-27T20:36:40.027" v="5" actId="2696"/>
        <pc:sldMkLst>
          <pc:docMk/>
          <pc:sldMk cId="265911357" sldId="264"/>
        </pc:sldMkLst>
      </pc:sldChg>
      <pc:sldChg chg="add del">
        <pc:chgData name="Richard Charnigo" userId="4fe029dc7930efe6" providerId="LiveId" clId="{7D07712A-1E7F-47CA-9B75-690DEB4BC49A}" dt="2025-08-28T01:03:02.942" v="3830" actId="2696"/>
        <pc:sldMkLst>
          <pc:docMk/>
          <pc:sldMk cId="3447148366" sldId="264"/>
        </pc:sldMkLst>
      </pc:sldChg>
      <pc:sldChg chg="modSp add mod ord">
        <pc:chgData name="Richard Charnigo" userId="4fe029dc7930efe6" providerId="LiveId" clId="{7D07712A-1E7F-47CA-9B75-690DEB4BC49A}" dt="2025-08-28T01:02:54.840" v="3829" actId="20577"/>
        <pc:sldMkLst>
          <pc:docMk/>
          <pc:sldMk cId="772718737" sldId="265"/>
        </pc:sldMkLst>
        <pc:spChg chg="mod">
          <ac:chgData name="Richard Charnigo" userId="4fe029dc7930efe6" providerId="LiveId" clId="{7D07712A-1E7F-47CA-9B75-690DEB4BC49A}" dt="2025-08-28T01:02:02.140" v="3734" actId="20577"/>
          <ac:spMkLst>
            <pc:docMk/>
            <pc:sldMk cId="772718737" sldId="265"/>
            <ac:spMk id="2" creationId="{031EB903-700B-36AF-6058-F6DC510AEB99}"/>
          </ac:spMkLst>
        </pc:spChg>
        <pc:spChg chg="mod">
          <ac:chgData name="Richard Charnigo" userId="4fe029dc7930efe6" providerId="LiveId" clId="{7D07712A-1E7F-47CA-9B75-690DEB4BC49A}" dt="2025-08-28T01:02:54.840" v="3829" actId="20577"/>
          <ac:spMkLst>
            <pc:docMk/>
            <pc:sldMk cId="772718737" sldId="265"/>
            <ac:spMk id="3" creationId="{D0F77F9F-E451-09F2-9595-3C1A6274DEC2}"/>
          </ac:spMkLst>
        </pc:spChg>
      </pc:sldChg>
      <pc:sldChg chg="del">
        <pc:chgData name="Richard Charnigo" userId="4fe029dc7930efe6" providerId="LiveId" clId="{7D07712A-1E7F-47CA-9B75-690DEB4BC49A}" dt="2025-08-27T20:36:40.174" v="6" actId="2696"/>
        <pc:sldMkLst>
          <pc:docMk/>
          <pc:sldMk cId="2746506166" sldId="265"/>
        </pc:sldMkLst>
      </pc:sldChg>
      <pc:sldChg chg="del">
        <pc:chgData name="Richard Charnigo" userId="4fe029dc7930efe6" providerId="LiveId" clId="{7D07712A-1E7F-47CA-9B75-690DEB4BC49A}" dt="2025-08-27T20:36:40.333" v="7" actId="2696"/>
        <pc:sldMkLst>
          <pc:docMk/>
          <pc:sldMk cId="3104322418" sldId="266"/>
        </pc:sldMkLst>
      </pc:sldChg>
      <pc:sldChg chg="modSp add mod">
        <pc:chgData name="Richard Charnigo" userId="4fe029dc7930efe6" providerId="LiveId" clId="{7D07712A-1E7F-47CA-9B75-690DEB4BC49A}" dt="2025-08-28T01:37:35.871" v="7343" actId="20577"/>
        <pc:sldMkLst>
          <pc:docMk/>
          <pc:sldMk cId="3252804667" sldId="266"/>
        </pc:sldMkLst>
        <pc:spChg chg="mod">
          <ac:chgData name="Richard Charnigo" userId="4fe029dc7930efe6" providerId="LiveId" clId="{7D07712A-1E7F-47CA-9B75-690DEB4BC49A}" dt="2025-08-28T01:04:12.042" v="3843" actId="20577"/>
          <ac:spMkLst>
            <pc:docMk/>
            <pc:sldMk cId="3252804667" sldId="266"/>
            <ac:spMk id="2" creationId="{031EB903-700B-36AF-6058-F6DC510AEB99}"/>
          </ac:spMkLst>
        </pc:spChg>
        <pc:spChg chg="mod">
          <ac:chgData name="Richard Charnigo" userId="4fe029dc7930efe6" providerId="LiveId" clId="{7D07712A-1E7F-47CA-9B75-690DEB4BC49A}" dt="2025-08-28T01:37:35.871" v="7343" actId="20577"/>
          <ac:spMkLst>
            <pc:docMk/>
            <pc:sldMk cId="3252804667" sldId="266"/>
            <ac:spMk id="3" creationId="{D0F77F9F-E451-09F2-9595-3C1A6274DEC2}"/>
          </ac:spMkLst>
        </pc:spChg>
      </pc:sldChg>
      <pc:sldChg chg="del">
        <pc:chgData name="Richard Charnigo" userId="4fe029dc7930efe6" providerId="LiveId" clId="{7D07712A-1E7F-47CA-9B75-690DEB4BC49A}" dt="2025-08-27T20:36:40.481" v="8" actId="2696"/>
        <pc:sldMkLst>
          <pc:docMk/>
          <pc:sldMk cId="653565019" sldId="267"/>
        </pc:sldMkLst>
      </pc:sldChg>
      <pc:sldChg chg="modSp add mod">
        <pc:chgData name="Richard Charnigo" userId="4fe029dc7930efe6" providerId="LiveId" clId="{7D07712A-1E7F-47CA-9B75-690DEB4BC49A}" dt="2025-08-28T01:14:07.943" v="5042" actId="20577"/>
        <pc:sldMkLst>
          <pc:docMk/>
          <pc:sldMk cId="1218643597" sldId="267"/>
        </pc:sldMkLst>
        <pc:spChg chg="mod">
          <ac:chgData name="Richard Charnigo" userId="4fe029dc7930efe6" providerId="LiveId" clId="{7D07712A-1E7F-47CA-9B75-690DEB4BC49A}" dt="2025-08-28T01:07:59.498" v="4117" actId="20577"/>
          <ac:spMkLst>
            <pc:docMk/>
            <pc:sldMk cId="1218643597" sldId="267"/>
            <ac:spMk id="2" creationId="{031EB903-700B-36AF-6058-F6DC510AEB99}"/>
          </ac:spMkLst>
        </pc:spChg>
        <pc:spChg chg="mod">
          <ac:chgData name="Richard Charnigo" userId="4fe029dc7930efe6" providerId="LiveId" clId="{7D07712A-1E7F-47CA-9B75-690DEB4BC49A}" dt="2025-08-28T01:14:07.943" v="5042" actId="20577"/>
          <ac:spMkLst>
            <pc:docMk/>
            <pc:sldMk cId="1218643597" sldId="267"/>
            <ac:spMk id="3" creationId="{D0F77F9F-E451-09F2-9595-3C1A6274DEC2}"/>
          </ac:spMkLst>
        </pc:spChg>
      </pc:sldChg>
      <pc:sldChg chg="modSp add mod">
        <pc:chgData name="Richard Charnigo" userId="4fe029dc7930efe6" providerId="LiveId" clId="{7D07712A-1E7F-47CA-9B75-690DEB4BC49A}" dt="2025-08-28T03:00:30.209" v="7408" actId="20577"/>
        <pc:sldMkLst>
          <pc:docMk/>
          <pc:sldMk cId="831156622" sldId="268"/>
        </pc:sldMkLst>
        <pc:spChg chg="mod">
          <ac:chgData name="Richard Charnigo" userId="4fe029dc7930efe6" providerId="LiveId" clId="{7D07712A-1E7F-47CA-9B75-690DEB4BC49A}" dt="2025-08-28T01:11:00.161" v="4556" actId="20577"/>
          <ac:spMkLst>
            <pc:docMk/>
            <pc:sldMk cId="831156622" sldId="268"/>
            <ac:spMk id="2" creationId="{031EB903-700B-36AF-6058-F6DC510AEB99}"/>
          </ac:spMkLst>
        </pc:spChg>
        <pc:spChg chg="mod">
          <ac:chgData name="Richard Charnigo" userId="4fe029dc7930efe6" providerId="LiveId" clId="{7D07712A-1E7F-47CA-9B75-690DEB4BC49A}" dt="2025-08-28T03:00:30.209" v="7408" actId="20577"/>
          <ac:spMkLst>
            <pc:docMk/>
            <pc:sldMk cId="831156622" sldId="268"/>
            <ac:spMk id="3" creationId="{D0F77F9F-E451-09F2-9595-3C1A6274DEC2}"/>
          </ac:spMkLst>
        </pc:spChg>
      </pc:sldChg>
      <pc:sldChg chg="del">
        <pc:chgData name="Richard Charnigo" userId="4fe029dc7930efe6" providerId="LiveId" clId="{7D07712A-1E7F-47CA-9B75-690DEB4BC49A}" dt="2025-08-27T20:36:40.723" v="9" actId="2696"/>
        <pc:sldMkLst>
          <pc:docMk/>
          <pc:sldMk cId="1861525290" sldId="268"/>
        </pc:sldMkLst>
      </pc:sldChg>
      <pc:sldChg chg="del">
        <pc:chgData name="Richard Charnigo" userId="4fe029dc7930efe6" providerId="LiveId" clId="{7D07712A-1E7F-47CA-9B75-690DEB4BC49A}" dt="2025-08-27T20:36:40.819" v="10" actId="2696"/>
        <pc:sldMkLst>
          <pc:docMk/>
          <pc:sldMk cId="1383482165" sldId="269"/>
        </pc:sldMkLst>
      </pc:sldChg>
      <pc:sldChg chg="modSp add mod">
        <pc:chgData name="Richard Charnigo" userId="4fe029dc7930efe6" providerId="LiveId" clId="{7D07712A-1E7F-47CA-9B75-690DEB4BC49A}" dt="2025-08-28T03:00:47.505" v="7430" actId="20577"/>
        <pc:sldMkLst>
          <pc:docMk/>
          <pc:sldMk cId="4150522865" sldId="269"/>
        </pc:sldMkLst>
        <pc:spChg chg="mod">
          <ac:chgData name="Richard Charnigo" userId="4fe029dc7930efe6" providerId="LiveId" clId="{7D07712A-1E7F-47CA-9B75-690DEB4BC49A}" dt="2025-08-28T01:12:35.166" v="4917" actId="20577"/>
          <ac:spMkLst>
            <pc:docMk/>
            <pc:sldMk cId="4150522865" sldId="269"/>
            <ac:spMk id="2" creationId="{031EB903-700B-36AF-6058-F6DC510AEB99}"/>
          </ac:spMkLst>
        </pc:spChg>
        <pc:spChg chg="mod">
          <ac:chgData name="Richard Charnigo" userId="4fe029dc7930efe6" providerId="LiveId" clId="{7D07712A-1E7F-47CA-9B75-690DEB4BC49A}" dt="2025-08-28T03:00:47.505" v="7430" actId="20577"/>
          <ac:spMkLst>
            <pc:docMk/>
            <pc:sldMk cId="4150522865" sldId="269"/>
            <ac:spMk id="3" creationId="{D0F77F9F-E451-09F2-9595-3C1A6274DEC2}"/>
          </ac:spMkLst>
        </pc:spChg>
      </pc:sldChg>
      <pc:sldChg chg="modSp add mod">
        <pc:chgData name="Richard Charnigo" userId="4fe029dc7930efe6" providerId="LiveId" clId="{7D07712A-1E7F-47CA-9B75-690DEB4BC49A}" dt="2025-08-28T01:22:46.898" v="6156" actId="20577"/>
        <pc:sldMkLst>
          <pc:docMk/>
          <pc:sldMk cId="1406389458" sldId="270"/>
        </pc:sldMkLst>
        <pc:spChg chg="mod">
          <ac:chgData name="Richard Charnigo" userId="4fe029dc7930efe6" providerId="LiveId" clId="{7D07712A-1E7F-47CA-9B75-690DEB4BC49A}" dt="2025-08-28T01:22:46.898" v="6156" actId="20577"/>
          <ac:spMkLst>
            <pc:docMk/>
            <pc:sldMk cId="1406389458" sldId="270"/>
            <ac:spMk id="3" creationId="{D0F77F9F-E451-09F2-9595-3C1A6274DEC2}"/>
          </ac:spMkLst>
        </pc:spChg>
      </pc:sldChg>
      <pc:sldChg chg="del">
        <pc:chgData name="Richard Charnigo" userId="4fe029dc7930efe6" providerId="LiveId" clId="{7D07712A-1E7F-47CA-9B75-690DEB4BC49A}" dt="2025-08-27T20:36:41.185" v="11" actId="2696"/>
        <pc:sldMkLst>
          <pc:docMk/>
          <pc:sldMk cId="1809760333" sldId="270"/>
        </pc:sldMkLst>
      </pc:sldChg>
      <pc:sldChg chg="del">
        <pc:chgData name="Richard Charnigo" userId="4fe029dc7930efe6" providerId="LiveId" clId="{7D07712A-1E7F-47CA-9B75-690DEB4BC49A}" dt="2025-08-27T20:36:41.470" v="12" actId="2696"/>
        <pc:sldMkLst>
          <pc:docMk/>
          <pc:sldMk cId="3590949415" sldId="271"/>
        </pc:sldMkLst>
      </pc:sldChg>
      <pc:sldChg chg="modSp add mod">
        <pc:chgData name="Richard Charnigo" userId="4fe029dc7930efe6" providerId="LiveId" clId="{7D07712A-1E7F-47CA-9B75-690DEB4BC49A}" dt="2025-08-28T03:01:32.103" v="7431" actId="20577"/>
        <pc:sldMkLst>
          <pc:docMk/>
          <pc:sldMk cId="3715721229" sldId="271"/>
        </pc:sldMkLst>
        <pc:spChg chg="mod">
          <ac:chgData name="Richard Charnigo" userId="4fe029dc7930efe6" providerId="LiveId" clId="{7D07712A-1E7F-47CA-9B75-690DEB4BC49A}" dt="2025-08-28T03:01:32.103" v="7431" actId="20577"/>
          <ac:spMkLst>
            <pc:docMk/>
            <pc:sldMk cId="3715721229" sldId="271"/>
            <ac:spMk id="3" creationId="{D0F77F9F-E451-09F2-9595-3C1A6274DEC2}"/>
          </ac:spMkLst>
        </pc:spChg>
      </pc:sldChg>
      <pc:sldChg chg="del">
        <pc:chgData name="Richard Charnigo" userId="4fe029dc7930efe6" providerId="LiveId" clId="{7D07712A-1E7F-47CA-9B75-690DEB4BC49A}" dt="2025-08-27T20:36:41.757" v="13" actId="2696"/>
        <pc:sldMkLst>
          <pc:docMk/>
          <pc:sldMk cId="1753622478" sldId="272"/>
        </pc:sldMkLst>
      </pc:sldChg>
      <pc:sldChg chg="modSp add mod">
        <pc:chgData name="Richard Charnigo" userId="4fe029dc7930efe6" providerId="LiveId" clId="{7D07712A-1E7F-47CA-9B75-690DEB4BC49A}" dt="2025-08-29T02:11:36.361" v="7461" actId="255"/>
        <pc:sldMkLst>
          <pc:docMk/>
          <pc:sldMk cId="2190913469" sldId="272"/>
        </pc:sldMkLst>
        <pc:spChg chg="mod">
          <ac:chgData name="Richard Charnigo" userId="4fe029dc7930efe6" providerId="LiveId" clId="{7D07712A-1E7F-47CA-9B75-690DEB4BC49A}" dt="2025-08-28T01:29:12.708" v="6683" actId="20577"/>
          <ac:spMkLst>
            <pc:docMk/>
            <pc:sldMk cId="2190913469" sldId="272"/>
            <ac:spMk id="2" creationId="{031EB903-700B-36AF-6058-F6DC510AEB99}"/>
          </ac:spMkLst>
        </pc:spChg>
        <pc:spChg chg="mod">
          <ac:chgData name="Richard Charnigo" userId="4fe029dc7930efe6" providerId="LiveId" clId="{7D07712A-1E7F-47CA-9B75-690DEB4BC49A}" dt="2025-08-29T02:11:36.361" v="7461" actId="255"/>
          <ac:spMkLst>
            <pc:docMk/>
            <pc:sldMk cId="2190913469" sldId="272"/>
            <ac:spMk id="3" creationId="{D0F77F9F-E451-09F2-9595-3C1A6274DEC2}"/>
          </ac:spMkLst>
        </pc:spChg>
      </pc:sldChg>
      <pc:sldChg chg="del">
        <pc:chgData name="Richard Charnigo" userId="4fe029dc7930efe6" providerId="LiveId" clId="{7D07712A-1E7F-47CA-9B75-690DEB4BC49A}" dt="2025-08-27T20:36:42.136" v="14" actId="2696"/>
        <pc:sldMkLst>
          <pc:docMk/>
          <pc:sldMk cId="3431576636" sldId="273"/>
        </pc:sldMkLst>
      </pc:sldChg>
      <pc:sldChg chg="del">
        <pc:chgData name="Richard Charnigo" userId="4fe029dc7930efe6" providerId="LiveId" clId="{7D07712A-1E7F-47CA-9B75-690DEB4BC49A}" dt="2025-08-27T20:36:42.429" v="15" actId="2696"/>
        <pc:sldMkLst>
          <pc:docMk/>
          <pc:sldMk cId="854249618" sldId="274"/>
        </pc:sldMkLst>
      </pc:sldChg>
      <pc:sldChg chg="del">
        <pc:chgData name="Richard Charnigo" userId="4fe029dc7930efe6" providerId="LiveId" clId="{7D07712A-1E7F-47CA-9B75-690DEB4BC49A}" dt="2025-08-27T20:36:42.855" v="16" actId="2696"/>
        <pc:sldMkLst>
          <pc:docMk/>
          <pc:sldMk cId="3188269908" sldId="275"/>
        </pc:sldMkLst>
      </pc:sldChg>
      <pc:sldChg chg="del">
        <pc:chgData name="Richard Charnigo" userId="4fe029dc7930efe6" providerId="LiveId" clId="{7D07712A-1E7F-47CA-9B75-690DEB4BC49A}" dt="2025-08-27T20:36:43.669" v="18" actId="2696"/>
        <pc:sldMkLst>
          <pc:docMk/>
          <pc:sldMk cId="3486458702" sldId="276"/>
        </pc:sldMkLst>
      </pc:sldChg>
      <pc:sldChg chg="del">
        <pc:chgData name="Richard Charnigo" userId="4fe029dc7930efe6" providerId="LiveId" clId="{7D07712A-1E7F-47CA-9B75-690DEB4BC49A}" dt="2025-08-27T20:36:43.202" v="17" actId="2696"/>
        <pc:sldMkLst>
          <pc:docMk/>
          <pc:sldMk cId="2278115973" sldId="277"/>
        </pc:sldMkLst>
      </pc:sldChg>
      <pc:sldChg chg="del">
        <pc:chgData name="Richard Charnigo" userId="4fe029dc7930efe6" providerId="LiveId" clId="{7D07712A-1E7F-47CA-9B75-690DEB4BC49A}" dt="2025-08-27T20:36:45.043" v="19" actId="2696"/>
        <pc:sldMkLst>
          <pc:docMk/>
          <pc:sldMk cId="806074043" sldId="278"/>
        </pc:sldMkLst>
      </pc:sldChg>
      <pc:sldChg chg="modSp mod">
        <pc:chgData name="Richard Charnigo" userId="4fe029dc7930efe6" providerId="LiveId" clId="{7D07712A-1E7F-47CA-9B75-690DEB4BC49A}" dt="2025-08-29T02:14:53.692" v="7462" actId="20577"/>
        <pc:sldMkLst>
          <pc:docMk/>
          <pc:sldMk cId="4141703777" sldId="278"/>
        </pc:sldMkLst>
        <pc:spChg chg="mod">
          <ac:chgData name="Richard Charnigo" userId="4fe029dc7930efe6" providerId="LiveId" clId="{7D07712A-1E7F-47CA-9B75-690DEB4BC49A}" dt="2025-08-29T02:14:53.692" v="7462" actId="20577"/>
          <ac:spMkLst>
            <pc:docMk/>
            <pc:sldMk cId="4141703777" sldId="278"/>
            <ac:spMk id="3" creationId="{D0F77F9F-E451-09F2-9595-3C1A6274DE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7C486-A073-4E92-84B0-676EB62271FA}" type="datetimeFigureOut">
              <a:rPr lang="en-US" smtClean="0"/>
              <a:t>8/28/2025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613D3-FC1B-4088-9667-7B73ECC63735}" type="slidenum">
              <a:rPr lang="en-US" smtClean="0"/>
              <a:t>‹#›</a:t>
            </a:fld>
            <a:endParaRPr lang="en-US"/>
          </a:p>
        </p:txBody>
      </p:sp>
    </p:spTree>
    <p:extLst>
      <p:ext uri="{BB962C8B-B14F-4D97-AF65-F5344CB8AC3E}">
        <p14:creationId xmlns:p14="http://schemas.microsoft.com/office/powerpoint/2010/main" val="1744764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8/28/2025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8/28/2025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8/28/2025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8/28/2025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8/28/2025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8/28/2025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8/28/2025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8/28/2025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8/28/2025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8/28/2025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8/28/2025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8/28/2025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885991" y="869302"/>
            <a:ext cx="5225143" cy="2206690"/>
          </a:xfrm>
        </p:spPr>
        <p:txBody>
          <a:bodyPr>
            <a:normAutofit/>
          </a:bodyPr>
          <a:lstStyle/>
          <a:p>
            <a:pPr algn="l">
              <a:lnSpc>
                <a:spcPct val="100000"/>
              </a:lnSpc>
            </a:pPr>
            <a:r>
              <a:rPr lang="en-US" sz="3400" dirty="0"/>
              <a:t>Mean and variance; normal distributions</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4</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Normal distributions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I imagine that you have all heard of normal distributions.  </a:t>
            </a:r>
          </a:p>
          <a:p>
            <a:pPr marL="0" indent="0">
              <a:spcBef>
                <a:spcPts val="0"/>
              </a:spcBef>
              <a:buNone/>
            </a:pPr>
            <a:endParaRPr lang="en-US" sz="2800" dirty="0"/>
          </a:p>
          <a:p>
            <a:pPr marL="0" indent="0">
              <a:spcBef>
                <a:spcPts val="0"/>
              </a:spcBef>
              <a:buNone/>
            </a:pPr>
            <a:r>
              <a:rPr lang="en-US" sz="2800" dirty="0"/>
              <a:t>A normal distribution is sometimes called a Gaussian distribution.  (Gauss was a mathematician who lived in the 18</a:t>
            </a:r>
            <a:r>
              <a:rPr lang="en-US" sz="2800" baseline="30000" dirty="0"/>
              <a:t>th</a:t>
            </a:r>
            <a:r>
              <a:rPr lang="en-US" sz="2800" dirty="0"/>
              <a:t> and 19</a:t>
            </a:r>
            <a:r>
              <a:rPr lang="en-US" sz="2800" baseline="30000" dirty="0"/>
              <a:t>th</a:t>
            </a:r>
            <a:r>
              <a:rPr lang="en-US" sz="2800" dirty="0"/>
              <a:t> centuries.)  </a:t>
            </a:r>
          </a:p>
          <a:p>
            <a:pPr marL="0" indent="0">
              <a:spcBef>
                <a:spcPts val="0"/>
              </a:spcBef>
              <a:buNone/>
            </a:pPr>
            <a:endParaRPr lang="en-US" sz="2800" dirty="0"/>
          </a:p>
          <a:p>
            <a:pPr marL="0" indent="0">
              <a:spcBef>
                <a:spcPts val="0"/>
              </a:spcBef>
              <a:buNone/>
            </a:pPr>
            <a:r>
              <a:rPr lang="en-US" sz="2800" dirty="0"/>
              <a:t>A normal distribution is also called a bell-shaped curve, although some other distributions likewise have probability density functions whose center portions resemble bells.</a:t>
            </a:r>
          </a:p>
        </p:txBody>
      </p:sp>
    </p:spTree>
    <p:extLst>
      <p:ext uri="{BB962C8B-B14F-4D97-AF65-F5344CB8AC3E}">
        <p14:creationId xmlns:p14="http://schemas.microsoft.com/office/powerpoint/2010/main" val="831156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Normal distributions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normal distribution with parameters  </a:t>
                </a:r>
                <a14:m>
                  <m:oMath xmlns:m="http://schemas.openxmlformats.org/officeDocument/2006/math">
                    <m:r>
                      <a:rPr lang="en-US" sz="2800" b="0" i="1" smtClean="0">
                        <a:latin typeface="Cambria Math" panose="02040503050406030204" pitchFamily="18" charset="0"/>
                      </a:rPr>
                      <m:t>𝜇</m:t>
                    </m:r>
                  </m:oMath>
                </a14:m>
                <a:r>
                  <a:rPr lang="en-US" sz="2800" dirty="0"/>
                  <a:t>  and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has probability density function  </a:t>
                </a:r>
              </a:p>
              <a:p>
                <a:pPr marL="0" indent="0">
                  <a:spcBef>
                    <a:spcPts val="0"/>
                  </a:spcBef>
                  <a:buNone/>
                </a:pPr>
                <a:r>
                  <a:rPr lang="en-US" sz="2800" i="1" dirty="0"/>
                  <a:t>f</a:t>
                </a:r>
                <a:r>
                  <a:rPr lang="en-US" sz="2800" dirty="0"/>
                  <a:t>(</a:t>
                </a:r>
                <a:r>
                  <a:rPr lang="en-US" sz="2800" i="1" dirty="0"/>
                  <a:t>x</a:t>
                </a:r>
                <a:r>
                  <a:rPr lang="en-US" sz="2800" dirty="0"/>
                  <a:t>) = (2</a:t>
                </a:r>
                <a14:m>
                  <m:oMath xmlns:m="http://schemas.openxmlformats.org/officeDocument/2006/math">
                    <m:r>
                      <a:rPr lang="en-US" sz="2800" b="0" i="1" smtClean="0">
                        <a:latin typeface="Cambria Math" panose="02040503050406030204" pitchFamily="18" charset="0"/>
                      </a:rPr>
                      <m:t>𝜋</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a:t>
                </a:r>
                <a:r>
                  <a:rPr lang="en-US" sz="2800" baseline="30000" dirty="0"/>
                  <a:t>-1/2</a:t>
                </a:r>
                <a:r>
                  <a:rPr lang="en-US" sz="2800" dirty="0"/>
                  <a:t> exp(-{</a:t>
                </a:r>
                <a:r>
                  <a:rPr lang="en-US" sz="2800" i="1" dirty="0"/>
                  <a:t>x</a:t>
                </a:r>
                <a:r>
                  <a:rPr lang="en-US" sz="2800" dirty="0"/>
                  <a:t> - </a:t>
                </a:r>
                <a14:m>
                  <m:oMath xmlns:m="http://schemas.openxmlformats.org/officeDocument/2006/math">
                    <m:r>
                      <a:rPr lang="en-US" sz="2800" i="1">
                        <a:latin typeface="Cambria Math" panose="02040503050406030204" pitchFamily="18" charset="0"/>
                      </a:rPr>
                      <m:t>𝜇</m:t>
                    </m:r>
                  </m:oMath>
                </a14:m>
                <a:r>
                  <a:rPr lang="en-US" sz="2800" dirty="0"/>
                  <a:t>}</a:t>
                </a:r>
                <a:r>
                  <a:rPr lang="en-US" sz="2800" baseline="30000" dirty="0"/>
                  <a:t>2</a:t>
                </a:r>
                <a:r>
                  <a:rPr lang="en-US" sz="2800" dirty="0"/>
                  <a:t> / {2</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a:t>
                </a:r>
              </a:p>
              <a:p>
                <a:pPr marL="0" indent="0">
                  <a:spcBef>
                    <a:spcPts val="0"/>
                  </a:spcBef>
                  <a:buNone/>
                </a:pPr>
                <a:endParaRPr lang="en-US" sz="2800" dirty="0"/>
              </a:p>
              <a:p>
                <a:pPr marL="0" indent="0">
                  <a:spcBef>
                    <a:spcPts val="0"/>
                  </a:spcBef>
                  <a:buNone/>
                </a:pPr>
                <a:r>
                  <a:rPr lang="en-US" sz="2800" dirty="0"/>
                  <a:t>Although you don’t need to memorize this formula (for the purposes of BST 600), there are several facts that you ought to know about normal distributions.</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4150522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Normal distributions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First, as you may be able to guess from the notation,  </a:t>
                </a:r>
                <a14:m>
                  <m:oMath xmlns:m="http://schemas.openxmlformats.org/officeDocument/2006/math">
                    <m:r>
                      <a:rPr lang="en-US" sz="2800" i="1">
                        <a:latin typeface="Cambria Math" panose="02040503050406030204" pitchFamily="18" charset="0"/>
                      </a:rPr>
                      <m:t>𝜇</m:t>
                    </m:r>
                  </m:oMath>
                </a14:m>
                <a:r>
                  <a:rPr lang="en-US" sz="2800" dirty="0"/>
                  <a:t>  is the mean and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is the variance.  </a:t>
                </a:r>
              </a:p>
              <a:p>
                <a:pPr marL="0" indent="0">
                  <a:spcBef>
                    <a:spcPts val="0"/>
                  </a:spcBef>
                  <a:buNone/>
                </a:pPr>
                <a:endParaRPr lang="en-US" sz="2800" dirty="0"/>
              </a:p>
              <a:p>
                <a:pPr marL="0" indent="0">
                  <a:spcBef>
                    <a:spcPts val="0"/>
                  </a:spcBef>
                  <a:buNone/>
                </a:pPr>
                <a:r>
                  <a:rPr lang="en-US" sz="2800" dirty="0"/>
                  <a:t>Second, as is implied by the formula for  </a:t>
                </a:r>
                <a:r>
                  <a:rPr lang="en-US" sz="2800" i="1" dirty="0"/>
                  <a:t>f</a:t>
                </a:r>
                <a:r>
                  <a:rPr lang="en-US" sz="2800" dirty="0"/>
                  <a:t>,  a normal distribution is completely specified once we identify the mean and the variance.  On the other hand, because there are infinitely many possible values for  </a:t>
                </a:r>
                <a14:m>
                  <m:oMath xmlns:m="http://schemas.openxmlformats.org/officeDocument/2006/math">
                    <m:r>
                      <a:rPr lang="en-US" sz="2800" b="0" i="1" smtClean="0">
                        <a:latin typeface="Cambria Math" panose="02040503050406030204" pitchFamily="18" charset="0"/>
                      </a:rPr>
                      <m:t>𝜇</m:t>
                    </m:r>
                  </m:oMath>
                </a14:m>
                <a:r>
                  <a:rPr lang="en-US" sz="2800" dirty="0"/>
                  <a:t>  and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there are infinitely many normal distributions.</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773"/>
                </a:stretch>
              </a:blipFill>
            </p:spPr>
            <p:txBody>
              <a:bodyPr/>
              <a:lstStyle/>
              <a:p>
                <a:r>
                  <a:rPr lang="en-US">
                    <a:noFill/>
                  </a:rPr>
                  <a:t> </a:t>
                </a:r>
              </a:p>
            </p:txBody>
          </p:sp>
        </mc:Fallback>
      </mc:AlternateContent>
    </p:spTree>
    <p:extLst>
      <p:ext uri="{BB962C8B-B14F-4D97-AF65-F5344CB8AC3E}">
        <p14:creationId xmlns:p14="http://schemas.microsoft.com/office/powerpoint/2010/main" val="1406389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Normal distributions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Third, the special case in which the mean is  0  and the variance is  1  is called the </a:t>
                </a:r>
                <a:r>
                  <a:rPr lang="en-US" sz="2800" u="sng" dirty="0"/>
                  <a:t>standard normal distribution</a:t>
                </a:r>
                <a:r>
                  <a:rPr lang="en-US" sz="2800" dirty="0"/>
                  <a:t>.  You have already met the standard normal distribution in Example #2 (and, in fact, in Lecture 3).</a:t>
                </a:r>
              </a:p>
              <a:p>
                <a:pPr marL="0" indent="0">
                  <a:spcBef>
                    <a:spcPts val="0"/>
                  </a:spcBef>
                  <a:buNone/>
                </a:pPr>
                <a:endParaRPr lang="en-US" sz="2800" dirty="0"/>
              </a:p>
              <a:p>
                <a:pPr marL="0" indent="0">
                  <a:spcBef>
                    <a:spcPts val="0"/>
                  </a:spcBef>
                  <a:buNone/>
                </a:pPr>
                <a:r>
                  <a:rPr lang="en-US" sz="2800" dirty="0"/>
                  <a:t>Fourth, if  X  has the normal distribution with mean  </a:t>
                </a:r>
                <a14:m>
                  <m:oMath xmlns:m="http://schemas.openxmlformats.org/officeDocument/2006/math">
                    <m:r>
                      <a:rPr lang="en-US" sz="2800" i="1" smtClean="0">
                        <a:latin typeface="Cambria Math" panose="02040503050406030204" pitchFamily="18" charset="0"/>
                      </a:rPr>
                      <m:t>𝜇</m:t>
                    </m:r>
                  </m:oMath>
                </a14:m>
                <a:r>
                  <a:rPr lang="en-US" sz="2800" dirty="0"/>
                  <a:t>  and variance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then a new random variable defined by  (X – </a:t>
                </a:r>
                <a14:m>
                  <m:oMath xmlns:m="http://schemas.openxmlformats.org/officeDocument/2006/math">
                    <m:r>
                      <a:rPr lang="en-US" sz="2800" i="1">
                        <a:latin typeface="Cambria Math" panose="02040503050406030204" pitchFamily="18" charset="0"/>
                      </a:rPr>
                      <m:t>𝜇</m:t>
                    </m:r>
                  </m:oMath>
                </a14:m>
                <a:r>
                  <a:rPr lang="en-US" sz="2800" dirty="0"/>
                  <a:t>) / </a:t>
                </a:r>
                <a14:m>
                  <m:oMath xmlns:m="http://schemas.openxmlformats.org/officeDocument/2006/math">
                    <m:r>
                      <a:rPr lang="en-US" sz="2800" i="1">
                        <a:latin typeface="Cambria Math" panose="02040503050406030204" pitchFamily="18" charset="0"/>
                      </a:rPr>
                      <m:t>𝜎</m:t>
                    </m:r>
                  </m:oMath>
                </a14:m>
                <a:r>
                  <a:rPr lang="en-US" sz="2800" dirty="0"/>
                  <a:t>  has the standard normal distribution.  This operation is called </a:t>
                </a:r>
                <a:r>
                  <a:rPr lang="en-US" sz="2800" u="sng" dirty="0"/>
                  <a:t>standardization</a:t>
                </a:r>
                <a:r>
                  <a:rPr lang="en-US" sz="2800" dirty="0"/>
                  <a:t>.</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b="-5040"/>
                </a:stretch>
              </a:blipFill>
            </p:spPr>
            <p:txBody>
              <a:bodyPr/>
              <a:lstStyle/>
              <a:p>
                <a:r>
                  <a:rPr lang="en-US">
                    <a:noFill/>
                  </a:rPr>
                  <a:t> </a:t>
                </a:r>
              </a:p>
            </p:txBody>
          </p:sp>
        </mc:Fallback>
      </mc:AlternateContent>
    </p:spTree>
    <p:extLst>
      <p:ext uri="{BB962C8B-B14F-4D97-AF65-F5344CB8AC3E}">
        <p14:creationId xmlns:p14="http://schemas.microsoft.com/office/powerpoint/2010/main" val="3715721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Normal distributions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Fifth, the process of standardization can be reversed.  If  Z  has the standard normal distribution, then  </a:t>
                </a:r>
                <a14:m>
                  <m:oMath xmlns:m="http://schemas.openxmlformats.org/officeDocument/2006/math">
                    <m:r>
                      <a:rPr lang="en-US" sz="2800" i="1" smtClean="0">
                        <a:latin typeface="Cambria Math" panose="02040503050406030204" pitchFamily="18" charset="0"/>
                      </a:rPr>
                      <m:t>𝜎</m:t>
                    </m:r>
                  </m:oMath>
                </a14:m>
                <a:r>
                  <a:rPr lang="en-US" sz="2800" dirty="0"/>
                  <a:t>Z + </a:t>
                </a:r>
                <a14:m>
                  <m:oMath xmlns:m="http://schemas.openxmlformats.org/officeDocument/2006/math">
                    <m:r>
                      <a:rPr lang="en-US" sz="2800" i="1">
                        <a:latin typeface="Cambria Math" panose="02040503050406030204" pitchFamily="18" charset="0"/>
                      </a:rPr>
                      <m:t>𝜇</m:t>
                    </m:r>
                  </m:oMath>
                </a14:m>
                <a:r>
                  <a:rPr lang="en-US" sz="2800" dirty="0"/>
                  <a:t>  has the normal distribution with mean  </a:t>
                </a:r>
                <a14:m>
                  <m:oMath xmlns:m="http://schemas.openxmlformats.org/officeDocument/2006/math">
                    <m:r>
                      <a:rPr lang="en-US" sz="2800" i="1">
                        <a:latin typeface="Cambria Math" panose="02040503050406030204" pitchFamily="18" charset="0"/>
                      </a:rPr>
                      <m:t>𝜇</m:t>
                    </m:r>
                  </m:oMath>
                </a14:m>
                <a:r>
                  <a:rPr lang="en-US" sz="2800" dirty="0"/>
                  <a:t>  and variance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a:t>
                </a:r>
              </a:p>
              <a:p>
                <a:pPr marL="0" indent="0">
                  <a:spcBef>
                    <a:spcPts val="0"/>
                  </a:spcBef>
                  <a:buNone/>
                </a:pPr>
                <a:endParaRPr lang="en-US" sz="2800" dirty="0"/>
              </a:p>
              <a:p>
                <a:pPr marL="0" indent="0">
                  <a:spcBef>
                    <a:spcPts val="0"/>
                  </a:spcBef>
                  <a:buNone/>
                </a:pPr>
                <a:r>
                  <a:rPr lang="en-US" sz="2800" dirty="0"/>
                  <a:t>Sixth, there are published tables of probabilities based on the standard normal distribution.  These can be found online</a:t>
                </a:r>
                <a:r>
                  <a:rPr lang="en-US" sz="2800" baseline="30000" dirty="0"/>
                  <a:t>1</a:t>
                </a:r>
                <a:r>
                  <a:rPr lang="en-US" sz="2800" dirty="0"/>
                  <a:t> and in some textbooks.</a:t>
                </a:r>
              </a:p>
              <a:p>
                <a:pPr marL="0" indent="0">
                  <a:spcBef>
                    <a:spcPts val="0"/>
                  </a:spcBef>
                  <a:buNone/>
                </a:pPr>
                <a:endParaRPr lang="en-US" sz="2800" dirty="0"/>
              </a:p>
              <a:p>
                <a:pPr marL="0" indent="0">
                  <a:spcBef>
                    <a:spcPts val="0"/>
                  </a:spcBef>
                  <a:buNone/>
                </a:pPr>
                <a:r>
                  <a:rPr lang="en-US" sz="1600" baseline="30000" dirty="0"/>
                  <a:t>1</a:t>
                </a:r>
                <a:r>
                  <a:rPr lang="en-US" sz="1600" dirty="0"/>
                  <a:t> See, e.g., {https://www.soa.org/globalassets/assets/files/edu/2021/p-1-table-rev-4-29-21.pdf}.</a:t>
                </a:r>
                <a:endParaRPr lang="en-US" sz="1600" baseline="300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945"/>
                </a:stretch>
              </a:blipFill>
            </p:spPr>
            <p:txBody>
              <a:bodyPr/>
              <a:lstStyle/>
              <a:p>
                <a:r>
                  <a:rPr lang="en-US">
                    <a:noFill/>
                  </a:rPr>
                  <a:t> </a:t>
                </a:r>
              </a:p>
            </p:txBody>
          </p:sp>
        </mc:Fallback>
      </mc:AlternateContent>
    </p:spTree>
    <p:extLst>
      <p:ext uri="{BB962C8B-B14F-4D97-AF65-F5344CB8AC3E}">
        <p14:creationId xmlns:p14="http://schemas.microsoft.com/office/powerpoint/2010/main" val="2190913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Obtaining normal probabilities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Suppose that systolic blood pressure is modeled as having a normal distribution with mean 130 and variance 225 (thus, standard deviation 15).</a:t>
            </a:r>
          </a:p>
          <a:p>
            <a:pPr marL="0" indent="0">
              <a:spcBef>
                <a:spcPts val="0"/>
              </a:spcBef>
              <a:buNone/>
            </a:pPr>
            <a:endParaRPr lang="en-US" sz="2800" dirty="0"/>
          </a:p>
          <a:p>
            <a:pPr marL="0" indent="0">
              <a:spcBef>
                <a:spcPts val="0"/>
              </a:spcBef>
              <a:buNone/>
            </a:pPr>
            <a:r>
              <a:rPr lang="en-US" sz="2800" dirty="0"/>
              <a:t>By the way, such a model is not exactly right.  Systolic blood pressure cannot be negative, whereas this normal distribution implies some probability (although infinitesimal) of a negative result.  Even so, such a model may be useful.</a:t>
            </a:r>
          </a:p>
        </p:txBody>
      </p:sp>
    </p:spTree>
    <p:extLst>
      <p:ext uri="{BB962C8B-B14F-4D97-AF65-F5344CB8AC3E}">
        <p14:creationId xmlns:p14="http://schemas.microsoft.com/office/powerpoint/2010/main" val="750579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Obtaining normal probabilities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may ask, among other questions, what is the probability of systolic blood pressure being between 120 and 140 ?  What about the probability of it being above 140 ?</a:t>
                </a:r>
              </a:p>
              <a:p>
                <a:pPr marL="0" indent="0">
                  <a:spcBef>
                    <a:spcPts val="0"/>
                  </a:spcBef>
                  <a:buNone/>
                </a:pPr>
                <a:endParaRPr lang="en-US" sz="2800" dirty="0"/>
              </a:p>
              <a:p>
                <a:pPr marL="0" indent="0">
                  <a:spcBef>
                    <a:spcPts val="0"/>
                  </a:spcBef>
                  <a:buNone/>
                </a:pPr>
                <a:r>
                  <a:rPr lang="en-US" sz="2800" dirty="0"/>
                  <a:t>To address such questions, let  X  denote a random variable having the normal distribution with  </a:t>
                </a:r>
                <a14:m>
                  <m:oMath xmlns:m="http://schemas.openxmlformats.org/officeDocument/2006/math">
                    <m:r>
                      <a:rPr lang="en-US" sz="2800" b="0" i="1" smtClean="0">
                        <a:latin typeface="Cambria Math" panose="02040503050406030204" pitchFamily="18" charset="0"/>
                      </a:rPr>
                      <m:t>𝜇</m:t>
                    </m:r>
                  </m:oMath>
                </a14:m>
                <a:r>
                  <a:rPr lang="en-US" sz="2800" dirty="0"/>
                  <a:t> = 130  and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 225.  Employing standardization, we define  Z </a:t>
                </a:r>
                <a14:m>
                  <m:oMath xmlns:m="http://schemas.openxmlformats.org/officeDocument/2006/math">
                    <m:r>
                      <a:rPr lang="en-US" sz="2800" b="0" i="1" smtClean="0">
                        <a:latin typeface="Cambria Math" panose="02040503050406030204" pitchFamily="18" charset="0"/>
                      </a:rPr>
                      <m:t>≔</m:t>
                    </m:r>
                  </m:oMath>
                </a14:m>
                <a:r>
                  <a:rPr lang="en-US" sz="2800" dirty="0"/>
                  <a:t> (X – 130) / 15.</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3723035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Obtaining normal probabilities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may ask, among other questions, what is the probability of systolic blood pressure being between 120 and 140 ?  What about the probability of it being above 140 ?</a:t>
                </a:r>
              </a:p>
              <a:p>
                <a:pPr marL="0" indent="0">
                  <a:spcBef>
                    <a:spcPts val="0"/>
                  </a:spcBef>
                  <a:buNone/>
                </a:pPr>
                <a:endParaRPr lang="en-US" sz="2800" dirty="0"/>
              </a:p>
              <a:p>
                <a:pPr marL="0" indent="0">
                  <a:spcBef>
                    <a:spcPts val="0"/>
                  </a:spcBef>
                  <a:buNone/>
                </a:pPr>
                <a:r>
                  <a:rPr lang="en-US" sz="2800" dirty="0"/>
                  <a:t>To address such questions, let  X  denote a random variable having the normal distribution with  </a:t>
                </a:r>
                <a14:m>
                  <m:oMath xmlns:m="http://schemas.openxmlformats.org/officeDocument/2006/math">
                    <m:r>
                      <a:rPr lang="en-US" sz="2800" b="0" i="1" smtClean="0">
                        <a:latin typeface="Cambria Math" panose="02040503050406030204" pitchFamily="18" charset="0"/>
                      </a:rPr>
                      <m:t>𝜇</m:t>
                    </m:r>
                  </m:oMath>
                </a14:m>
                <a:r>
                  <a:rPr lang="en-US" sz="2800" dirty="0"/>
                  <a:t> = 130  and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 225.  Employing standardization, we define  Z </a:t>
                </a:r>
                <a14:m>
                  <m:oMath xmlns:m="http://schemas.openxmlformats.org/officeDocument/2006/math">
                    <m:r>
                      <a:rPr lang="en-US" sz="2800" b="0" i="1" smtClean="0">
                        <a:latin typeface="Cambria Math" panose="02040503050406030204" pitchFamily="18" charset="0"/>
                      </a:rPr>
                      <m:t>≔</m:t>
                    </m:r>
                  </m:oMath>
                </a14:m>
                <a:r>
                  <a:rPr lang="en-US" sz="2800" dirty="0"/>
                  <a:t> (X – 130) / 15.</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479971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Obtaining normal probabilities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have  P(120 </a:t>
            </a:r>
            <a:r>
              <a:rPr lang="en-US" sz="2800" u="sng" dirty="0"/>
              <a:t>&lt;</a:t>
            </a:r>
            <a:r>
              <a:rPr lang="en-US" sz="2800" dirty="0"/>
              <a:t> X </a:t>
            </a:r>
            <a:r>
              <a:rPr lang="en-US" sz="2800" u="sng" dirty="0"/>
              <a:t>&lt;</a:t>
            </a:r>
            <a:r>
              <a:rPr lang="en-US" sz="2800" dirty="0"/>
              <a:t> 140) = </a:t>
            </a:r>
          </a:p>
          <a:p>
            <a:pPr marL="0" indent="0">
              <a:spcBef>
                <a:spcPts val="0"/>
              </a:spcBef>
              <a:buNone/>
            </a:pPr>
            <a:r>
              <a:rPr lang="en-US" sz="2800" dirty="0"/>
              <a:t>P( {120 – 130}/15 </a:t>
            </a:r>
            <a:r>
              <a:rPr lang="en-US" sz="2800" u="sng" dirty="0"/>
              <a:t>&lt;</a:t>
            </a:r>
            <a:r>
              <a:rPr lang="en-US" sz="2800" dirty="0"/>
              <a:t> {X – 130}/15 </a:t>
            </a:r>
            <a:r>
              <a:rPr lang="en-US" sz="2800" u="sng" dirty="0"/>
              <a:t>&lt;</a:t>
            </a:r>
            <a:r>
              <a:rPr lang="en-US" sz="2800" dirty="0"/>
              <a:t> {140 – 130}/15 ) =</a:t>
            </a:r>
          </a:p>
          <a:p>
            <a:pPr marL="0" indent="0">
              <a:spcBef>
                <a:spcPts val="0"/>
              </a:spcBef>
              <a:buNone/>
            </a:pPr>
            <a:r>
              <a:rPr lang="en-US" sz="2800" dirty="0"/>
              <a:t>P( -2/3 </a:t>
            </a:r>
            <a:r>
              <a:rPr lang="en-US" sz="2800" u="sng" dirty="0"/>
              <a:t>&lt;</a:t>
            </a:r>
            <a:r>
              <a:rPr lang="en-US" sz="2800" dirty="0"/>
              <a:t> Z </a:t>
            </a:r>
            <a:r>
              <a:rPr lang="en-US" sz="2800" u="sng" dirty="0"/>
              <a:t>&lt;</a:t>
            </a:r>
            <a:r>
              <a:rPr lang="en-US" sz="2800" dirty="0"/>
              <a:t> 2/3 ) = </a:t>
            </a:r>
          </a:p>
          <a:p>
            <a:pPr marL="0" indent="0">
              <a:spcBef>
                <a:spcPts val="0"/>
              </a:spcBef>
              <a:buNone/>
            </a:pPr>
            <a:r>
              <a:rPr lang="en-US" sz="2800" dirty="0"/>
              <a:t>P( Z </a:t>
            </a:r>
            <a:r>
              <a:rPr lang="en-US" sz="2800" u="sng" dirty="0"/>
              <a:t>&lt;</a:t>
            </a:r>
            <a:r>
              <a:rPr lang="en-US" sz="2800" dirty="0"/>
              <a:t> 2/3 ) – P( Z </a:t>
            </a:r>
            <a:r>
              <a:rPr lang="en-US" sz="2800" u="sng" dirty="0"/>
              <a:t>&lt;</a:t>
            </a:r>
            <a:r>
              <a:rPr lang="en-US" sz="2800" dirty="0"/>
              <a:t> -2/3 ) ≈</a:t>
            </a:r>
          </a:p>
          <a:p>
            <a:pPr marL="0" indent="0">
              <a:spcBef>
                <a:spcPts val="0"/>
              </a:spcBef>
              <a:buNone/>
            </a:pPr>
            <a:r>
              <a:rPr lang="en-US" sz="2800" dirty="0"/>
              <a:t>0.75 – 0.25 = 0.50.</a:t>
            </a:r>
          </a:p>
          <a:p>
            <a:pPr marL="0" indent="0">
              <a:spcBef>
                <a:spcPts val="0"/>
              </a:spcBef>
              <a:buNone/>
            </a:pPr>
            <a:endParaRPr lang="en-US" sz="2800" dirty="0"/>
          </a:p>
          <a:p>
            <a:pPr marL="0" indent="0">
              <a:spcBef>
                <a:spcPts val="0"/>
              </a:spcBef>
              <a:buNone/>
            </a:pPr>
            <a:r>
              <a:rPr lang="en-US" sz="2800" dirty="0"/>
              <a:t>Thus, a normal distribution contains about half of its probability within 2/3 of one standard deviation from the mean.</a:t>
            </a:r>
          </a:p>
        </p:txBody>
      </p:sp>
    </p:spTree>
    <p:extLst>
      <p:ext uri="{BB962C8B-B14F-4D97-AF65-F5344CB8AC3E}">
        <p14:creationId xmlns:p14="http://schemas.microsoft.com/office/powerpoint/2010/main" val="2342012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Obtaining normal probabilities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have  P(X </a:t>
            </a:r>
            <a:r>
              <a:rPr lang="en-US" sz="2800" u="sng" dirty="0"/>
              <a:t>&gt;</a:t>
            </a:r>
            <a:r>
              <a:rPr lang="en-US" sz="2800" dirty="0"/>
              <a:t> 140) = </a:t>
            </a:r>
          </a:p>
          <a:p>
            <a:pPr marL="0" indent="0">
              <a:spcBef>
                <a:spcPts val="0"/>
              </a:spcBef>
              <a:buNone/>
            </a:pPr>
            <a:r>
              <a:rPr lang="en-US" sz="2800" dirty="0"/>
              <a:t>P( {X – 130}/15 </a:t>
            </a:r>
            <a:r>
              <a:rPr lang="en-US" sz="2800" u="sng" dirty="0"/>
              <a:t>&gt;</a:t>
            </a:r>
            <a:r>
              <a:rPr lang="en-US" sz="2800" dirty="0"/>
              <a:t> {140 – 130}/15 ) =</a:t>
            </a:r>
          </a:p>
          <a:p>
            <a:pPr marL="0" indent="0">
              <a:spcBef>
                <a:spcPts val="0"/>
              </a:spcBef>
              <a:buNone/>
            </a:pPr>
            <a:r>
              <a:rPr lang="en-US" sz="2800" dirty="0"/>
              <a:t>P( Z </a:t>
            </a:r>
            <a:r>
              <a:rPr lang="en-US" sz="2800" u="sng" dirty="0"/>
              <a:t>&gt;</a:t>
            </a:r>
            <a:r>
              <a:rPr lang="en-US" sz="2800" dirty="0"/>
              <a:t> 2/3 ) = </a:t>
            </a:r>
          </a:p>
          <a:p>
            <a:pPr marL="0" indent="0">
              <a:spcBef>
                <a:spcPts val="0"/>
              </a:spcBef>
              <a:buNone/>
            </a:pPr>
            <a:r>
              <a:rPr lang="en-US" sz="2800" dirty="0"/>
              <a:t>1 – P( Z </a:t>
            </a:r>
            <a:r>
              <a:rPr lang="en-US" sz="2800" u="sng" dirty="0"/>
              <a:t>&lt;</a:t>
            </a:r>
            <a:r>
              <a:rPr lang="en-US" sz="2800" dirty="0"/>
              <a:t> 2/3 ) ≈</a:t>
            </a:r>
          </a:p>
          <a:p>
            <a:pPr marL="0" indent="0">
              <a:spcBef>
                <a:spcPts val="0"/>
              </a:spcBef>
              <a:buNone/>
            </a:pPr>
            <a:r>
              <a:rPr lang="en-US" sz="2800" dirty="0"/>
              <a:t>1 – 0.75 = 0.25.</a:t>
            </a:r>
          </a:p>
          <a:p>
            <a:pPr marL="0" indent="0">
              <a:spcBef>
                <a:spcPts val="0"/>
              </a:spcBef>
              <a:buNone/>
            </a:pPr>
            <a:endParaRPr lang="en-US" sz="2800" dirty="0"/>
          </a:p>
          <a:p>
            <a:pPr marL="0" indent="0">
              <a:spcBef>
                <a:spcPts val="0"/>
              </a:spcBef>
              <a:buNone/>
            </a:pPr>
            <a:r>
              <a:rPr lang="en-US" sz="2800" dirty="0"/>
              <a:t>Alternatively,  P(X </a:t>
            </a:r>
            <a:r>
              <a:rPr lang="en-US" sz="2800" u="sng" dirty="0"/>
              <a:t>&gt;</a:t>
            </a:r>
            <a:r>
              <a:rPr lang="en-US" sz="2800" dirty="0"/>
              <a:t> 140) = {1/2} P(not  120 </a:t>
            </a:r>
            <a:r>
              <a:rPr lang="en-US" sz="2800" u="sng" dirty="0"/>
              <a:t>&lt;</a:t>
            </a:r>
            <a:r>
              <a:rPr lang="en-US" sz="2800" dirty="0"/>
              <a:t> X </a:t>
            </a:r>
            <a:r>
              <a:rPr lang="en-US" sz="2800" u="sng" dirty="0"/>
              <a:t>&lt;</a:t>
            </a:r>
            <a:r>
              <a:rPr lang="en-US" sz="2800" dirty="0"/>
              <a:t> 140),  and we know that  P(not  120 </a:t>
            </a:r>
            <a:r>
              <a:rPr lang="en-US" sz="2800" u="sng" dirty="0"/>
              <a:t>&lt;</a:t>
            </a:r>
            <a:r>
              <a:rPr lang="en-US" sz="2800" dirty="0"/>
              <a:t> X </a:t>
            </a:r>
            <a:r>
              <a:rPr lang="en-US" sz="2800" u="sng" dirty="0"/>
              <a:t>&lt;</a:t>
            </a:r>
            <a:r>
              <a:rPr lang="en-US" sz="2800" dirty="0"/>
              <a:t> 140) ≈ 1 – 0.50 = 0.50.</a:t>
            </a:r>
          </a:p>
        </p:txBody>
      </p:sp>
    </p:spTree>
    <p:extLst>
      <p:ext uri="{BB962C8B-B14F-4D97-AF65-F5344CB8AC3E}">
        <p14:creationId xmlns:p14="http://schemas.microsoft.com/office/powerpoint/2010/main" val="3995320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Review of notation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As in Lecture 3, let  X  be a random variable that can, at least in principle, take on any value within a continuum.  Let  </a:t>
                </a:r>
                <a:r>
                  <a:rPr lang="en-US" sz="2800" i="1" dirty="0"/>
                  <a:t>f</a:t>
                </a:r>
                <a:r>
                  <a:rPr lang="en-US" sz="2800" dirty="0"/>
                  <a:t>  be its corresponding probability density function.</a:t>
                </a:r>
              </a:p>
              <a:p>
                <a:pPr marL="0" indent="0">
                  <a:spcBef>
                    <a:spcPts val="0"/>
                  </a:spcBef>
                  <a:buNone/>
                </a:pPr>
                <a:endParaRPr lang="en-US" sz="2800" dirty="0"/>
              </a:p>
              <a:p>
                <a:pPr marL="0" indent="0">
                  <a:spcBef>
                    <a:spcPts val="0"/>
                  </a:spcBef>
                  <a:buNone/>
                </a:pPr>
                <a:r>
                  <a:rPr lang="en-US" sz="2800" dirty="0"/>
                  <a:t>Recall also from Lecture 3 that we use the notation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𝑎</m:t>
                        </m:r>
                      </m:sub>
                      <m:sup>
                        <m:r>
                          <a:rPr lang="en-US" sz="2800" b="0" i="1" smtClean="0">
                            <a:latin typeface="Cambria Math" panose="02040503050406030204" pitchFamily="18" charset="0"/>
                          </a:rPr>
                          <m:t>𝑏</m:t>
                        </m:r>
                      </m:sup>
                      <m:e>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  to denote the area under the curve of  </a:t>
                </a:r>
                <a:r>
                  <a:rPr lang="en-US" sz="2800" i="1" dirty="0"/>
                  <a:t>f</a:t>
                </a:r>
                <a:r>
                  <a:rPr lang="en-US" sz="2800" dirty="0"/>
                  <a:t>  between  </a:t>
                </a:r>
                <a:r>
                  <a:rPr lang="en-US" sz="2800" i="1" dirty="0"/>
                  <a:t>a</a:t>
                </a:r>
                <a:r>
                  <a:rPr lang="en-US" sz="2800" dirty="0"/>
                  <a:t>  and  </a:t>
                </a:r>
                <a:r>
                  <a:rPr lang="en-US" sz="2800" i="1" dirty="0"/>
                  <a:t>b</a:t>
                </a:r>
                <a:r>
                  <a:rPr lang="en-US" sz="2800" dirty="0"/>
                  <a:t>.  If you have studied calculus, you will recognize this as a definite integral, but knowledge of calculus is not assumed in BST 600.</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087"/>
                </a:stretch>
              </a:blipFill>
            </p:spPr>
            <p:txBody>
              <a:bodyPr/>
              <a:lstStyle/>
              <a:p>
                <a:r>
                  <a:rPr lang="en-US">
                    <a:noFill/>
                  </a:rPr>
                  <a:t> </a:t>
                </a:r>
              </a:p>
            </p:txBody>
          </p:sp>
        </mc:Fallback>
      </mc:AlternateContent>
    </p:spTree>
    <p:extLst>
      <p:ext uri="{BB962C8B-B14F-4D97-AF65-F5344CB8AC3E}">
        <p14:creationId xmlns:p14="http://schemas.microsoft.com/office/powerpoint/2010/main" val="254425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rules of thumb</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normal distribution contains about 68% of its probability within one standard deviation of the mean and about 95% of its probability within two standard deviations of the mean.</a:t>
            </a:r>
          </a:p>
          <a:p>
            <a:pPr marL="0" indent="0">
              <a:spcBef>
                <a:spcPts val="0"/>
              </a:spcBef>
              <a:buNone/>
            </a:pPr>
            <a:endParaRPr lang="en-US" sz="2800" dirty="0"/>
          </a:p>
          <a:p>
            <a:pPr marL="0" indent="0">
              <a:spcBef>
                <a:spcPts val="0"/>
              </a:spcBef>
              <a:buNone/>
            </a:pPr>
            <a:r>
              <a:rPr lang="en-US" sz="2800" dirty="0"/>
              <a:t>These rules of thumb can, along with consideration of symmetry, help us decide whether a normal distribution is a good statistical model for a particular variable.</a:t>
            </a:r>
          </a:p>
        </p:txBody>
      </p:sp>
    </p:spTree>
    <p:extLst>
      <p:ext uri="{BB962C8B-B14F-4D97-AF65-F5344CB8AC3E}">
        <p14:creationId xmlns:p14="http://schemas.microsoft.com/office/powerpoint/2010/main" val="4141703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Mean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mean or expected value of a random variable  X  may be denoted by  E[X]  and is interpreted as an average value of  X.</a:t>
                </a:r>
              </a:p>
              <a:p>
                <a:pPr marL="0" indent="0">
                  <a:spcBef>
                    <a:spcPts val="0"/>
                  </a:spcBef>
                  <a:buNone/>
                </a:pPr>
                <a:endParaRPr lang="en-US" sz="2800" dirty="0"/>
              </a:p>
              <a:p>
                <a:pPr marL="0" indent="0">
                  <a:spcBef>
                    <a:spcPts val="0"/>
                  </a:spcBef>
                  <a:buNone/>
                </a:pPr>
                <a:r>
                  <a:rPr lang="en-US" sz="2800" dirty="0"/>
                  <a:t>If  </a:t>
                </a:r>
                <a:r>
                  <a:rPr lang="en-US" sz="2800" i="1" dirty="0"/>
                  <a:t>f</a:t>
                </a:r>
                <a:r>
                  <a:rPr lang="en-US" sz="2800" dirty="0"/>
                  <a:t>  involves one or more underlying population parameters, then  E[X]  will typically depend on those parameters.  Further, if there exists a population parameter  </a:t>
                </a:r>
                <a14:m>
                  <m:oMath xmlns:m="http://schemas.openxmlformats.org/officeDocument/2006/math">
                    <m:r>
                      <a:rPr lang="en-US" sz="2800" b="0" i="1" smtClean="0">
                        <a:latin typeface="Cambria Math" panose="02040503050406030204" pitchFamily="18" charset="0"/>
                      </a:rPr>
                      <m:t>𝜇</m:t>
                    </m:r>
                  </m:oMath>
                </a14:m>
                <a:r>
                  <a:rPr lang="en-US" sz="2800" dirty="0"/>
                  <a:t>  such that  E[X] = </a:t>
                </a:r>
                <a14:m>
                  <m:oMath xmlns:m="http://schemas.openxmlformats.org/officeDocument/2006/math">
                    <m:r>
                      <a:rPr lang="en-US" sz="2800" i="1">
                        <a:latin typeface="Cambria Math" panose="02040503050406030204" pitchFamily="18" charset="0"/>
                      </a:rPr>
                      <m:t>𝜇</m:t>
                    </m:r>
                  </m:oMath>
                </a14:m>
                <a:r>
                  <a:rPr lang="en-US" sz="2800" dirty="0"/>
                  <a:t>,  then we may also denote the mean by  </a:t>
                </a:r>
                <a14:m>
                  <m:oMath xmlns:m="http://schemas.openxmlformats.org/officeDocument/2006/math">
                    <m:r>
                      <a:rPr lang="en-US" sz="2800" i="1">
                        <a:latin typeface="Cambria Math" panose="02040503050406030204" pitchFamily="18" charset="0"/>
                      </a:rPr>
                      <m:t>𝜇</m:t>
                    </m:r>
                  </m:oMath>
                </a14:m>
                <a:r>
                  <a:rPr lang="en-US" sz="2800" dirty="0"/>
                  <a:t>  rather than by  E[X].  </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57"/>
                </a:stretch>
              </a:blipFill>
            </p:spPr>
            <p:txBody>
              <a:bodyPr/>
              <a:lstStyle/>
              <a:p>
                <a:r>
                  <a:rPr lang="en-US">
                    <a:noFill/>
                  </a:rPr>
                  <a:t> </a:t>
                </a:r>
              </a:p>
            </p:txBody>
          </p:sp>
        </mc:Fallback>
      </mc:AlternateContent>
    </p:spTree>
    <p:extLst>
      <p:ext uri="{BB962C8B-B14F-4D97-AF65-F5344CB8AC3E}">
        <p14:creationId xmlns:p14="http://schemas.microsoft.com/office/powerpoint/2010/main" val="622637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Mean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One way to define the mean, analogous to the second definition of probability in Lecture 3, is to imagine that we observe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governed by  </a:t>
            </a:r>
            <a:r>
              <a:rPr lang="en-US" sz="2800" i="1" dirty="0"/>
              <a:t>f</a:t>
            </a:r>
            <a:r>
              <a:rPr lang="en-US" sz="2800" dirty="0"/>
              <a:t>.  </a:t>
            </a:r>
          </a:p>
          <a:p>
            <a:pPr marL="0" indent="0">
              <a:spcBef>
                <a:spcPts val="0"/>
              </a:spcBef>
              <a:buNone/>
            </a:pPr>
            <a:endParaRPr lang="en-US" sz="2800" dirty="0"/>
          </a:p>
          <a:p>
            <a:pPr marL="0" indent="0">
              <a:spcBef>
                <a:spcPts val="0"/>
              </a:spcBef>
              <a:buNone/>
            </a:pPr>
            <a:r>
              <a:rPr lang="en-US" sz="2800" dirty="0"/>
              <a:t>In the limit as  n  increases, the average  (X</a:t>
            </a:r>
            <a:r>
              <a:rPr lang="en-US" sz="2800" baseline="-25000" dirty="0"/>
              <a:t>1</a:t>
            </a:r>
            <a:r>
              <a:rPr lang="en-US" sz="2800" dirty="0"/>
              <a:t> + X</a:t>
            </a:r>
            <a:r>
              <a:rPr lang="en-US" sz="2800" baseline="-25000" dirty="0"/>
              <a:t>2</a:t>
            </a:r>
            <a:r>
              <a:rPr lang="en-US" sz="2800" dirty="0"/>
              <a:t> + … + </a:t>
            </a:r>
            <a:r>
              <a:rPr lang="en-US" sz="2800" dirty="0" err="1"/>
              <a:t>X</a:t>
            </a:r>
            <a:r>
              <a:rPr lang="en-US" sz="2800" baseline="-25000" dirty="0" err="1"/>
              <a:t>n</a:t>
            </a:r>
            <a:r>
              <a:rPr lang="en-US" sz="2800" dirty="0"/>
              <a:t>)/n  will converge to some number.  That number is  E[X].</a:t>
            </a:r>
          </a:p>
        </p:txBody>
      </p:sp>
    </p:spTree>
    <p:extLst>
      <p:ext uri="{BB962C8B-B14F-4D97-AF65-F5344CB8AC3E}">
        <p14:creationId xmlns:p14="http://schemas.microsoft.com/office/powerpoint/2010/main" val="1970513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Mean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more direct definition of the mean is via the formula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r>
                          <a:rPr lang="en-US" sz="2800" b="0" i="1" smtClean="0">
                            <a:latin typeface="Cambria Math" panose="02040503050406030204" pitchFamily="18" charset="0"/>
                          </a:rPr>
                          <m:t>𝑥</m:t>
                        </m:r>
                        <m:r>
                          <a:rPr lang="en-US" sz="2800" b="0" i="1" smtClean="0">
                            <a:latin typeface="Cambria Math" panose="02040503050406030204" pitchFamily="18" charset="0"/>
                          </a:rPr>
                          <m:t> </m:t>
                        </m:r>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  </a:t>
                </a:r>
              </a:p>
              <a:p>
                <a:pPr marL="0" indent="0">
                  <a:spcBef>
                    <a:spcPts val="0"/>
                  </a:spcBef>
                  <a:buNone/>
                </a:pPr>
                <a:endParaRPr lang="en-US" sz="2800" dirty="0"/>
              </a:p>
              <a:p>
                <a:pPr marL="0" indent="0">
                  <a:spcBef>
                    <a:spcPts val="0"/>
                  </a:spcBef>
                  <a:buNone/>
                </a:pPr>
                <a:r>
                  <a:rPr lang="en-US" sz="2800" dirty="0"/>
                  <a:t>A disadvantage of this formula is that most examples that might be given would require knowledge of calculus.  (For those who have studied calculus, we are also presuming absolute convergence of the integral.)  However, I can give you two examples that do not require knowledge of calculus. </a:t>
                </a:r>
              </a:p>
              <a:p>
                <a:pPr marL="0" indent="0">
                  <a:spcBef>
                    <a:spcPts val="0"/>
                  </a:spcBef>
                  <a:buNone/>
                </a:pPr>
                <a:endParaRPr lang="en-US" sz="2800" dirty="0"/>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801"/>
                </a:stretch>
              </a:blipFill>
            </p:spPr>
            <p:txBody>
              <a:bodyPr/>
              <a:lstStyle/>
              <a:p>
                <a:r>
                  <a:rPr lang="en-US">
                    <a:noFill/>
                  </a:rPr>
                  <a:t> </a:t>
                </a:r>
              </a:p>
            </p:txBody>
          </p:sp>
        </mc:Fallback>
      </mc:AlternateContent>
    </p:spTree>
    <p:extLst>
      <p:ext uri="{BB962C8B-B14F-4D97-AF65-F5344CB8AC3E}">
        <p14:creationId xmlns:p14="http://schemas.microsoft.com/office/powerpoint/2010/main" val="772718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Mean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Example #1.  Suppose that  </a:t>
                </a:r>
                <a:r>
                  <a:rPr lang="en-US" sz="2800" i="1" dirty="0"/>
                  <a:t>f</a:t>
                </a:r>
                <a:r>
                  <a:rPr lang="en-US" sz="2800" dirty="0"/>
                  <a:t>(</a:t>
                </a:r>
                <a:r>
                  <a:rPr lang="en-US" sz="2800" i="1" dirty="0"/>
                  <a:t>x</a:t>
                </a:r>
                <a:r>
                  <a:rPr lang="en-US" sz="2800" dirty="0"/>
                  <a:t>) = 1  for  0 </a:t>
                </a:r>
                <a:r>
                  <a:rPr lang="en-US" sz="2800" u="sng" dirty="0"/>
                  <a:t>&lt;</a:t>
                </a:r>
                <a:r>
                  <a:rPr lang="en-US" sz="2800" dirty="0"/>
                  <a:t> </a:t>
                </a:r>
                <a:r>
                  <a:rPr lang="en-US" sz="2800" i="1" dirty="0"/>
                  <a:t>x</a:t>
                </a:r>
                <a:r>
                  <a:rPr lang="en-US" sz="2800" dirty="0"/>
                  <a:t> </a:t>
                </a:r>
                <a:r>
                  <a:rPr lang="en-US" sz="2800" u="sng" dirty="0"/>
                  <a:t>&lt;</a:t>
                </a:r>
                <a:r>
                  <a:rPr lang="en-US" sz="2800" dirty="0"/>
                  <a:t> 1  and  </a:t>
                </a:r>
                <a:r>
                  <a:rPr lang="en-US" sz="2800" i="1" dirty="0"/>
                  <a:t>f</a:t>
                </a:r>
                <a:r>
                  <a:rPr lang="en-US" sz="2800" dirty="0"/>
                  <a:t>(</a:t>
                </a:r>
                <a:r>
                  <a:rPr lang="en-US" sz="2800" i="1" dirty="0"/>
                  <a:t>x</a:t>
                </a:r>
                <a:r>
                  <a:rPr lang="en-US" sz="2800" dirty="0"/>
                  <a:t>) = 0  otherwise.  The product  </a:t>
                </a:r>
                <a:r>
                  <a:rPr lang="en-US" sz="2800" i="1" dirty="0"/>
                  <a:t>x</a:t>
                </a:r>
                <a:r>
                  <a:rPr lang="en-US" sz="2800" dirty="0"/>
                  <a:t> </a:t>
                </a:r>
                <a:r>
                  <a:rPr lang="en-US" sz="2800" i="1" dirty="0"/>
                  <a:t>f</a:t>
                </a:r>
                <a:r>
                  <a:rPr lang="en-US" sz="2800" dirty="0"/>
                  <a:t>(</a:t>
                </a:r>
                <a:r>
                  <a:rPr lang="en-US" sz="2800" i="1" dirty="0"/>
                  <a:t>x</a:t>
                </a:r>
                <a:r>
                  <a:rPr lang="en-US" sz="2800" dirty="0"/>
                  <a:t>)  is nonzero only for  0 &lt; </a:t>
                </a:r>
                <a:r>
                  <a:rPr lang="en-US" sz="2800" i="1" dirty="0"/>
                  <a:t>x</a:t>
                </a:r>
                <a:r>
                  <a:rPr lang="en-US" sz="2800" dirty="0"/>
                  <a:t> </a:t>
                </a:r>
                <a:r>
                  <a:rPr lang="en-US" sz="2800" u="sng" dirty="0"/>
                  <a:t>&lt;</a:t>
                </a:r>
                <a:r>
                  <a:rPr lang="en-US" sz="2800" dirty="0"/>
                  <a:t> 1,  so in this example we have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r>
                          <a:rPr lang="en-US" sz="2800" b="0" i="1" smtClean="0">
                            <a:latin typeface="Cambria Math" panose="02040503050406030204" pitchFamily="18" charset="0"/>
                          </a:rPr>
                          <m:t>𝑥</m:t>
                        </m:r>
                        <m:r>
                          <a:rPr lang="en-US" sz="2800" b="0" i="1" smtClean="0">
                            <a:latin typeface="Cambria Math" panose="02040503050406030204" pitchFamily="18" charset="0"/>
                          </a:rPr>
                          <m:t> </m:t>
                        </m:r>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 = </a:t>
                </a:r>
                <a14:m>
                  <m:oMath xmlns:m="http://schemas.openxmlformats.org/officeDocument/2006/math">
                    <m:nary>
                      <m:naryPr>
                        <m:ctrlPr>
                          <a:rPr lang="en-US" sz="2800" i="1">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m:t>
                        </m:r>
                      </m:sup>
                      <m:e>
                        <m:r>
                          <a:rPr lang="en-US" sz="2800" i="1">
                            <a:latin typeface="Cambria Math" panose="02040503050406030204" pitchFamily="18" charset="0"/>
                          </a:rPr>
                          <m:t>𝑥</m:t>
                        </m:r>
                        <m:r>
                          <a:rPr lang="en-US" sz="2800" i="1">
                            <a:latin typeface="Cambria Math" panose="02040503050406030204" pitchFamily="18" charset="0"/>
                          </a:rPr>
                          <m:t> </m:t>
                        </m:r>
                        <m:r>
                          <a:rPr lang="en-US" sz="2800" i="1">
                            <a:latin typeface="Cambria Math" panose="02040503050406030204" pitchFamily="18" charset="0"/>
                          </a:rPr>
                          <m:t>𝑓</m:t>
                        </m:r>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 </m:t>
                        </m:r>
                        <m:r>
                          <a:rPr lang="en-US" sz="2800" i="1">
                            <a:latin typeface="Cambria Math" panose="02040503050406030204" pitchFamily="18" charset="0"/>
                          </a:rPr>
                          <m:t>𝑑𝑥</m:t>
                        </m:r>
                      </m:e>
                    </m:nary>
                  </m:oMath>
                </a14:m>
                <a:r>
                  <a:rPr lang="en-US" sz="2800" dirty="0"/>
                  <a:t>.</a:t>
                </a:r>
              </a:p>
              <a:p>
                <a:pPr marL="0" indent="0">
                  <a:spcBef>
                    <a:spcPts val="0"/>
                  </a:spcBef>
                  <a:buNone/>
                </a:pPr>
                <a:endParaRPr lang="en-US" sz="2800" dirty="0"/>
              </a:p>
              <a:p>
                <a:pPr marL="0" indent="0">
                  <a:spcBef>
                    <a:spcPts val="0"/>
                  </a:spcBef>
                  <a:buNone/>
                </a:pPr>
                <a:r>
                  <a:rPr lang="en-US" sz="2800" dirty="0"/>
                  <a:t>Moreover, the area under the curve of  </a:t>
                </a:r>
                <a:r>
                  <a:rPr lang="en-US" sz="2800" i="1" dirty="0"/>
                  <a:t>x f</a:t>
                </a:r>
                <a:r>
                  <a:rPr lang="en-US" sz="2800" dirty="0"/>
                  <a:t>(</a:t>
                </a:r>
                <a:r>
                  <a:rPr lang="en-US" sz="2800" i="1" dirty="0"/>
                  <a:t>x</a:t>
                </a:r>
                <a:r>
                  <a:rPr lang="en-US" sz="2800" dirty="0"/>
                  <a:t>)  from  0  to  1  is that of a right triangle with base  1  and height  1,  namely  1/2.  Thus,  E[X] = 1/2.  Perhaps this result is intuitively plausible, in that  1/2  is like a “center of mass” for  </a:t>
                </a:r>
                <a:r>
                  <a:rPr lang="en-US" sz="2800" i="1" dirty="0"/>
                  <a:t>f</a:t>
                </a:r>
                <a:r>
                  <a:rPr lang="en-US" sz="2800" dirty="0"/>
                  <a:t>.</a:t>
                </a:r>
              </a:p>
              <a:p>
                <a:pPr marL="0" indent="0">
                  <a:spcBef>
                    <a:spcPts val="0"/>
                  </a:spcBef>
                  <a:buNone/>
                </a:pPr>
                <a:endParaRPr lang="en-US" sz="2800" dirty="0"/>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430"/>
                </a:stretch>
              </a:blipFill>
            </p:spPr>
            <p:txBody>
              <a:bodyPr/>
              <a:lstStyle/>
              <a:p>
                <a:r>
                  <a:rPr lang="en-US">
                    <a:noFill/>
                  </a:rPr>
                  <a:t> </a:t>
                </a:r>
              </a:p>
            </p:txBody>
          </p:sp>
        </mc:Fallback>
      </mc:AlternateContent>
    </p:spTree>
    <p:extLst>
      <p:ext uri="{BB962C8B-B14F-4D97-AF65-F5344CB8AC3E}">
        <p14:creationId xmlns:p14="http://schemas.microsoft.com/office/powerpoint/2010/main" val="95109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Mean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Example #2.  Suppose that  </a:t>
                </a:r>
                <a:r>
                  <a:rPr lang="en-US" sz="2800" i="1" dirty="0"/>
                  <a:t>f</a:t>
                </a:r>
                <a:r>
                  <a:rPr lang="en-US" sz="2800" dirty="0"/>
                  <a:t>(</a:t>
                </a:r>
                <a:r>
                  <a:rPr lang="en-US" sz="2800" i="1" dirty="0"/>
                  <a:t>x</a:t>
                </a:r>
                <a:r>
                  <a:rPr lang="en-US" sz="2800" dirty="0"/>
                  <a:t>) = (2</a:t>
                </a:r>
                <a14:m>
                  <m:oMath xmlns:m="http://schemas.openxmlformats.org/officeDocument/2006/math">
                    <m:r>
                      <a:rPr lang="en-US" sz="2800" b="0" i="1" smtClean="0">
                        <a:latin typeface="Cambria Math" panose="02040503050406030204" pitchFamily="18" charset="0"/>
                      </a:rPr>
                      <m:t>𝜋</m:t>
                    </m:r>
                  </m:oMath>
                </a14:m>
                <a:r>
                  <a:rPr lang="en-US" sz="2800" dirty="0"/>
                  <a:t>)</a:t>
                </a:r>
                <a:r>
                  <a:rPr lang="en-US" sz="2800" baseline="30000" dirty="0"/>
                  <a:t>-1/2</a:t>
                </a:r>
                <a:r>
                  <a:rPr lang="en-US" sz="2800" dirty="0"/>
                  <a:t> exp(-</a:t>
                </a:r>
                <a:r>
                  <a:rPr lang="en-US" sz="2800" i="1" dirty="0"/>
                  <a:t>x</a:t>
                </a:r>
                <a:r>
                  <a:rPr lang="en-US" sz="2800" baseline="30000" dirty="0"/>
                  <a:t>2</a:t>
                </a:r>
                <a:r>
                  <a:rPr lang="en-US" sz="2800" dirty="0"/>
                  <a:t>/2).  Because  </a:t>
                </a:r>
                <a:r>
                  <a:rPr lang="en-US" sz="2800" i="1" dirty="0"/>
                  <a:t>f</a:t>
                </a:r>
                <a:r>
                  <a:rPr lang="en-US" sz="2800" dirty="0"/>
                  <a:t>  is symmetric about zero, the area </a:t>
                </a:r>
                <a:r>
                  <a:rPr lang="en-US" sz="2800" u="sng" dirty="0"/>
                  <a:t>below</a:t>
                </a:r>
                <a:r>
                  <a:rPr lang="en-US" sz="2800" dirty="0"/>
                  <a:t>  </a:t>
                </a:r>
                <a:r>
                  <a:rPr lang="en-US" sz="2800" i="1" dirty="0"/>
                  <a:t>x</a:t>
                </a:r>
                <a:r>
                  <a:rPr lang="en-US" sz="2800" dirty="0"/>
                  <a:t> </a:t>
                </a:r>
                <a:r>
                  <a:rPr lang="en-US" sz="2800" i="1" dirty="0"/>
                  <a:t>f</a:t>
                </a:r>
                <a:r>
                  <a:rPr lang="en-US" sz="2800" dirty="0"/>
                  <a:t>(</a:t>
                </a:r>
                <a:r>
                  <a:rPr lang="en-US" sz="2800" i="1" dirty="0"/>
                  <a:t>x</a:t>
                </a:r>
                <a:r>
                  <a:rPr lang="en-US" sz="2800" dirty="0"/>
                  <a:t>)  from  0  to  ∞  is the same as the area </a:t>
                </a:r>
                <a:r>
                  <a:rPr lang="en-US" sz="2800" u="sng" dirty="0"/>
                  <a:t>above</a:t>
                </a:r>
                <a:r>
                  <a:rPr lang="en-US" sz="2800" dirty="0"/>
                  <a:t>  </a:t>
                </a:r>
                <a:r>
                  <a:rPr lang="en-US" sz="2800" i="1" dirty="0"/>
                  <a:t>x</a:t>
                </a:r>
                <a:r>
                  <a:rPr lang="en-US" sz="2800" dirty="0"/>
                  <a:t> </a:t>
                </a:r>
                <a:r>
                  <a:rPr lang="en-US" sz="2800" i="1" dirty="0"/>
                  <a:t>f</a:t>
                </a:r>
                <a:r>
                  <a:rPr lang="en-US" sz="2800" dirty="0"/>
                  <a:t>(</a:t>
                </a:r>
                <a:r>
                  <a:rPr lang="en-US" sz="2800" i="1" dirty="0"/>
                  <a:t>x</a:t>
                </a:r>
                <a:r>
                  <a:rPr lang="en-US" sz="2800" dirty="0"/>
                  <a:t>)  from  -∞  to  0.  </a:t>
                </a:r>
              </a:p>
              <a:p>
                <a:pPr marL="0" indent="0">
                  <a:spcBef>
                    <a:spcPts val="0"/>
                  </a:spcBef>
                  <a:buNone/>
                </a:pPr>
                <a:endParaRPr lang="en-US" sz="2800" dirty="0"/>
              </a:p>
              <a:p>
                <a:pPr marL="0" indent="0">
                  <a:spcBef>
                    <a:spcPts val="0"/>
                  </a:spcBef>
                  <a:buNone/>
                </a:pPr>
                <a:r>
                  <a:rPr lang="en-US" sz="2800" dirty="0"/>
                  <a:t>Interpreting a positive area above as a negative area below, we see that these two areas cancel each other out.  Therefore,  E[X] = </a:t>
                </a:r>
                <a14:m>
                  <m:oMath xmlns:m="http://schemas.openxmlformats.org/officeDocument/2006/math">
                    <m:nary>
                      <m:naryPr>
                        <m:ctrlPr>
                          <a:rPr lang="en-US" sz="2800" i="1">
                            <a:latin typeface="Cambria Math" panose="02040503050406030204" pitchFamily="18" charset="0"/>
                          </a:rPr>
                        </m:ctrlPr>
                      </m:naryPr>
                      <m:sub>
                        <m:r>
                          <m:rPr>
                            <m:brk m:alnAt="23"/>
                          </m:rPr>
                          <a:rPr lang="en-US" sz="2800" i="1">
                            <a:latin typeface="Cambria Math" panose="02040503050406030204" pitchFamily="18" charset="0"/>
                          </a:rPr>
                          <m:t>−</m:t>
                        </m:r>
                        <m:r>
                          <a:rPr lang="en-US" sz="2800" i="1">
                            <a:latin typeface="Cambria Math" panose="02040503050406030204" pitchFamily="18" charset="0"/>
                          </a:rPr>
                          <m:t>∞</m:t>
                        </m:r>
                      </m:sub>
                      <m:sup>
                        <m:r>
                          <a:rPr lang="en-US" sz="2800" i="1">
                            <a:latin typeface="Cambria Math" panose="02040503050406030204" pitchFamily="18" charset="0"/>
                          </a:rPr>
                          <m:t>+∞</m:t>
                        </m:r>
                      </m:sup>
                      <m:e>
                        <m:r>
                          <a:rPr lang="en-US" sz="2800" i="1">
                            <a:latin typeface="Cambria Math" panose="02040503050406030204" pitchFamily="18" charset="0"/>
                          </a:rPr>
                          <m:t>𝑥</m:t>
                        </m:r>
                        <m:r>
                          <a:rPr lang="en-US" sz="2800" i="1">
                            <a:latin typeface="Cambria Math" panose="02040503050406030204" pitchFamily="18" charset="0"/>
                          </a:rPr>
                          <m:t> </m:t>
                        </m:r>
                        <m:r>
                          <a:rPr lang="en-US" sz="2800" i="1">
                            <a:latin typeface="Cambria Math" panose="02040503050406030204" pitchFamily="18" charset="0"/>
                          </a:rPr>
                          <m:t>𝑓</m:t>
                        </m:r>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 </m:t>
                        </m:r>
                        <m:r>
                          <a:rPr lang="en-US" sz="2800" i="1">
                            <a:latin typeface="Cambria Math" panose="02040503050406030204" pitchFamily="18" charset="0"/>
                          </a:rPr>
                          <m:t>𝑑𝑥</m:t>
                        </m:r>
                      </m:e>
                    </m:nary>
                  </m:oMath>
                </a14:m>
                <a:r>
                  <a:rPr lang="en-US" sz="2800" dirty="0"/>
                  <a:t> = 0.  Again, perhaps this result is intuitively plausible based on a “center of mass” idea.</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316"/>
                </a:stretch>
              </a:blipFill>
            </p:spPr>
            <p:txBody>
              <a:bodyPr/>
              <a:lstStyle/>
              <a:p>
                <a:r>
                  <a:rPr lang="en-US">
                    <a:noFill/>
                  </a:rPr>
                  <a:t> </a:t>
                </a:r>
              </a:p>
            </p:txBody>
          </p:sp>
        </mc:Fallback>
      </mc:AlternateContent>
    </p:spTree>
    <p:extLst>
      <p:ext uri="{BB962C8B-B14F-4D97-AF65-F5344CB8AC3E}">
        <p14:creationId xmlns:p14="http://schemas.microsoft.com/office/powerpoint/2010/main" val="21620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Variance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The variance of a random variable  X  may be denoted by  Var[X]  and is interpreted as an average value of  ( X – E[X] )</a:t>
                </a:r>
                <a:r>
                  <a:rPr lang="en-US" sz="2800" baseline="30000" dirty="0"/>
                  <a:t>2</a:t>
                </a:r>
                <a:r>
                  <a:rPr lang="en-US" sz="2800" dirty="0"/>
                  <a:t>.  As such, the variance quantifies the spread in  </a:t>
                </a:r>
                <a:r>
                  <a:rPr lang="en-US" sz="2800" i="1" dirty="0"/>
                  <a:t>f</a:t>
                </a:r>
                <a:r>
                  <a:rPr lang="en-US" sz="2800" dirty="0"/>
                  <a:t>.  The standard deviation is defined as the square root of the variance.</a:t>
                </a:r>
                <a:endParaRPr lang="en-US" sz="2800" baseline="30000" dirty="0"/>
              </a:p>
              <a:p>
                <a:pPr marL="0" indent="0">
                  <a:spcBef>
                    <a:spcPts val="0"/>
                  </a:spcBef>
                  <a:buNone/>
                </a:pPr>
                <a:endParaRPr lang="en-US" sz="2800" dirty="0"/>
              </a:p>
              <a:p>
                <a:pPr marL="0" indent="0">
                  <a:spcBef>
                    <a:spcPts val="0"/>
                  </a:spcBef>
                  <a:buNone/>
                </a:pPr>
                <a:r>
                  <a:rPr lang="en-US" sz="2800" dirty="0"/>
                  <a:t>If there exists a population parameter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such that  Var[X] =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then we may also denote the variance by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In this case, the standard deviation may be denoted by  </a:t>
                </a:r>
                <a14:m>
                  <m:oMath xmlns:m="http://schemas.openxmlformats.org/officeDocument/2006/math">
                    <m:r>
                      <a:rPr lang="en-US" sz="2800" i="1">
                        <a:latin typeface="Cambria Math" panose="02040503050406030204" pitchFamily="18" charset="0"/>
                      </a:rPr>
                      <m:t>𝜎</m:t>
                    </m:r>
                  </m:oMath>
                </a14:m>
                <a:r>
                  <a:rPr lang="en-US" sz="2800" dirty="0"/>
                  <a:t>.</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14"/>
                </a:stretch>
              </a:blipFill>
            </p:spPr>
            <p:txBody>
              <a:bodyPr/>
              <a:lstStyle/>
              <a:p>
                <a:r>
                  <a:rPr lang="en-US">
                    <a:noFill/>
                  </a:rPr>
                  <a:t> </a:t>
                </a:r>
              </a:p>
            </p:txBody>
          </p:sp>
        </mc:Fallback>
      </mc:AlternateContent>
    </p:spTree>
    <p:extLst>
      <p:ext uri="{BB962C8B-B14F-4D97-AF65-F5344CB8AC3E}">
        <p14:creationId xmlns:p14="http://schemas.microsoft.com/office/powerpoint/2010/main" val="3252804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Variance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direct definition of the variance is via the formula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 −</m:t>
                                </m:r>
                                <m:r>
                                  <m:rPr>
                                    <m:sty m:val="p"/>
                                  </m:rPr>
                                  <a:rPr lang="en-US" sz="2800" b="0" i="0" smtClean="0">
                                    <a:latin typeface="Cambria Math" panose="02040503050406030204" pitchFamily="18" charset="0"/>
                                  </a:rPr>
                                  <m:t>E</m:t>
                                </m:r>
                                <m:d>
                                  <m:dPr>
                                    <m:begChr m:val="["/>
                                    <m:endChr m:val="]"/>
                                    <m:ctrlPr>
                                      <a:rPr lang="en-US" sz="2800" b="0" i="1" smtClean="0">
                                        <a:latin typeface="Cambria Math" panose="02040503050406030204" pitchFamily="18" charset="0"/>
                                      </a:rPr>
                                    </m:ctrlPr>
                                  </m:dPr>
                                  <m:e>
                                    <m:r>
                                      <m:rPr>
                                        <m:sty m:val="p"/>
                                      </m:rPr>
                                      <a:rPr lang="en-US" sz="2800" b="0" i="0" smtClean="0">
                                        <a:latin typeface="Cambria Math" panose="02040503050406030204" pitchFamily="18" charset="0"/>
                                      </a:rPr>
                                      <m:t>X</m:t>
                                    </m:r>
                                  </m:e>
                                </m:d>
                              </m:e>
                            </m:d>
                          </m:e>
                          <m:sup>
                            <m:r>
                              <a:rPr lang="en-US" sz="2800" b="0" i="1" smtClean="0">
                                <a:latin typeface="Cambria Math" panose="02040503050406030204" pitchFamily="18" charset="0"/>
                              </a:rPr>
                              <m:t>2</m:t>
                            </m:r>
                          </m:sup>
                        </m:sSup>
                        <m:r>
                          <a:rPr lang="en-US" sz="2800" b="0" i="1" smtClean="0">
                            <a:latin typeface="Cambria Math" panose="02040503050406030204" pitchFamily="18" charset="0"/>
                          </a:rPr>
                          <m:t> </m:t>
                        </m:r>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a:t>
                </a:r>
              </a:p>
              <a:p>
                <a:pPr marL="0" indent="0">
                  <a:spcBef>
                    <a:spcPts val="0"/>
                  </a:spcBef>
                  <a:buNone/>
                </a:pPr>
                <a:endParaRPr lang="en-US" sz="2800" dirty="0"/>
              </a:p>
              <a:p>
                <a:pPr marL="0" indent="0">
                  <a:spcBef>
                    <a:spcPts val="0"/>
                  </a:spcBef>
                  <a:buNone/>
                </a:pPr>
                <a:r>
                  <a:rPr lang="en-US" sz="2800" dirty="0"/>
                  <a:t>Giving examples that do not require knowledge of calculus is difficult.  I shall just state, without proof, that the variance of  X  in Example #1 is  1/12  and that the variance of  X  in Example #2  is  1.  (However, can you convince yourselves that the variance of  X  in Example #1 cannot be more than  1/4 ?)</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1218643597"/>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TotalTime>
  <Words>1617</Words>
  <Application>Microsoft Office PowerPoint</Application>
  <PresentationFormat>Widescreen</PresentationFormat>
  <Paragraphs>94</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Cambria Math</vt:lpstr>
      <vt:lpstr>Neue Haas Grotesk Text Pro</vt:lpstr>
      <vt:lpstr>VanillaVTI</vt:lpstr>
      <vt:lpstr>Mean and variance; normal distributions</vt:lpstr>
      <vt:lpstr>Review of notation</vt:lpstr>
      <vt:lpstr>Mean</vt:lpstr>
      <vt:lpstr>Mean (continued)</vt:lpstr>
      <vt:lpstr>Mean (continued)</vt:lpstr>
      <vt:lpstr>Mean (continued)</vt:lpstr>
      <vt:lpstr>Mean (continued)</vt:lpstr>
      <vt:lpstr>Variance</vt:lpstr>
      <vt:lpstr>Variance (continued)</vt:lpstr>
      <vt:lpstr>Normal distributions</vt:lpstr>
      <vt:lpstr>Normal distributions (continued)</vt:lpstr>
      <vt:lpstr>Normal distributions (continued)</vt:lpstr>
      <vt:lpstr>Normal distributions (continued)</vt:lpstr>
      <vt:lpstr>Normal distributions (continued)</vt:lpstr>
      <vt:lpstr>Obtaining normal probabilities</vt:lpstr>
      <vt:lpstr>Obtaining normal probabilities (continued)</vt:lpstr>
      <vt:lpstr>Obtaining normal probabilities (continued)</vt:lpstr>
      <vt:lpstr>Obtaining normal probabilities (continued)</vt:lpstr>
      <vt:lpstr>Obtaining normal probabilities (continued)</vt:lpstr>
      <vt:lpstr>Some rules of thumb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6</cp:revision>
  <cp:lastPrinted>2025-08-27T20:17:22Z</cp:lastPrinted>
  <dcterms:created xsi:type="dcterms:W3CDTF">2025-08-20T13:52:23Z</dcterms:created>
  <dcterms:modified xsi:type="dcterms:W3CDTF">2025-08-29T02:15:03Z</dcterms:modified>
</cp:coreProperties>
</file>