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310" r:id="rId5"/>
    <p:sldId id="291" r:id="rId6"/>
    <p:sldId id="311" r:id="rId7"/>
    <p:sldId id="325" r:id="rId8"/>
    <p:sldId id="340" r:id="rId9"/>
    <p:sldId id="336" r:id="rId10"/>
    <p:sldId id="341" r:id="rId11"/>
    <p:sldId id="324" r:id="rId12"/>
    <p:sldId id="342" r:id="rId13"/>
    <p:sldId id="344" r:id="rId14"/>
    <p:sldId id="34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AE8"/>
    <a:srgbClr val="4769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E2ED52-1AC8-47B6-95CF-63798C081D6E}" v="1" dt="2025-11-04T03:03:59.218"/>
  </p1510:revLst>
</p1510:revInfo>
</file>

<file path=ppt/tableStyles.xml><?xml version="1.0" encoding="utf-8"?>
<a:tblStyleLst xmlns:a="http://schemas.openxmlformats.org/drawingml/2006/main" def="{9DCAF9ED-07DC-4A11-8D7F-57B35C25682E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94" autoAdjust="0"/>
  </p:normalViewPr>
  <p:slideViewPr>
    <p:cSldViewPr snapToGrid="0">
      <p:cViewPr varScale="1">
        <p:scale>
          <a:sx n="82" d="100"/>
          <a:sy n="82" d="100"/>
        </p:scale>
        <p:origin x="672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120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hard Charnigo" userId="4fe029dc7930efe6" providerId="LiveId" clId="{92E2ED52-1AC8-47B6-95CF-63798C081D6E}"/>
    <pc:docChg chg="undo redo custSel addSld delSld modSld sldOrd">
      <pc:chgData name="Richard Charnigo" userId="4fe029dc7930efe6" providerId="LiveId" clId="{92E2ED52-1AC8-47B6-95CF-63798C081D6E}" dt="2025-11-04T04:58:30.404" v="7341" actId="20577"/>
      <pc:docMkLst>
        <pc:docMk/>
      </pc:docMkLst>
      <pc:sldChg chg="modSp mod">
        <pc:chgData name="Richard Charnigo" userId="4fe029dc7930efe6" providerId="LiveId" clId="{92E2ED52-1AC8-47B6-95CF-63798C081D6E}" dt="2025-11-04T03:34:42.458" v="5863" actId="115"/>
        <pc:sldMkLst>
          <pc:docMk/>
          <pc:sldMk cId="1581522045" sldId="291"/>
        </pc:sldMkLst>
        <pc:spChg chg="mod">
          <ac:chgData name="Richard Charnigo" userId="4fe029dc7930efe6" providerId="LiveId" clId="{92E2ED52-1AC8-47B6-95CF-63798C081D6E}" dt="2025-11-04T03:34:42.458" v="5863" actId="115"/>
          <ac:spMkLst>
            <pc:docMk/>
            <pc:sldMk cId="1581522045" sldId="291"/>
            <ac:spMk id="3" creationId="{940A6D83-6E2B-7C68-A633-B77B496B2B66}"/>
          </ac:spMkLst>
        </pc:spChg>
      </pc:sldChg>
      <pc:sldChg chg="modSp mod">
        <pc:chgData name="Richard Charnigo" userId="4fe029dc7930efe6" providerId="LiveId" clId="{92E2ED52-1AC8-47B6-95CF-63798C081D6E}" dt="2025-11-04T03:36:16.291" v="5904" actId="20577"/>
        <pc:sldMkLst>
          <pc:docMk/>
          <pc:sldMk cId="1760268449" sldId="310"/>
        </pc:sldMkLst>
        <pc:spChg chg="mod">
          <ac:chgData name="Richard Charnigo" userId="4fe029dc7930efe6" providerId="LiveId" clId="{92E2ED52-1AC8-47B6-95CF-63798C081D6E}" dt="2025-11-04T03:36:16.291" v="5904" actId="20577"/>
          <ac:spMkLst>
            <pc:docMk/>
            <pc:sldMk cId="1760268449" sldId="310"/>
            <ac:spMk id="7" creationId="{C0147929-8D39-DAA9-C3C5-4829D9C31C27}"/>
          </ac:spMkLst>
        </pc:spChg>
      </pc:sldChg>
      <pc:sldChg chg="modSp mod">
        <pc:chgData name="Richard Charnigo" userId="4fe029dc7930efe6" providerId="LiveId" clId="{92E2ED52-1AC8-47B6-95CF-63798C081D6E}" dt="2025-11-04T02:42:11.527" v="2340" actId="20577"/>
        <pc:sldMkLst>
          <pc:docMk/>
          <pc:sldMk cId="2084216140" sldId="311"/>
        </pc:sldMkLst>
        <pc:spChg chg="mod">
          <ac:chgData name="Richard Charnigo" userId="4fe029dc7930efe6" providerId="LiveId" clId="{92E2ED52-1AC8-47B6-95CF-63798C081D6E}" dt="2025-11-04T02:42:11.527" v="2340" actId="20577"/>
          <ac:spMkLst>
            <pc:docMk/>
            <pc:sldMk cId="2084216140" sldId="311"/>
            <ac:spMk id="3" creationId="{940A6D83-6E2B-7C68-A633-B77B496B2B66}"/>
          </ac:spMkLst>
        </pc:spChg>
      </pc:sldChg>
      <pc:sldChg chg="modSp add del mod">
        <pc:chgData name="Richard Charnigo" userId="4fe029dc7930efe6" providerId="LiveId" clId="{92E2ED52-1AC8-47B6-95CF-63798C081D6E}" dt="2025-11-04T03:40:41.143" v="5991" actId="114"/>
        <pc:sldMkLst>
          <pc:docMk/>
          <pc:sldMk cId="2015986016" sldId="324"/>
        </pc:sldMkLst>
        <pc:spChg chg="mod">
          <ac:chgData name="Richard Charnigo" userId="4fe029dc7930efe6" providerId="LiveId" clId="{92E2ED52-1AC8-47B6-95CF-63798C081D6E}" dt="2025-11-04T03:40:41.143" v="5991" actId="114"/>
          <ac:spMkLst>
            <pc:docMk/>
            <pc:sldMk cId="2015986016" sldId="324"/>
            <ac:spMk id="3" creationId="{940A6D83-6E2B-7C68-A633-B77B496B2B66}"/>
          </ac:spMkLst>
        </pc:spChg>
      </pc:sldChg>
      <pc:sldChg chg="modSp mod">
        <pc:chgData name="Richard Charnigo" userId="4fe029dc7930efe6" providerId="LiveId" clId="{92E2ED52-1AC8-47B6-95CF-63798C081D6E}" dt="2025-11-04T04:49:10.778" v="6645" actId="20577"/>
        <pc:sldMkLst>
          <pc:docMk/>
          <pc:sldMk cId="783733836" sldId="325"/>
        </pc:sldMkLst>
        <pc:spChg chg="mod">
          <ac:chgData name="Richard Charnigo" userId="4fe029dc7930efe6" providerId="LiveId" clId="{92E2ED52-1AC8-47B6-95CF-63798C081D6E}" dt="2025-11-04T04:49:10.778" v="6645" actId="20577"/>
          <ac:spMkLst>
            <pc:docMk/>
            <pc:sldMk cId="783733836" sldId="325"/>
            <ac:spMk id="3" creationId="{940A6D83-6E2B-7C68-A633-B77B496B2B66}"/>
          </ac:spMkLst>
        </pc:spChg>
      </pc:sldChg>
      <pc:sldChg chg="del">
        <pc:chgData name="Richard Charnigo" userId="4fe029dc7930efe6" providerId="LiveId" clId="{92E2ED52-1AC8-47B6-95CF-63798C081D6E}" dt="2025-11-04T03:14:13.820" v="3849" actId="2696"/>
        <pc:sldMkLst>
          <pc:docMk/>
          <pc:sldMk cId="2035590067" sldId="326"/>
        </pc:sldMkLst>
      </pc:sldChg>
      <pc:sldChg chg="del">
        <pc:chgData name="Richard Charnigo" userId="4fe029dc7930efe6" providerId="LiveId" clId="{92E2ED52-1AC8-47B6-95CF-63798C081D6E}" dt="2025-11-04T03:14:14.850" v="3850" actId="2696"/>
        <pc:sldMkLst>
          <pc:docMk/>
          <pc:sldMk cId="1277126635" sldId="327"/>
        </pc:sldMkLst>
      </pc:sldChg>
      <pc:sldChg chg="del">
        <pc:chgData name="Richard Charnigo" userId="4fe029dc7930efe6" providerId="LiveId" clId="{92E2ED52-1AC8-47B6-95CF-63798C081D6E}" dt="2025-11-04T03:14:15.401" v="3851" actId="2696"/>
        <pc:sldMkLst>
          <pc:docMk/>
          <pc:sldMk cId="3270780616" sldId="328"/>
        </pc:sldMkLst>
      </pc:sldChg>
      <pc:sldChg chg="del">
        <pc:chgData name="Richard Charnigo" userId="4fe029dc7930efe6" providerId="LiveId" clId="{92E2ED52-1AC8-47B6-95CF-63798C081D6E}" dt="2025-11-04T03:14:15.568" v="3852" actId="2696"/>
        <pc:sldMkLst>
          <pc:docMk/>
          <pc:sldMk cId="2167133361" sldId="329"/>
        </pc:sldMkLst>
      </pc:sldChg>
      <pc:sldChg chg="del">
        <pc:chgData name="Richard Charnigo" userId="4fe029dc7930efe6" providerId="LiveId" clId="{92E2ED52-1AC8-47B6-95CF-63798C081D6E}" dt="2025-11-04T03:14:15.635" v="3853" actId="2696"/>
        <pc:sldMkLst>
          <pc:docMk/>
          <pc:sldMk cId="3645534327" sldId="330"/>
        </pc:sldMkLst>
      </pc:sldChg>
      <pc:sldChg chg="del">
        <pc:chgData name="Richard Charnigo" userId="4fe029dc7930efe6" providerId="LiveId" clId="{92E2ED52-1AC8-47B6-95CF-63798C081D6E}" dt="2025-11-04T03:14:16.136" v="3854" actId="2696"/>
        <pc:sldMkLst>
          <pc:docMk/>
          <pc:sldMk cId="3001413400" sldId="331"/>
        </pc:sldMkLst>
      </pc:sldChg>
      <pc:sldChg chg="del">
        <pc:chgData name="Richard Charnigo" userId="4fe029dc7930efe6" providerId="LiveId" clId="{92E2ED52-1AC8-47B6-95CF-63798C081D6E}" dt="2025-11-04T03:14:16.478" v="3855" actId="2696"/>
        <pc:sldMkLst>
          <pc:docMk/>
          <pc:sldMk cId="2188622136" sldId="332"/>
        </pc:sldMkLst>
      </pc:sldChg>
      <pc:sldChg chg="del">
        <pc:chgData name="Richard Charnigo" userId="4fe029dc7930efe6" providerId="LiveId" clId="{92E2ED52-1AC8-47B6-95CF-63798C081D6E}" dt="2025-11-04T03:14:16.875" v="3856" actId="2696"/>
        <pc:sldMkLst>
          <pc:docMk/>
          <pc:sldMk cId="2927473400" sldId="333"/>
        </pc:sldMkLst>
      </pc:sldChg>
      <pc:sldChg chg="del">
        <pc:chgData name="Richard Charnigo" userId="4fe029dc7930efe6" providerId="LiveId" clId="{92E2ED52-1AC8-47B6-95CF-63798C081D6E}" dt="2025-11-04T03:14:17.100" v="3857" actId="2696"/>
        <pc:sldMkLst>
          <pc:docMk/>
          <pc:sldMk cId="3140595293" sldId="334"/>
        </pc:sldMkLst>
      </pc:sldChg>
      <pc:sldChg chg="del">
        <pc:chgData name="Richard Charnigo" userId="4fe029dc7930efe6" providerId="LiveId" clId="{92E2ED52-1AC8-47B6-95CF-63798C081D6E}" dt="2025-11-04T03:14:17.741" v="3859" actId="2696"/>
        <pc:sldMkLst>
          <pc:docMk/>
          <pc:sldMk cId="4193518684" sldId="335"/>
        </pc:sldMkLst>
      </pc:sldChg>
      <pc:sldChg chg="modSp mod">
        <pc:chgData name="Richard Charnigo" userId="4fe029dc7930efe6" providerId="LiveId" clId="{92E2ED52-1AC8-47B6-95CF-63798C081D6E}" dt="2025-11-04T03:39:53.705" v="5938" actId="20577"/>
        <pc:sldMkLst>
          <pc:docMk/>
          <pc:sldMk cId="2287594981" sldId="336"/>
        </pc:sldMkLst>
        <pc:spChg chg="mod">
          <ac:chgData name="Richard Charnigo" userId="4fe029dc7930efe6" providerId="LiveId" clId="{92E2ED52-1AC8-47B6-95CF-63798C081D6E}" dt="2025-11-04T03:39:53.705" v="5938" actId="20577"/>
          <ac:spMkLst>
            <pc:docMk/>
            <pc:sldMk cId="2287594981" sldId="336"/>
            <ac:spMk id="3" creationId="{940A6D83-6E2B-7C68-A633-B77B496B2B66}"/>
          </ac:spMkLst>
        </pc:spChg>
      </pc:sldChg>
      <pc:sldChg chg="del">
        <pc:chgData name="Richard Charnigo" userId="4fe029dc7930efe6" providerId="LiveId" clId="{92E2ED52-1AC8-47B6-95CF-63798C081D6E}" dt="2025-11-04T03:14:17.348" v="3858" actId="2696"/>
        <pc:sldMkLst>
          <pc:docMk/>
          <pc:sldMk cId="1940093325" sldId="337"/>
        </pc:sldMkLst>
      </pc:sldChg>
      <pc:sldChg chg="del">
        <pc:chgData name="Richard Charnigo" userId="4fe029dc7930efe6" providerId="LiveId" clId="{92E2ED52-1AC8-47B6-95CF-63798C081D6E}" dt="2025-11-04T03:14:18.246" v="3860" actId="2696"/>
        <pc:sldMkLst>
          <pc:docMk/>
          <pc:sldMk cId="3255924619" sldId="338"/>
        </pc:sldMkLst>
      </pc:sldChg>
      <pc:sldChg chg="del">
        <pc:chgData name="Richard Charnigo" userId="4fe029dc7930efe6" providerId="LiveId" clId="{92E2ED52-1AC8-47B6-95CF-63798C081D6E}" dt="2025-11-04T03:14:18.627" v="3861" actId="2696"/>
        <pc:sldMkLst>
          <pc:docMk/>
          <pc:sldMk cId="4050869646" sldId="339"/>
        </pc:sldMkLst>
      </pc:sldChg>
      <pc:sldChg chg="modSp add mod">
        <pc:chgData name="Richard Charnigo" userId="4fe029dc7930efe6" providerId="LiveId" clId="{92E2ED52-1AC8-47B6-95CF-63798C081D6E}" dt="2025-11-04T04:50:33.290" v="6682" actId="20577"/>
        <pc:sldMkLst>
          <pc:docMk/>
          <pc:sldMk cId="1192018465" sldId="340"/>
        </pc:sldMkLst>
        <pc:spChg chg="mod">
          <ac:chgData name="Richard Charnigo" userId="4fe029dc7930efe6" providerId="LiveId" clId="{92E2ED52-1AC8-47B6-95CF-63798C081D6E}" dt="2025-11-04T04:50:33.290" v="6682" actId="20577"/>
          <ac:spMkLst>
            <pc:docMk/>
            <pc:sldMk cId="1192018465" sldId="340"/>
            <ac:spMk id="3" creationId="{940A6D83-6E2B-7C68-A633-B77B496B2B66}"/>
          </ac:spMkLst>
        </pc:spChg>
      </pc:sldChg>
      <pc:sldChg chg="modSp add mod ord">
        <pc:chgData name="Richard Charnigo" userId="4fe029dc7930efe6" providerId="LiveId" clId="{92E2ED52-1AC8-47B6-95CF-63798C081D6E}" dt="2025-11-04T03:37:55.524" v="5918" actId="20577"/>
        <pc:sldMkLst>
          <pc:docMk/>
          <pc:sldMk cId="3971584578" sldId="341"/>
        </pc:sldMkLst>
        <pc:spChg chg="mod">
          <ac:chgData name="Richard Charnigo" userId="4fe029dc7930efe6" providerId="LiveId" clId="{92E2ED52-1AC8-47B6-95CF-63798C081D6E}" dt="2025-11-04T03:37:55.524" v="5918" actId="20577"/>
          <ac:spMkLst>
            <pc:docMk/>
            <pc:sldMk cId="3971584578" sldId="341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92E2ED52-1AC8-47B6-95CF-63798C081D6E}" dt="2025-11-04T03:33:49.700" v="5796" actId="20577"/>
        <pc:sldMkLst>
          <pc:docMk/>
          <pc:sldMk cId="300828068" sldId="342"/>
        </pc:sldMkLst>
        <pc:spChg chg="mod">
          <ac:chgData name="Richard Charnigo" userId="4fe029dc7930efe6" providerId="LiveId" clId="{92E2ED52-1AC8-47B6-95CF-63798C081D6E}" dt="2025-11-04T03:33:49.700" v="5796" actId="20577"/>
          <ac:spMkLst>
            <pc:docMk/>
            <pc:sldMk cId="300828068" sldId="342"/>
            <ac:spMk id="3" creationId="{940A6D83-6E2B-7C68-A633-B77B496B2B66}"/>
          </ac:spMkLst>
        </pc:spChg>
      </pc:sldChg>
      <pc:sldChg chg="new del">
        <pc:chgData name="Richard Charnigo" userId="4fe029dc7930efe6" providerId="LiveId" clId="{92E2ED52-1AC8-47B6-95CF-63798C081D6E}" dt="2025-11-04T04:42:01.317" v="5993" actId="2696"/>
        <pc:sldMkLst>
          <pc:docMk/>
          <pc:sldMk cId="2683807182" sldId="343"/>
        </pc:sldMkLst>
      </pc:sldChg>
      <pc:sldChg chg="modSp add mod">
        <pc:chgData name="Richard Charnigo" userId="4fe029dc7930efe6" providerId="LiveId" clId="{92E2ED52-1AC8-47B6-95CF-63798C081D6E}" dt="2025-11-04T04:53:23.298" v="6749" actId="20577"/>
        <pc:sldMkLst>
          <pc:docMk/>
          <pc:sldMk cId="3236704365" sldId="343"/>
        </pc:sldMkLst>
        <pc:spChg chg="mod">
          <ac:chgData name="Richard Charnigo" userId="4fe029dc7930efe6" providerId="LiveId" clId="{92E2ED52-1AC8-47B6-95CF-63798C081D6E}" dt="2025-11-04T04:53:23.298" v="6749" actId="20577"/>
          <ac:spMkLst>
            <pc:docMk/>
            <pc:sldMk cId="3236704365" sldId="343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92E2ED52-1AC8-47B6-95CF-63798C081D6E}" dt="2025-11-04T04:58:30.404" v="7341" actId="20577"/>
        <pc:sldMkLst>
          <pc:docMk/>
          <pc:sldMk cId="993919115" sldId="344"/>
        </pc:sldMkLst>
        <pc:spChg chg="mod">
          <ac:chgData name="Richard Charnigo" userId="4fe029dc7930efe6" providerId="LiveId" clId="{92E2ED52-1AC8-47B6-95CF-63798C081D6E}" dt="2025-11-04T04:58:30.404" v="7341" actId="20577"/>
          <ac:spMkLst>
            <pc:docMk/>
            <pc:sldMk cId="993919115" sldId="344"/>
            <ac:spMk id="3" creationId="{940A6D83-6E2B-7C68-A633-B77B496B2B6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A3114B-0CDD-4419-A4DE-E0C29A2AE1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25048-78D1-4821-8E2B-7A77CCA12F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52186-C111-43A8-A0F7-F77FFDE4DF82}" type="datetimeFigureOut">
              <a:rPr lang="en-US" smtClean="0"/>
              <a:t>11/20/2025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924695-047D-4CC8-8801-1AA37457E7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F00293-63F6-438D-A9A8-024975FD55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6CFAD-C154-4C9C-AD01-665A505506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79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BBB5B-F3DE-41D7-B279-483D20E8E363}" type="datetimeFigureOut">
              <a:rPr lang="en-US" smtClean="0"/>
              <a:t>11/20/2025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62BC0-7DC4-4569-951D-2BB9475345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41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2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99909" y="2335192"/>
            <a:ext cx="9792182" cy="218761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lIns="914400" tIns="91440" rIns="914400" anchor="ctr"/>
          <a:lstStyle>
            <a:lvl1pPr algn="ctr">
              <a:defRPr sz="5400" b="1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48328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E5E8994-67B0-7A02-C300-3232691564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32671" y="0"/>
            <a:ext cx="7659329" cy="6858000"/>
          </a:xfrm>
          <a:prstGeom prst="rect">
            <a:avLst/>
          </a:prstGeom>
          <a:solidFill>
            <a:schemeClr val="accent2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D96D4A-16D3-4C35-A383-2DF039D54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33791" y="787869"/>
            <a:ext cx="2743200" cy="2142144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EA6B5C4-24E3-C021-071B-DFF6C6CC49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3449" y="3429000"/>
            <a:ext cx="2920796" cy="29273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1pPr>
            <a:lvl2pPr marL="4572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600" spc="100" baseline="0"/>
            </a:lvl2pPr>
            <a:lvl3pPr marL="9144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400" spc="100" baseline="0"/>
            </a:lvl3pPr>
            <a:lvl4pPr marL="13716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200" spc="100" baseline="0"/>
            </a:lvl4pPr>
            <a:lvl5pPr marL="18288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200" spc="10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F255611-8280-41F3-A5FA-821E144AEA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220928" y="787869"/>
            <a:ext cx="6292646" cy="54322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1600" cap="all" baseline="0">
                <a:solidFill>
                  <a:schemeClr val="accent5">
                    <a:lumMod val="50000"/>
                  </a:schemeClr>
                </a:solidFill>
              </a:defRPr>
            </a:lvl2pPr>
            <a:lvl3pPr marL="914400" indent="0">
              <a:buNone/>
              <a:defRPr sz="1400" cap="all" baseline="0">
                <a:solidFill>
                  <a:schemeClr val="accent5">
                    <a:lumMod val="50000"/>
                  </a:schemeClr>
                </a:solidFill>
              </a:defRPr>
            </a:lvl3pPr>
            <a:lvl4pPr marL="13716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4pPr>
            <a:lvl5pPr marL="18288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453DB9-3C4B-4136-96D2-08A7D5AD41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64841-801A-499A-BFD2-9731D2D89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C78F9D-CD73-4D53-A871-D6C0B643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06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1225E-57F6-4605-A684-F9B30F1F6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559" y="1"/>
            <a:ext cx="4952999" cy="2182482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lIns="731520" rIns="731520"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C93927AF-DF09-4CE5-8767-B2ECF0215B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942932" y="0"/>
            <a:ext cx="7249067" cy="218248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E8D114B-8AAB-41D6-AFCF-750066A652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28" y="2924355"/>
            <a:ext cx="3769525" cy="330064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E5C19A-AE6A-FEDE-6B3C-9B1701F4C50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933262" y="2932801"/>
            <a:ext cx="6411912" cy="3300851"/>
          </a:xfrm>
          <a:prstGeom prst="rect">
            <a:avLst/>
          </a:prstGeom>
        </p:spPr>
        <p:txBody>
          <a:bodyPr/>
          <a:lstStyle>
            <a:lvl1pPr marL="283464" indent="-283464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 sz="1800" spc="100" baseline="0"/>
            </a:lvl1pPr>
            <a:lvl2pPr marL="914400" indent="-283464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 sz="1800" spc="100" baseline="0"/>
            </a:lvl2pPr>
            <a:lvl3pPr marL="1371600" indent="-283464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 sz="1800" spc="100" baseline="0"/>
            </a:lvl3pPr>
            <a:lvl4pPr marL="1828800" indent="-283464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 sz="1800" spc="100" baseline="0"/>
            </a:lvl4pPr>
            <a:lvl5pPr marL="2286000" indent="-283464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 sz="1800" spc="10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751D887-2419-4911-A7CC-9B5A598D71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8B214E0-C574-4CE5-8FF0-E0F965A4A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033920-FB08-49F3-8A75-14E68EF78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951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96722F2-1968-8B82-9382-187D808D9C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F6663C8-5425-48D7-9E9D-F2B794222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41541"/>
            <a:ext cx="10515600" cy="1215894"/>
          </a:xfrm>
          <a:prstGeom prst="rect">
            <a:avLst/>
          </a:prstGeom>
        </p:spPr>
        <p:txBody>
          <a:bodyPr anchor="b"/>
          <a:lstStyle>
            <a:lvl1pPr algn="ctr"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7176063-74EF-4FC1-A687-2F5900412F55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859468" y="2674190"/>
            <a:ext cx="10494331" cy="36058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058ECB-2935-45B1-80F1-ED38302C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FC42CC-A62B-40E8-907A-F15D7C21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E0735-85DE-48C3-8FE9-0754F9ABD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160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30061" y="1541398"/>
            <a:ext cx="4442603" cy="212482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34C23C4D-3C16-4A17-BF8A-A9C4E2F013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30061" y="3984426"/>
            <a:ext cx="4442603" cy="242499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771736" y="0"/>
            <a:ext cx="5420263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</p:spTree>
    <p:extLst>
      <p:ext uri="{BB962C8B-B14F-4D97-AF65-F5344CB8AC3E}">
        <p14:creationId xmlns:p14="http://schemas.microsoft.com/office/powerpoint/2010/main" val="42577993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75558-A264-444E-829B-51AAE6B4B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D9373-37D1-4135-8D34-755E139F79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5E4A6B-1966-4E57-9FB8-8B111E97B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FC3DD-F2BE-41FF-895B-00129AAB1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F830C-8424-4FAF-A011-605AE1D14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291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772276" cy="6858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4747" y="2365057"/>
            <a:ext cx="4377400" cy="2160644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50000">
                <a:schemeClr val="accent5">
                  <a:alpha val="10000"/>
                </a:schemeClr>
              </a:gs>
            </a:gsLst>
            <a:lin ang="0" scaled="0"/>
          </a:gradFill>
          <a:ln w="28575">
            <a:solidFill>
              <a:schemeClr val="bg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B3EFFF7-FFC6-16DF-B4AB-DD5A1A1DA92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27896" y="0"/>
            <a:ext cx="3344379" cy="6858000"/>
          </a:xfrm>
          <a:custGeom>
            <a:avLst/>
            <a:gdLst>
              <a:gd name="connsiteX0" fmla="*/ 0 w 3344379"/>
              <a:gd name="connsiteY0" fmla="*/ 0 h 6858000"/>
              <a:gd name="connsiteX1" fmla="*/ 3344379 w 3344379"/>
              <a:gd name="connsiteY1" fmla="*/ 0 h 6858000"/>
              <a:gd name="connsiteX2" fmla="*/ 3344379 w 3344379"/>
              <a:gd name="connsiteY2" fmla="*/ 6858000 h 6858000"/>
              <a:gd name="connsiteX3" fmla="*/ 0 w 334437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4379" h="6858000">
                <a:moveTo>
                  <a:pt x="0" y="0"/>
                </a:moveTo>
                <a:lnTo>
                  <a:pt x="3344379" y="0"/>
                </a:lnTo>
                <a:lnTo>
                  <a:pt x="334437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5">
              <a:alpha val="1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noFill/>
              </a:defRPr>
            </a:lvl1pPr>
          </a:lstStyle>
          <a:p>
            <a:pPr lvl="0"/>
            <a:r>
              <a:rPr lang="en-US" dirty="0"/>
              <a:t>Blank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E6E802E-B214-0AE3-69C8-CBCA885C70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35900" y="2071688"/>
            <a:ext cx="3773488" cy="2732087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1pPr>
            <a:lvl2pPr marL="4572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2pPr>
            <a:lvl3pPr marL="9144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3pPr>
            <a:lvl4pPr marL="13716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4pPr>
            <a:lvl5pPr marL="18288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0398655-42A6-4DBC-9542-9A8D10B44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FF7C44B-1689-4CA8-B0BC-0671EA127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D6105C8-7607-448C-9CD2-9CA33B49B4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38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2"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2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99909" y="2335192"/>
            <a:ext cx="9792182" cy="218761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lIns="914400" tIns="182880" rIns="914400" anchor="ctr"/>
          <a:lstStyle>
            <a:lvl1pPr algn="ctr">
              <a:defRPr sz="5400" b="1" cap="all" spc="100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737129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CC6C658-B6F5-98D2-4D95-EA3030D6F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0322" y="-7084"/>
            <a:ext cx="12212321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0065" y="2372810"/>
            <a:ext cx="4352081" cy="2129742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789480" y="0"/>
            <a:ext cx="539496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333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C3FAF69-7EBE-817B-DCEA-4A1595820E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-7515"/>
            <a:ext cx="4661648" cy="6871651"/>
          </a:xfrm>
          <a:prstGeom prst="rect">
            <a:avLst/>
          </a:prstGeom>
          <a:solidFill>
            <a:srgbClr val="4769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20FC4D-FDE2-42C3-B907-27B071B649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6608" y="804862"/>
            <a:ext cx="3401992" cy="5121375"/>
          </a:xfrm>
          <a:prstGeom prst="rect">
            <a:avLst/>
          </a:prstGeom>
          <a:ln w="28575">
            <a:noFill/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4F9403-8AE5-DF79-EFCF-E99EABB8341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579338" y="804863"/>
            <a:ext cx="5716587" cy="5248276"/>
          </a:xfrm>
          <a:prstGeom prst="rect">
            <a:avLst/>
          </a:prstGeom>
        </p:spPr>
        <p:txBody>
          <a:bodyPr anchor="ctr"/>
          <a:lstStyle>
            <a:lvl1pPr marL="283464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/>
            </a:lvl1pPr>
            <a:lvl2pPr marL="73152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/>
            </a:lvl2pPr>
            <a:lvl3pPr marL="109728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/>
            </a:lvl3pPr>
            <a:lvl4pPr marL="146304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/>
            </a:lvl4pPr>
            <a:lvl5pPr marL="182880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38E30C9-543F-4532-B571-2F2EF52E7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9E2F8B6B-A63E-448F-86E5-CF3F12A29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EC1D779-DE8A-45DF-9A79-70F63DD68B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91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47727" y="2060294"/>
            <a:ext cx="4359795" cy="2141316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-9009"/>
            <a:ext cx="5521124" cy="687858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F20D097E-45D7-422E-A8D1-635C7DE9A9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70878" y="4550199"/>
            <a:ext cx="4359795" cy="1790164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800" b="1" cap="all" spc="100" baseline="0">
                <a:solidFill>
                  <a:schemeClr val="accent4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912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A5AC9-F6E1-46F9-8810-475475E17B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4980" y="706056"/>
            <a:ext cx="6323957" cy="1088020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2C02D9-C262-43C0-BE24-402661B05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4495801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C3273F-AE8F-21E6-A06E-52686D65496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135563" y="2291786"/>
            <a:ext cx="3017837" cy="396722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1pPr>
            <a:lvl2pPr marL="283464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2pPr>
            <a:lvl3pPr marL="68580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3pPr>
            <a:lvl4pPr marL="114300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4pPr>
            <a:lvl5pPr marL="160020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A011C768-FB8E-F917-0CF9-C9B7DA4CAA6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473281" y="2294680"/>
            <a:ext cx="3136127" cy="396722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1pPr>
            <a:lvl2pPr marL="283464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2pPr>
            <a:lvl3pPr marL="68580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3pPr>
            <a:lvl4pPr marL="114300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4pPr>
            <a:lvl5pPr marL="160020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61AB9D5A-1951-48B0-9CAE-84FC869BE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3AEF9F4B-0EB4-4C9F-9159-80E393F3A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BC4F905-196D-4DFF-9947-C56088B56F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09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FD970D0-182D-96E3-04B5-5D634F9C4F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AEFB40-063A-41A7-9581-865BBE62C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6143"/>
            <a:ext cx="10515600" cy="1229033"/>
          </a:xfrm>
          <a:prstGeom prst="rect">
            <a:avLst/>
          </a:prstGeom>
        </p:spPr>
        <p:txBody>
          <a:bodyPr anchor="b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E453354-6167-7227-F443-F984688CC4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49775" y="2858625"/>
            <a:ext cx="3941763" cy="3338513"/>
          </a:xfrm>
          <a:prstGeom prst="rect">
            <a:avLst/>
          </a:prstGeom>
        </p:spPr>
        <p:txBody>
          <a:bodyPr/>
          <a:lstStyle>
            <a:lvl1pPr marL="347472" indent="-347472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800" spc="100" baseline="0"/>
            </a:lvl1pPr>
            <a:lvl2pPr marL="685800" indent="-347472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  <a:defRPr sz="1600" spc="100" baseline="0"/>
            </a:lvl2pPr>
            <a:lvl3pPr marL="1143000" indent="-347472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arenR"/>
              <a:defRPr sz="1400" spc="100" baseline="0"/>
            </a:lvl3pPr>
            <a:lvl4pPr marL="1600200" indent="-347472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lphaLcParenR"/>
              <a:defRPr sz="1200" spc="100" baseline="0"/>
            </a:lvl4pPr>
            <a:lvl5pPr marL="2057400" indent="-347472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romanLcPeriod"/>
              <a:defRPr sz="1200" spc="10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DDA14B5C-C6A4-65FB-34DD-E1C0FF465FF7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342681" y="2858625"/>
            <a:ext cx="6011119" cy="333851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+mj-lt"/>
              <a:buNone/>
              <a:defRPr sz="1800" spc="100" baseline="0"/>
            </a:lvl1pPr>
            <a:lvl2pPr marL="285750" indent="-28575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spc="100" baseline="0"/>
            </a:lvl2pPr>
            <a:lvl3pPr marL="685800" indent="-28575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spc="100" baseline="0"/>
            </a:lvl3pPr>
            <a:lvl4pPr marL="1143000" indent="-28575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spc="100" baseline="0"/>
            </a:lvl4pPr>
            <a:lvl5pPr marL="1600200" indent="-28575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spc="10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0" name="Date Placeholder 3">
            <a:extLst>
              <a:ext uri="{FF2B5EF4-FFF2-40B4-BE49-F238E27FC236}">
                <a16:creationId xmlns:a16="http://schemas.microsoft.com/office/drawing/2014/main" id="{573EDDB2-8AC2-4A88-95EE-20082E77DE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325A34CF-B8DC-4A28-86BC-8D450E3D3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3F009426-0603-4EF7-8DE1-0CA50818F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655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1E109A-BBBE-498A-AC65-464AAF571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766915"/>
            <a:ext cx="2782529" cy="21630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7408009F-7441-4960-8688-598E55377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64796" y="960385"/>
            <a:ext cx="6341212" cy="1969628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21A019-F5C2-4A15-A6AE-C03209D1D7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716594"/>
            <a:ext cx="12192000" cy="31414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FE1DF53-32D0-456E-8221-7FCD23325D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C108F1B-58C5-43B6-8251-B1392CA9A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530B1E0-03D4-4E5B-A2A7-903B17B30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211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02389-643A-44A3-9E32-4459CAEA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E221A-6F27-4890-B073-7BA27B8FB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06CAC-A122-486F-81C6-4299D83E9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11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73" r:id="rId3"/>
    <p:sldLayoutId id="2147483669" r:id="rId4"/>
    <p:sldLayoutId id="2147483651" r:id="rId5"/>
    <p:sldLayoutId id="2147483671" r:id="rId6"/>
    <p:sldLayoutId id="2147483652" r:id="rId7"/>
    <p:sldLayoutId id="2147483653" r:id="rId8"/>
    <p:sldLayoutId id="2147483650" r:id="rId9"/>
    <p:sldLayoutId id="2147483664" r:id="rId10"/>
    <p:sldLayoutId id="2147483659" r:id="rId11"/>
    <p:sldLayoutId id="2147483662" r:id="rId12"/>
    <p:sldLayoutId id="2147483670" r:id="rId13"/>
    <p:sldLayoutId id="2147483674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Close-up of a green field">
            <a:extLst>
              <a:ext uri="{FF2B5EF4-FFF2-40B4-BE49-F238E27FC236}">
                <a16:creationId xmlns:a16="http://schemas.microsoft.com/office/drawing/2014/main" id="{FE4A4B5C-D71A-0CFA-A601-EB93F13F5AA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alphaModFix amt="50000"/>
          </a:blip>
          <a:srcRect/>
          <a:stretch/>
        </p:blipFill>
        <p:spPr>
          <a:xfrm>
            <a:off x="0" y="-2"/>
            <a:ext cx="12192000" cy="6858000"/>
          </a:xfr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C0147929-8D39-DAA9-C3C5-4829D9C31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9909" y="2335192"/>
            <a:ext cx="9792182" cy="2187616"/>
          </a:xfrm>
        </p:spPr>
        <p:txBody>
          <a:bodyPr/>
          <a:lstStyle/>
          <a:p>
            <a:br>
              <a:rPr lang="en-US" sz="8000" b="1" dirty="0">
                <a:solidFill>
                  <a:schemeClr val="tx2"/>
                </a:solidFill>
              </a:rPr>
            </a:br>
            <a:br>
              <a:rPr lang="en-US" sz="8000" b="1" dirty="0">
                <a:solidFill>
                  <a:schemeClr val="tx2"/>
                </a:solidFill>
              </a:rPr>
            </a:br>
            <a:r>
              <a:rPr lang="en-US" sz="4000" b="1" dirty="0">
                <a:solidFill>
                  <a:srgbClr val="00B0F0"/>
                </a:solidFill>
              </a:rPr>
              <a:t>The simple linear regression model AND interpretation</a:t>
            </a:r>
            <a:br>
              <a:rPr lang="en-US" sz="8800" dirty="0">
                <a:solidFill>
                  <a:srgbClr val="00B0F0"/>
                </a:solidFill>
              </a:rPr>
            </a:br>
            <a:br>
              <a:rPr lang="en-US" sz="8800" dirty="0">
                <a:solidFill>
                  <a:srgbClr val="00B0F0"/>
                </a:solidFill>
              </a:rPr>
            </a:br>
            <a:r>
              <a:rPr lang="en-US" sz="4000" b="1" i="0" dirty="0">
                <a:solidFill>
                  <a:srgbClr val="00B0F0"/>
                </a:solidFill>
              </a:rPr>
              <a:t>BST 600, Fall 2025, Lecture 18</a:t>
            </a:r>
            <a:br>
              <a:rPr lang="en-US" sz="4000" b="1" i="0" dirty="0">
                <a:solidFill>
                  <a:srgbClr val="00B0F0"/>
                </a:solidFill>
              </a:rPr>
            </a:br>
            <a:r>
              <a:rPr lang="en-US" sz="4000" b="1" i="0" dirty="0">
                <a:solidFill>
                  <a:srgbClr val="00B0F0"/>
                </a:solidFill>
              </a:rPr>
              <a:t>Dr. Richard Charnigo</a:t>
            </a:r>
            <a:endParaRPr lang="en-US" sz="4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2684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r>
              <a:rPr lang="en-US" sz="4000" b="1" dirty="0"/>
              <a:t>	</a:t>
            </a:r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391887"/>
            <a:ext cx="9906000" cy="593271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+mj-lt"/>
              </a:rPr>
              <a:t>1. INTERPRETATION (continued)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A further interpretation in simple linear regression is that 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lang="en-US" sz="3200" dirty="0"/>
              <a:t>  is the average value of  Y  among people (or other subjects of research) with  X = 0.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/>
              <a:t>The above </a:t>
            </a:r>
            <a:r>
              <a:rPr lang="en-US" sz="3200" dirty="0"/>
              <a:t>presumes that  X = 0  is meaningful and does not entail extrapolation beyond the values of  X  </a:t>
            </a:r>
            <a:r>
              <a:rPr lang="en-US" sz="3200"/>
              <a:t>in the </a:t>
            </a:r>
            <a:r>
              <a:rPr lang="en-US" sz="3200" dirty="0"/>
              <a:t>data.  For the example that we have considered, in which  X  is daily sodium intake, we do not imagine that anyone will altogether avoid dietary sodium.</a:t>
            </a:r>
          </a:p>
        </p:txBody>
      </p:sp>
    </p:spTree>
    <p:extLst>
      <p:ext uri="{BB962C8B-B14F-4D97-AF65-F5344CB8AC3E}">
        <p14:creationId xmlns:p14="http://schemas.microsoft.com/office/powerpoint/2010/main" val="993919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r>
              <a:rPr lang="en-US" sz="4000" b="1" dirty="0"/>
              <a:t>	</a:t>
            </a:r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391887"/>
            <a:ext cx="9906000" cy="593271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+mj-lt"/>
              </a:rPr>
              <a:t>2. GENERALIZABILITY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Another consideration is the possibility of </a:t>
            </a:r>
            <a:r>
              <a:rPr lang="en-US" sz="3200" i="1" dirty="0"/>
              <a:t>generalization</a:t>
            </a:r>
            <a:r>
              <a:rPr lang="en-US" sz="3200" dirty="0"/>
              <a:t> to accommodate multiple inputs.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Although we shall not pursue it in BST 600, 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en-US" sz="3200" u="sng" dirty="0">
                <a:ea typeface="Calibri" panose="020F0502020204030204" pitchFamily="34" charset="0"/>
                <a:cs typeface="Calibri" panose="020F0502020204030204" pitchFamily="34" charset="0"/>
              </a:rPr>
              <a:t>multiple linear regression model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takes the form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Y =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+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X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+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 β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X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+ … +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ea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en-US" sz="3200" baseline="-25000" dirty="0" err="1">
                <a:ea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+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Inputs may include variables of scientific interest as well as confounding variables (see Lecture 6).</a:t>
            </a:r>
          </a:p>
        </p:txBody>
      </p:sp>
    </p:spTree>
    <p:extLst>
      <p:ext uri="{BB962C8B-B14F-4D97-AF65-F5344CB8AC3E}">
        <p14:creationId xmlns:p14="http://schemas.microsoft.com/office/powerpoint/2010/main" val="3236704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r>
              <a:rPr lang="en-US" sz="4000" b="1" dirty="0"/>
              <a:t>	</a:t>
            </a:r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419878"/>
            <a:ext cx="9906000" cy="590472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+mj-lt"/>
              </a:rPr>
              <a:t>LINEAR REGRESSION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If  X  and  Y  have a bivariate normal distribution (see Lecture 17), then one way of describing their association is by the equation  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Y =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+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X +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This equation, known as the </a:t>
            </a:r>
            <a:r>
              <a:rPr lang="en-US" sz="3200" u="sng" dirty="0">
                <a:ea typeface="Calibri" panose="020F0502020204030204" pitchFamily="34" charset="0"/>
                <a:cs typeface="Calibri" panose="020F0502020204030204" pitchFamily="34" charset="0"/>
              </a:rPr>
              <a:t>simple linear regression model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, says that  Y  and  X  are linearly related apart from an </a:t>
            </a:r>
            <a:r>
              <a:rPr lang="en-US" sz="3200" u="sng" dirty="0">
                <a:ea typeface="Calibri" panose="020F0502020204030204" pitchFamily="34" charset="0"/>
                <a:cs typeface="Calibri" panose="020F0502020204030204" pitchFamily="34" charset="0"/>
              </a:rPr>
              <a:t>error term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.  We refer to 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 as the </a:t>
            </a:r>
            <a:r>
              <a:rPr lang="en-US" sz="3200" u="sng" dirty="0">
                <a:ea typeface="Calibri" panose="020F0502020204030204" pitchFamily="34" charset="0"/>
                <a:cs typeface="Calibri" panose="020F0502020204030204" pitchFamily="34" charset="0"/>
              </a:rPr>
              <a:t>intercept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and to 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 as the </a:t>
            </a:r>
            <a:r>
              <a:rPr lang="en-US" sz="3200" u="sng" dirty="0">
                <a:ea typeface="Calibri" panose="020F0502020204030204" pitchFamily="34" charset="0"/>
                <a:cs typeface="Calibri" panose="020F0502020204030204" pitchFamily="34" charset="0"/>
              </a:rPr>
              <a:t>slope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.  The error term is normally distributed with mean  0  and is not associated with  X.</a:t>
            </a:r>
          </a:p>
        </p:txBody>
      </p:sp>
    </p:spTree>
    <p:extLst>
      <p:ext uri="{BB962C8B-B14F-4D97-AF65-F5344CB8AC3E}">
        <p14:creationId xmlns:p14="http://schemas.microsoft.com/office/powerpoint/2010/main" val="1581522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r>
              <a:rPr lang="en-US" sz="4000" b="1" dirty="0"/>
              <a:t>	</a:t>
            </a:r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391887"/>
            <a:ext cx="9906000" cy="593271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+mj-lt"/>
              </a:rPr>
              <a:t>LINEAR REGRESSION (continued)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When describing the association between  X  and  Y  in this manner, one typically thinks of  Y  as an outcome variable and of  X  as an input variable.</a:t>
            </a:r>
            <a:r>
              <a:rPr lang="en-US" sz="3200" baseline="30000" dirty="0"/>
              <a:t>1</a:t>
            </a:r>
            <a:r>
              <a:rPr lang="en-US" sz="3200" dirty="0"/>
              <a:t> 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In terms of the parameters 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μ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μ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σ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σ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, and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ρ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 of the bivariate normal distribution, we have</a:t>
            </a:r>
            <a:r>
              <a:rPr lang="en-US" sz="3200" baseline="30000" dirty="0"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=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ρ σ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σ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 and 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=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 μ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en-US" sz="3200" baseline="30000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1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μ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=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μ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en-US" sz="3200" baseline="30000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μ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ρ σ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σ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en-US" sz="2000" baseline="30000" dirty="0"/>
          </a:p>
          <a:p>
            <a:pPr marL="0" indent="0">
              <a:spcBef>
                <a:spcPts val="0"/>
              </a:spcBef>
              <a:buNone/>
            </a:pPr>
            <a:endParaRPr lang="en-US" sz="2000" baseline="30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000" baseline="30000" dirty="0"/>
              <a:t>1</a:t>
            </a:r>
            <a:r>
              <a:rPr lang="en-US" sz="2000" dirty="0"/>
              <a:t> See Lecture 2 for some synonymous terms.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baseline="30000" dirty="0"/>
              <a:t>2</a:t>
            </a:r>
            <a:r>
              <a:rPr lang="en-US" sz="2000" dirty="0"/>
              <a:t> These facts may not be obvious; I ask you to accept them without proof.</a:t>
            </a:r>
            <a:endParaRPr lang="en-US" sz="3200" baseline="30000" dirty="0"/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84216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r>
              <a:rPr lang="en-US" sz="4000" b="1" dirty="0"/>
              <a:t>	</a:t>
            </a:r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391887"/>
            <a:ext cx="9906000" cy="593271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+mj-lt"/>
              </a:rPr>
              <a:t>LINEAR REGRESSION (continued)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Thus (as mentioned in Lecture 17), 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ρ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= 0  is equivalent to 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= 0.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Moreover, the variance of the error term is 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σ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en-US" sz="3200" baseline="30000" dirty="0"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(1 –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ρ</a:t>
            </a:r>
            <a:r>
              <a:rPr lang="en-US" sz="3200" baseline="30000" dirty="0"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). </a:t>
            </a: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If 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ρ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= 0,  then the variability of  Y  is entirely inherited from the error term.</a:t>
            </a:r>
            <a:r>
              <a:rPr lang="en-US" sz="3200" baseline="30000" dirty="0"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000" baseline="30000" dirty="0"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z="2000" dirty="0">
                <a:ea typeface="Calibri" panose="020F0502020204030204" pitchFamily="34" charset="0"/>
                <a:cs typeface="Calibri" panose="020F0502020204030204" pitchFamily="34" charset="0"/>
              </a:rPr>
              <a:t> Indeed, in that case, we have  Y = </a:t>
            </a:r>
            <a:r>
              <a:rPr lang="el-GR" sz="2000" dirty="0"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2000" baseline="-25000" dirty="0">
                <a:ea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lang="en-US" sz="2000" dirty="0">
                <a:ea typeface="Calibri" panose="020F0502020204030204" pitchFamily="34" charset="0"/>
                <a:cs typeface="Calibri" panose="020F0502020204030204" pitchFamily="34" charset="0"/>
              </a:rPr>
              <a:t> + </a:t>
            </a:r>
            <a:r>
              <a:rPr lang="el-GR" sz="2000" dirty="0"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en-US" sz="2000" dirty="0">
                <a:ea typeface="Calibri" panose="020F0502020204030204" pitchFamily="34" charset="0"/>
                <a:cs typeface="Calibri" panose="020F0502020204030204" pitchFamily="34" charset="0"/>
              </a:rPr>
              <a:t>.     </a:t>
            </a:r>
            <a:endParaRPr lang="en-US" sz="2000" dirty="0"/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83733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r>
              <a:rPr lang="en-US" sz="4000" b="1" dirty="0"/>
              <a:t>	</a:t>
            </a:r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391887"/>
            <a:ext cx="9906000" cy="593271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+mj-lt"/>
              </a:rPr>
              <a:t>LINEAR REGRESSION (continued)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A classical framework (see Lecture 2) regards</a:t>
            </a:r>
            <a:r>
              <a:rPr lang="en-US" sz="3200" dirty="0"/>
              <a:t> 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 and 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 as fixed but unknown parameters.  The uncertainty about them is epistemic (see Lecture 1).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Given data  (x</a:t>
            </a:r>
            <a:r>
              <a:rPr lang="en-US" sz="3200" baseline="-25000" dirty="0"/>
              <a:t>1</a:t>
            </a:r>
            <a:r>
              <a:rPr lang="en-US" sz="3200" dirty="0"/>
              <a:t>, y</a:t>
            </a:r>
            <a:r>
              <a:rPr lang="en-US" sz="3200" baseline="-25000" dirty="0"/>
              <a:t>1</a:t>
            </a:r>
            <a:r>
              <a:rPr lang="en-US" sz="3200" dirty="0"/>
              <a:t>), (x</a:t>
            </a:r>
            <a:r>
              <a:rPr lang="en-US" sz="3200" baseline="-25000" dirty="0"/>
              <a:t>2</a:t>
            </a:r>
            <a:r>
              <a:rPr lang="en-US" sz="3200" dirty="0"/>
              <a:t>, y</a:t>
            </a:r>
            <a:r>
              <a:rPr lang="en-US" sz="3200" baseline="-25000" dirty="0"/>
              <a:t>2</a:t>
            </a:r>
            <a:r>
              <a:rPr lang="en-US" sz="3200" dirty="0"/>
              <a:t>), …, (</a:t>
            </a:r>
            <a:r>
              <a:rPr lang="en-US" sz="3200" dirty="0" err="1"/>
              <a:t>x</a:t>
            </a:r>
            <a:r>
              <a:rPr lang="en-US" sz="3200" baseline="-25000" dirty="0" err="1"/>
              <a:t>n</a:t>
            </a:r>
            <a:r>
              <a:rPr lang="en-US" sz="3200" dirty="0"/>
              <a:t>, </a:t>
            </a:r>
            <a:r>
              <a:rPr lang="en-US" sz="3200" dirty="0" err="1"/>
              <a:t>y</a:t>
            </a:r>
            <a:r>
              <a:rPr lang="en-US" sz="3200" baseline="-25000" dirty="0" err="1"/>
              <a:t>n</a:t>
            </a:r>
            <a:r>
              <a:rPr lang="en-US" sz="3200" dirty="0"/>
              <a:t>)  obtained by simple random sampling from an effectively infinite population (Lecture 5), we can estimate 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 and 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.  We can also test hypotheses and construct confidence intervals.</a:t>
            </a: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92018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r>
              <a:rPr lang="en-US" sz="4000" b="1" dirty="0"/>
              <a:t>	</a:t>
            </a:r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391887"/>
            <a:ext cx="9906000" cy="593271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+mj-lt"/>
              </a:rPr>
              <a:t>WHY NOT RELY ON CORRELATION ?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In the next lecture, we shall discuss how to perform the aforementioned tasks.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One may wonder, though, what is the purpose of describing the association between  X  and  Y  via the simple linear regression model ?  In particular, why not just compute the sample correlation and use that to test  H</a:t>
            </a:r>
            <a:r>
              <a:rPr lang="en-US" sz="3200" baseline="-25000" dirty="0"/>
              <a:t>0</a:t>
            </a:r>
            <a:r>
              <a:rPr lang="en-US" sz="3200" dirty="0"/>
              <a:t>: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ρ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= 0  against  </a:t>
            </a:r>
            <a:r>
              <a:rPr lang="en-US" sz="3200" dirty="0"/>
              <a:t>H</a:t>
            </a:r>
            <a:r>
              <a:rPr lang="en-US" sz="3200" baseline="-25000" dirty="0"/>
              <a:t>1</a:t>
            </a:r>
            <a:r>
              <a:rPr lang="en-US" sz="3200" dirty="0"/>
              <a:t>: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ρ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>
                <a:latin typeface="Neue Haas Grotesk Text Pro" panose="020B05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≠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0  (as in Lecture 17) 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87594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r>
              <a:rPr lang="en-US" sz="4000" b="1" dirty="0"/>
              <a:t>	</a:t>
            </a:r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391887"/>
            <a:ext cx="9906000" cy="593271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+mj-lt"/>
              </a:rPr>
              <a:t>1. INTERPRETATION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One reason to employ the simple linear regression model is that scientific interpretation may be easier.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For example, suppose that  X  is daily sodium intake (in grams) and that  Y  is systolic blood pressure (in millimeters mercury).  If the correlation 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ρ </a:t>
            </a:r>
            <a:r>
              <a:rPr lang="en-US" sz="3200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/>
              <a:t>is estimated to equal  0.36,  let us say, then we do not immediately see by how much systolic blood pressure may be lowered with a reduction in daily sodium intake.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71584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r>
              <a:rPr lang="en-US" sz="4000" b="1" dirty="0"/>
              <a:t>	</a:t>
            </a:r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391887"/>
            <a:ext cx="9906000" cy="593271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+mj-lt"/>
              </a:rPr>
              <a:t>1. INTERPRETATION (continued)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On the other hand, if 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3200" dirty="0"/>
              <a:t>  is estimated to equal  8,  then we may </a:t>
            </a:r>
            <a:r>
              <a:rPr lang="en-US" sz="3200" i="1" dirty="0"/>
              <a:t>predict</a:t>
            </a:r>
            <a:r>
              <a:rPr lang="en-US" sz="3200" dirty="0"/>
              <a:t> that systolic blood pressure may be lowered by  8  points for someone who reduces daily sodium intake from  3  grams to  2  grams.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However, someone who reduces daily sodium intake by  1  gram may have systolic blood pressure lowered by a larger or smaller amount than  8  points. 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159860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r>
              <a:rPr lang="en-US" sz="4000" b="1" dirty="0"/>
              <a:t>	</a:t>
            </a:r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391887"/>
            <a:ext cx="9906000" cy="593271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+mj-lt"/>
              </a:rPr>
              <a:t>1. INTERPRETATION (continued)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First, we have supposed that  8  is an </a:t>
            </a:r>
            <a:r>
              <a:rPr lang="en-US" sz="3200" i="1" dirty="0"/>
              <a:t>estimate</a:t>
            </a:r>
            <a:r>
              <a:rPr lang="en-US" sz="3200" dirty="0"/>
              <a:t> of 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3200" dirty="0"/>
              <a:t>.  The true value of 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3200" dirty="0"/>
              <a:t>  may differ from that.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Second, 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3200" dirty="0"/>
              <a:t>  will be the </a:t>
            </a:r>
            <a:r>
              <a:rPr lang="en-US" sz="3200" i="1" dirty="0"/>
              <a:t>average</a:t>
            </a:r>
            <a:r>
              <a:rPr lang="en-US" sz="3200" dirty="0"/>
              <a:t> change in systolic blood pressure corresponding to a one-unit change in daily sodium intake.  For a specific individual who effects a one-unit reduction in daily sodium intake, the corresponding reduction in systolic blood pressure may be larger or smaller than  </a:t>
            </a:r>
            <a:r>
              <a:rPr lang="el-GR" sz="3200" dirty="0"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082806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Custom 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D0E9"/>
      </a:accent1>
      <a:accent2>
        <a:srgbClr val="476977"/>
      </a:accent2>
      <a:accent3>
        <a:srgbClr val="79BBE9"/>
      </a:accent3>
      <a:accent4>
        <a:srgbClr val="6B8043"/>
      </a:accent4>
      <a:accent5>
        <a:srgbClr val="9ACF21"/>
      </a:accent5>
      <a:accent6>
        <a:srgbClr val="CFDCA5"/>
      </a:accent6>
      <a:hlink>
        <a:srgbClr val="0563C1"/>
      </a:hlink>
      <a:folHlink>
        <a:srgbClr val="954F72"/>
      </a:folHlink>
    </a:clrScheme>
    <a:fontScheme name="Custom 26">
      <a:majorFont>
        <a:latin typeface="Tenorite Bold"/>
        <a:ea typeface=""/>
        <a:cs typeface=""/>
      </a:majorFont>
      <a:minorFont>
        <a:latin typeface="Tenorite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16411175_Win32_SL_V6" id="{2596AF0E-92BF-4F5A-A2A1-B1C9D33CD0CE}" vid="{0709752F-9199-467A-B305-5274ECB683C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9424615-5FE5-4F43-AE24-3BC9A053268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F19A644-6410-4EC7-894C-877E70305DFF}">
  <ds:schemaRefs>
    <ds:schemaRef ds:uri="http://purl.org/dc/elements/1.1/"/>
    <ds:schemaRef ds:uri="http://schemas.openxmlformats.org/package/2006/metadata/core-properties"/>
    <ds:schemaRef ds:uri="http://schemas.microsoft.com/sharepoint/v3"/>
    <ds:schemaRef ds:uri="16c05727-aa75-4e4a-9b5f-8a80a1165891"/>
    <ds:schemaRef ds:uri="http://schemas.microsoft.com/office/2006/documentManagement/types"/>
    <ds:schemaRef ds:uri="http://www.w3.org/XML/1998/namespace"/>
    <ds:schemaRef ds:uri="71af3243-3dd4-4a8d-8c0d-dd76da1f02a5"/>
    <ds:schemaRef ds:uri="http://purl.org/dc/terms/"/>
    <ds:schemaRef ds:uri="http://schemas.microsoft.com/office/2006/metadata/properties"/>
    <ds:schemaRef ds:uri="http://schemas.microsoft.com/office/infopath/2007/PartnerControls"/>
    <ds:schemaRef ds:uri="230e9df3-be65-4c73-a93b-d1236ebd677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5AD180A-D253-4F84-BD24-8EE736E6553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{6D703914-E1C6-4156-A77F-6781093C2427}TF8c6975b0-03aa-48e8-8a23-2a6072f108da7bca746b_win32-937fb968a2bf</Template>
  <TotalTime>568</TotalTime>
  <Words>934</Words>
  <Application>Microsoft Office PowerPoint</Application>
  <PresentationFormat>Widescreen</PresentationFormat>
  <Paragraphs>72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Neue Haas Grotesk Text Pro</vt:lpstr>
      <vt:lpstr>Tenorite </vt:lpstr>
      <vt:lpstr>Tenorite Bold</vt:lpstr>
      <vt:lpstr>Custom</vt:lpstr>
      <vt:lpstr>  The simple linear regression model AND interpretation  BST 600, Fall 2025, Lecture 18 Dr. Richard Charnigo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 PRESENTATION</dc:title>
  <dc:creator>Richard Charnigo</dc:creator>
  <cp:lastModifiedBy>Richard Charnigo</cp:lastModifiedBy>
  <cp:revision>4</cp:revision>
  <cp:lastPrinted>2025-11-20T20:06:58Z</cp:lastPrinted>
  <dcterms:created xsi:type="dcterms:W3CDTF">2025-11-01T05:05:53Z</dcterms:created>
  <dcterms:modified xsi:type="dcterms:W3CDTF">2025-11-20T20:07:22Z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