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9"/>
  </p:notesMasterIdLst>
  <p:handoutMasterIdLst>
    <p:handoutMasterId r:id="rId30"/>
  </p:handoutMasterIdLst>
  <p:sldIdLst>
    <p:sldId id="310" r:id="rId5"/>
    <p:sldId id="311" r:id="rId6"/>
    <p:sldId id="291" r:id="rId7"/>
    <p:sldId id="312" r:id="rId8"/>
    <p:sldId id="314" r:id="rId9"/>
    <p:sldId id="313" r:id="rId10"/>
    <p:sldId id="316" r:id="rId11"/>
    <p:sldId id="317" r:id="rId12"/>
    <p:sldId id="318" r:id="rId13"/>
    <p:sldId id="315" r:id="rId14"/>
    <p:sldId id="319" r:id="rId15"/>
    <p:sldId id="320" r:id="rId16"/>
    <p:sldId id="321" r:id="rId17"/>
    <p:sldId id="322" r:id="rId18"/>
    <p:sldId id="323" r:id="rId19"/>
    <p:sldId id="324" r:id="rId20"/>
    <p:sldId id="325" r:id="rId21"/>
    <p:sldId id="326" r:id="rId22"/>
    <p:sldId id="327" r:id="rId23"/>
    <p:sldId id="328" r:id="rId24"/>
    <p:sldId id="329" r:id="rId25"/>
    <p:sldId id="330" r:id="rId26"/>
    <p:sldId id="331" r:id="rId27"/>
    <p:sldId id="33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380625-FC27-4413-9206-6BAC21F8B20F}" v="1141" dt="2025-12-05T01:38:37.694"/>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varScale="1">
        <p:scale>
          <a:sx n="82" d="100"/>
          <a:sy n="82" d="100"/>
        </p:scale>
        <p:origin x="67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BA380625-FC27-4413-9206-6BAC21F8B20F}"/>
    <pc:docChg chg="undo custSel addSld delSld modSld sldOrd">
      <pc:chgData name="Richard Charnigo" userId="4fe029dc7930efe6" providerId="LiveId" clId="{BA380625-FC27-4413-9206-6BAC21F8B20F}" dt="2025-12-05T01:38:37.694" v="11767" actId="20577"/>
      <pc:docMkLst>
        <pc:docMk/>
      </pc:docMkLst>
      <pc:sldChg chg="modSp mod">
        <pc:chgData name="Richard Charnigo" userId="4fe029dc7930efe6" providerId="LiveId" clId="{BA380625-FC27-4413-9206-6BAC21F8B20F}" dt="2025-11-19T23:51:40.574" v="5220" actId="20577"/>
        <pc:sldMkLst>
          <pc:docMk/>
          <pc:sldMk cId="1581522045" sldId="291"/>
        </pc:sldMkLst>
        <pc:spChg chg="mod">
          <ac:chgData name="Richard Charnigo" userId="4fe029dc7930efe6" providerId="LiveId" clId="{BA380625-FC27-4413-9206-6BAC21F8B20F}" dt="2025-11-19T23:51:40.574" v="5220" actId="20577"/>
          <ac:spMkLst>
            <pc:docMk/>
            <pc:sldMk cId="1581522045" sldId="291"/>
            <ac:spMk id="3" creationId="{940A6D83-6E2B-7C68-A633-B77B496B2B66}"/>
          </ac:spMkLst>
        </pc:spChg>
      </pc:sldChg>
      <pc:sldChg chg="modSp mod">
        <pc:chgData name="Richard Charnigo" userId="4fe029dc7930efe6" providerId="LiveId" clId="{BA380625-FC27-4413-9206-6BAC21F8B20F}" dt="2025-11-19T23:12:36.025" v="56" actId="20577"/>
        <pc:sldMkLst>
          <pc:docMk/>
          <pc:sldMk cId="1760268449" sldId="310"/>
        </pc:sldMkLst>
        <pc:spChg chg="mod">
          <ac:chgData name="Richard Charnigo" userId="4fe029dc7930efe6" providerId="LiveId" clId="{BA380625-FC27-4413-9206-6BAC21F8B20F}" dt="2025-11-19T23:12:36.025" v="56" actId="20577"/>
          <ac:spMkLst>
            <pc:docMk/>
            <pc:sldMk cId="1760268449" sldId="310"/>
            <ac:spMk id="7" creationId="{C0147929-8D39-DAA9-C3C5-4829D9C31C27}"/>
          </ac:spMkLst>
        </pc:spChg>
      </pc:sldChg>
      <pc:sldChg chg="modSp add mod ord">
        <pc:chgData name="Richard Charnigo" userId="4fe029dc7930efe6" providerId="LiveId" clId="{BA380625-FC27-4413-9206-6BAC21F8B20F}" dt="2025-11-19T23:22:46.969" v="1411"/>
        <pc:sldMkLst>
          <pc:docMk/>
          <pc:sldMk cId="967841979" sldId="311"/>
        </pc:sldMkLst>
        <pc:spChg chg="mod">
          <ac:chgData name="Richard Charnigo" userId="4fe029dc7930efe6" providerId="LiveId" clId="{BA380625-FC27-4413-9206-6BAC21F8B20F}" dt="2025-11-19T23:22:09.287" v="1409" actId="20577"/>
          <ac:spMkLst>
            <pc:docMk/>
            <pc:sldMk cId="967841979" sldId="311"/>
            <ac:spMk id="3" creationId="{940A6D83-6E2B-7C68-A633-B77B496B2B66}"/>
          </ac:spMkLst>
        </pc:spChg>
      </pc:sldChg>
      <pc:sldChg chg="del">
        <pc:chgData name="Richard Charnigo" userId="4fe029dc7930efe6" providerId="LiveId" clId="{BA380625-FC27-4413-9206-6BAC21F8B20F}" dt="2025-11-19T23:12:43.610" v="57" actId="2696"/>
        <pc:sldMkLst>
          <pc:docMk/>
          <pc:sldMk cId="2925202242" sldId="311"/>
        </pc:sldMkLst>
      </pc:sldChg>
      <pc:sldChg chg="del">
        <pc:chgData name="Richard Charnigo" userId="4fe029dc7930efe6" providerId="LiveId" clId="{BA380625-FC27-4413-9206-6BAC21F8B20F}" dt="2025-11-19T23:12:44.547" v="58" actId="2696"/>
        <pc:sldMkLst>
          <pc:docMk/>
          <pc:sldMk cId="339980778" sldId="312"/>
        </pc:sldMkLst>
      </pc:sldChg>
      <pc:sldChg chg="modSp add mod">
        <pc:chgData name="Richard Charnigo" userId="4fe029dc7930efe6" providerId="LiveId" clId="{BA380625-FC27-4413-9206-6BAC21F8B20F}" dt="2025-11-19T23:26:47.635" v="2162" actId="20577"/>
        <pc:sldMkLst>
          <pc:docMk/>
          <pc:sldMk cId="444764884" sldId="312"/>
        </pc:sldMkLst>
        <pc:spChg chg="mod">
          <ac:chgData name="Richard Charnigo" userId="4fe029dc7930efe6" providerId="LiveId" clId="{BA380625-FC27-4413-9206-6BAC21F8B20F}" dt="2025-11-19T23:26:47.635" v="2162" actId="20577"/>
          <ac:spMkLst>
            <pc:docMk/>
            <pc:sldMk cId="444764884" sldId="312"/>
            <ac:spMk id="3" creationId="{940A6D83-6E2B-7C68-A633-B77B496B2B66}"/>
          </ac:spMkLst>
        </pc:spChg>
      </pc:sldChg>
      <pc:sldChg chg="del">
        <pc:chgData name="Richard Charnigo" userId="4fe029dc7930efe6" providerId="LiveId" clId="{BA380625-FC27-4413-9206-6BAC21F8B20F}" dt="2025-11-19T23:12:45.100" v="59" actId="2696"/>
        <pc:sldMkLst>
          <pc:docMk/>
          <pc:sldMk cId="261019168" sldId="313"/>
        </pc:sldMkLst>
      </pc:sldChg>
      <pc:sldChg chg="modSp add mod">
        <pc:chgData name="Richard Charnigo" userId="4fe029dc7930efe6" providerId="LiveId" clId="{BA380625-FC27-4413-9206-6BAC21F8B20F}" dt="2025-11-19T23:39:16.339" v="3290" actId="20577"/>
        <pc:sldMkLst>
          <pc:docMk/>
          <pc:sldMk cId="1594495262" sldId="313"/>
        </pc:sldMkLst>
        <pc:spChg chg="mod">
          <ac:chgData name="Richard Charnigo" userId="4fe029dc7930efe6" providerId="LiveId" clId="{BA380625-FC27-4413-9206-6BAC21F8B20F}" dt="2025-11-19T23:39:16.339" v="3290" actId="20577"/>
          <ac:spMkLst>
            <pc:docMk/>
            <pc:sldMk cId="1594495262" sldId="313"/>
            <ac:spMk id="3" creationId="{940A6D83-6E2B-7C68-A633-B77B496B2B66}"/>
          </ac:spMkLst>
        </pc:spChg>
      </pc:sldChg>
      <pc:sldChg chg="del">
        <pc:chgData name="Richard Charnigo" userId="4fe029dc7930efe6" providerId="LiveId" clId="{BA380625-FC27-4413-9206-6BAC21F8B20F}" dt="2025-11-19T23:12:45.633" v="60" actId="2696"/>
        <pc:sldMkLst>
          <pc:docMk/>
          <pc:sldMk cId="1484135292" sldId="314"/>
        </pc:sldMkLst>
      </pc:sldChg>
      <pc:sldChg chg="modSp add mod">
        <pc:chgData name="Richard Charnigo" userId="4fe029dc7930efe6" providerId="LiveId" clId="{BA380625-FC27-4413-9206-6BAC21F8B20F}" dt="2025-11-19T23:34:23.617" v="3287" actId="20577"/>
        <pc:sldMkLst>
          <pc:docMk/>
          <pc:sldMk cId="2885363784" sldId="314"/>
        </pc:sldMkLst>
        <pc:spChg chg="mod">
          <ac:chgData name="Richard Charnigo" userId="4fe029dc7930efe6" providerId="LiveId" clId="{BA380625-FC27-4413-9206-6BAC21F8B20F}" dt="2025-11-19T23:34:23.617" v="3287" actId="20577"/>
          <ac:spMkLst>
            <pc:docMk/>
            <pc:sldMk cId="2885363784" sldId="314"/>
            <ac:spMk id="3" creationId="{940A6D83-6E2B-7C68-A633-B77B496B2B66}"/>
          </ac:spMkLst>
        </pc:spChg>
      </pc:sldChg>
      <pc:sldChg chg="modSp add mod">
        <pc:chgData name="Richard Charnigo" userId="4fe029dc7930efe6" providerId="LiveId" clId="{BA380625-FC27-4413-9206-6BAC21F8B20F}" dt="2025-11-20T00:19:30.719" v="5812" actId="20577"/>
        <pc:sldMkLst>
          <pc:docMk/>
          <pc:sldMk cId="4159158706" sldId="315"/>
        </pc:sldMkLst>
        <pc:spChg chg="mod">
          <ac:chgData name="Richard Charnigo" userId="4fe029dc7930efe6" providerId="LiveId" clId="{BA380625-FC27-4413-9206-6BAC21F8B20F}" dt="2025-11-20T00:19:30.719" v="5812" actId="20577"/>
          <ac:spMkLst>
            <pc:docMk/>
            <pc:sldMk cId="4159158706" sldId="315"/>
            <ac:spMk id="3" creationId="{940A6D83-6E2B-7C68-A633-B77B496B2B66}"/>
          </ac:spMkLst>
        </pc:spChg>
      </pc:sldChg>
      <pc:sldChg chg="del">
        <pc:chgData name="Richard Charnigo" userId="4fe029dc7930efe6" providerId="LiveId" clId="{BA380625-FC27-4413-9206-6BAC21F8B20F}" dt="2025-11-19T23:12:46.312" v="61" actId="2696"/>
        <pc:sldMkLst>
          <pc:docMk/>
          <pc:sldMk cId="770530867" sldId="316"/>
        </pc:sldMkLst>
      </pc:sldChg>
      <pc:sldChg chg="modSp add mod">
        <pc:chgData name="Richard Charnigo" userId="4fe029dc7930efe6" providerId="LiveId" clId="{BA380625-FC27-4413-9206-6BAC21F8B20F}" dt="2025-11-19T23:43:45.351" v="4102" actId="20577"/>
        <pc:sldMkLst>
          <pc:docMk/>
          <pc:sldMk cId="3696384576" sldId="316"/>
        </pc:sldMkLst>
        <pc:spChg chg="mod">
          <ac:chgData name="Richard Charnigo" userId="4fe029dc7930efe6" providerId="LiveId" clId="{BA380625-FC27-4413-9206-6BAC21F8B20F}" dt="2025-11-19T23:43:45.351" v="4102" actId="20577"/>
          <ac:spMkLst>
            <pc:docMk/>
            <pc:sldMk cId="3696384576" sldId="316"/>
            <ac:spMk id="3" creationId="{940A6D83-6E2B-7C68-A633-B77B496B2B66}"/>
          </ac:spMkLst>
        </pc:spChg>
      </pc:sldChg>
      <pc:sldChg chg="del">
        <pc:chgData name="Richard Charnigo" userId="4fe029dc7930efe6" providerId="LiveId" clId="{BA380625-FC27-4413-9206-6BAC21F8B20F}" dt="2025-11-19T23:12:46.950" v="62" actId="2696"/>
        <pc:sldMkLst>
          <pc:docMk/>
          <pc:sldMk cId="985289632" sldId="317"/>
        </pc:sldMkLst>
      </pc:sldChg>
      <pc:sldChg chg="modSp add mod">
        <pc:chgData name="Richard Charnigo" userId="4fe029dc7930efe6" providerId="LiveId" clId="{BA380625-FC27-4413-9206-6BAC21F8B20F}" dt="2025-11-19T23:48:26.950" v="4920" actId="20577"/>
        <pc:sldMkLst>
          <pc:docMk/>
          <pc:sldMk cId="1794869506" sldId="317"/>
        </pc:sldMkLst>
        <pc:spChg chg="mod">
          <ac:chgData name="Richard Charnigo" userId="4fe029dc7930efe6" providerId="LiveId" clId="{BA380625-FC27-4413-9206-6BAC21F8B20F}" dt="2025-11-19T23:48:26.950" v="4920" actId="20577"/>
          <ac:spMkLst>
            <pc:docMk/>
            <pc:sldMk cId="1794869506" sldId="317"/>
            <ac:spMk id="3" creationId="{940A6D83-6E2B-7C68-A633-B77B496B2B66}"/>
          </ac:spMkLst>
        </pc:spChg>
      </pc:sldChg>
      <pc:sldChg chg="modSp add mod">
        <pc:chgData name="Richard Charnigo" userId="4fe029dc7930efe6" providerId="LiveId" clId="{BA380625-FC27-4413-9206-6BAC21F8B20F}" dt="2025-11-19T23:53:39.086" v="5531" actId="20577"/>
        <pc:sldMkLst>
          <pc:docMk/>
          <pc:sldMk cId="5593340" sldId="318"/>
        </pc:sldMkLst>
        <pc:spChg chg="mod">
          <ac:chgData name="Richard Charnigo" userId="4fe029dc7930efe6" providerId="LiveId" clId="{BA380625-FC27-4413-9206-6BAC21F8B20F}" dt="2025-11-19T23:53:39.086" v="5531" actId="20577"/>
          <ac:spMkLst>
            <pc:docMk/>
            <pc:sldMk cId="5593340" sldId="318"/>
            <ac:spMk id="3" creationId="{940A6D83-6E2B-7C68-A633-B77B496B2B66}"/>
          </ac:spMkLst>
        </pc:spChg>
      </pc:sldChg>
      <pc:sldChg chg="del">
        <pc:chgData name="Richard Charnigo" userId="4fe029dc7930efe6" providerId="LiveId" clId="{BA380625-FC27-4413-9206-6BAC21F8B20F}" dt="2025-11-19T23:12:48.013" v="63" actId="2696"/>
        <pc:sldMkLst>
          <pc:docMk/>
          <pc:sldMk cId="3595260725" sldId="318"/>
        </pc:sldMkLst>
      </pc:sldChg>
      <pc:sldChg chg="modSp add mod">
        <pc:chgData name="Richard Charnigo" userId="4fe029dc7930efe6" providerId="LiveId" clId="{BA380625-FC27-4413-9206-6BAC21F8B20F}" dt="2025-11-20T04:17:09.139" v="8894" actId="20577"/>
        <pc:sldMkLst>
          <pc:docMk/>
          <pc:sldMk cId="678366342" sldId="319"/>
        </pc:sldMkLst>
        <pc:spChg chg="mod">
          <ac:chgData name="Richard Charnigo" userId="4fe029dc7930efe6" providerId="LiveId" clId="{BA380625-FC27-4413-9206-6BAC21F8B20F}" dt="2025-11-20T04:17:09.139" v="8894" actId="20577"/>
          <ac:spMkLst>
            <pc:docMk/>
            <pc:sldMk cId="678366342" sldId="319"/>
            <ac:spMk id="3" creationId="{940A6D83-6E2B-7C68-A633-B77B496B2B66}"/>
          </ac:spMkLst>
        </pc:spChg>
      </pc:sldChg>
      <pc:sldChg chg="del">
        <pc:chgData name="Richard Charnigo" userId="4fe029dc7930efe6" providerId="LiveId" clId="{BA380625-FC27-4413-9206-6BAC21F8B20F}" dt="2025-11-19T23:12:48.608" v="64" actId="2696"/>
        <pc:sldMkLst>
          <pc:docMk/>
          <pc:sldMk cId="2829560315" sldId="319"/>
        </pc:sldMkLst>
      </pc:sldChg>
      <pc:sldChg chg="modSp add mod">
        <pc:chgData name="Richard Charnigo" userId="4fe029dc7930efe6" providerId="LiveId" clId="{BA380625-FC27-4413-9206-6BAC21F8B20F}" dt="2025-11-20T04:02:47.134" v="7286" actId="20577"/>
        <pc:sldMkLst>
          <pc:docMk/>
          <pc:sldMk cId="738541301" sldId="320"/>
        </pc:sldMkLst>
        <pc:spChg chg="mod">
          <ac:chgData name="Richard Charnigo" userId="4fe029dc7930efe6" providerId="LiveId" clId="{BA380625-FC27-4413-9206-6BAC21F8B20F}" dt="2025-11-20T04:02:47.134" v="7286" actId="20577"/>
          <ac:spMkLst>
            <pc:docMk/>
            <pc:sldMk cId="738541301" sldId="320"/>
            <ac:spMk id="3" creationId="{940A6D83-6E2B-7C68-A633-B77B496B2B66}"/>
          </ac:spMkLst>
        </pc:spChg>
      </pc:sldChg>
      <pc:sldChg chg="del">
        <pc:chgData name="Richard Charnigo" userId="4fe029dc7930efe6" providerId="LiveId" clId="{BA380625-FC27-4413-9206-6BAC21F8B20F}" dt="2025-11-19T23:12:49.181" v="65" actId="2696"/>
        <pc:sldMkLst>
          <pc:docMk/>
          <pc:sldMk cId="2771025377" sldId="320"/>
        </pc:sldMkLst>
      </pc:sldChg>
      <pc:sldChg chg="modSp add mod">
        <pc:chgData name="Richard Charnigo" userId="4fe029dc7930efe6" providerId="LiveId" clId="{BA380625-FC27-4413-9206-6BAC21F8B20F}" dt="2025-11-20T04:16:03.916" v="8829" actId="255"/>
        <pc:sldMkLst>
          <pc:docMk/>
          <pc:sldMk cId="671283941" sldId="321"/>
        </pc:sldMkLst>
        <pc:spChg chg="mod">
          <ac:chgData name="Richard Charnigo" userId="4fe029dc7930efe6" providerId="LiveId" clId="{BA380625-FC27-4413-9206-6BAC21F8B20F}" dt="2025-11-20T04:16:03.916" v="8829" actId="255"/>
          <ac:spMkLst>
            <pc:docMk/>
            <pc:sldMk cId="671283941" sldId="321"/>
            <ac:spMk id="3" creationId="{940A6D83-6E2B-7C68-A633-B77B496B2B66}"/>
          </ac:spMkLst>
        </pc:spChg>
      </pc:sldChg>
      <pc:sldChg chg="del">
        <pc:chgData name="Richard Charnigo" userId="4fe029dc7930efe6" providerId="LiveId" clId="{BA380625-FC27-4413-9206-6BAC21F8B20F}" dt="2025-11-19T23:12:49.712" v="66" actId="2696"/>
        <pc:sldMkLst>
          <pc:docMk/>
          <pc:sldMk cId="2050784573" sldId="321"/>
        </pc:sldMkLst>
      </pc:sldChg>
      <pc:sldChg chg="del">
        <pc:chgData name="Richard Charnigo" userId="4fe029dc7930efe6" providerId="LiveId" clId="{BA380625-FC27-4413-9206-6BAC21F8B20F}" dt="2025-11-19T23:12:50.486" v="67" actId="2696"/>
        <pc:sldMkLst>
          <pc:docMk/>
          <pc:sldMk cId="1010596395" sldId="322"/>
        </pc:sldMkLst>
      </pc:sldChg>
      <pc:sldChg chg="modSp add mod">
        <pc:chgData name="Richard Charnigo" userId="4fe029dc7930efe6" providerId="LiveId" clId="{BA380625-FC27-4413-9206-6BAC21F8B20F}" dt="2025-12-05T01:38:37.694" v="11767" actId="20577"/>
        <pc:sldMkLst>
          <pc:docMk/>
          <pc:sldMk cId="2033606747" sldId="322"/>
        </pc:sldMkLst>
        <pc:spChg chg="mod">
          <ac:chgData name="Richard Charnigo" userId="4fe029dc7930efe6" providerId="LiveId" clId="{BA380625-FC27-4413-9206-6BAC21F8B20F}" dt="2025-12-05T01:38:37.694" v="11767" actId="20577"/>
          <ac:spMkLst>
            <pc:docMk/>
            <pc:sldMk cId="2033606747" sldId="322"/>
            <ac:spMk id="3" creationId="{940A6D83-6E2B-7C68-A633-B77B496B2B66}"/>
          </ac:spMkLst>
        </pc:spChg>
      </pc:sldChg>
      <pc:sldChg chg="modSp add mod">
        <pc:chgData name="Richard Charnigo" userId="4fe029dc7930efe6" providerId="LiveId" clId="{BA380625-FC27-4413-9206-6BAC21F8B20F}" dt="2025-11-20T04:26:31.014" v="9593" actId="20577"/>
        <pc:sldMkLst>
          <pc:docMk/>
          <pc:sldMk cId="2987236948" sldId="323"/>
        </pc:sldMkLst>
        <pc:spChg chg="mod">
          <ac:chgData name="Richard Charnigo" userId="4fe029dc7930efe6" providerId="LiveId" clId="{BA380625-FC27-4413-9206-6BAC21F8B20F}" dt="2025-11-20T04:26:31.014" v="9593" actId="20577"/>
          <ac:spMkLst>
            <pc:docMk/>
            <pc:sldMk cId="2987236948" sldId="323"/>
            <ac:spMk id="3" creationId="{940A6D83-6E2B-7C68-A633-B77B496B2B66}"/>
          </ac:spMkLst>
        </pc:spChg>
      </pc:sldChg>
      <pc:sldChg chg="modSp add mod">
        <pc:chgData name="Richard Charnigo" userId="4fe029dc7930efe6" providerId="LiveId" clId="{BA380625-FC27-4413-9206-6BAC21F8B20F}" dt="2025-11-20T04:32:34.670" v="10051" actId="20577"/>
        <pc:sldMkLst>
          <pc:docMk/>
          <pc:sldMk cId="4061230281" sldId="324"/>
        </pc:sldMkLst>
        <pc:spChg chg="mod">
          <ac:chgData name="Richard Charnigo" userId="4fe029dc7930efe6" providerId="LiveId" clId="{BA380625-FC27-4413-9206-6BAC21F8B20F}" dt="2025-11-20T04:32:34.670" v="10051" actId="20577"/>
          <ac:spMkLst>
            <pc:docMk/>
            <pc:sldMk cId="4061230281" sldId="324"/>
            <ac:spMk id="3" creationId="{940A6D83-6E2B-7C68-A633-B77B496B2B66}"/>
          </ac:spMkLst>
        </pc:spChg>
      </pc:sldChg>
      <pc:sldChg chg="del">
        <pc:chgData name="Richard Charnigo" userId="4fe029dc7930efe6" providerId="LiveId" clId="{BA380625-FC27-4413-9206-6BAC21F8B20F}" dt="2025-11-19T23:12:53.485" v="68" actId="2696"/>
        <pc:sldMkLst>
          <pc:docMk/>
          <pc:sldMk cId="4114195548" sldId="324"/>
        </pc:sldMkLst>
      </pc:sldChg>
      <pc:sldChg chg="modSp add mod">
        <pc:chgData name="Richard Charnigo" userId="4fe029dc7930efe6" providerId="LiveId" clId="{BA380625-FC27-4413-9206-6BAC21F8B20F}" dt="2025-11-20T04:46:17.360" v="10590" actId="20577"/>
        <pc:sldMkLst>
          <pc:docMk/>
          <pc:sldMk cId="1092336129" sldId="325"/>
        </pc:sldMkLst>
        <pc:spChg chg="mod">
          <ac:chgData name="Richard Charnigo" userId="4fe029dc7930efe6" providerId="LiveId" clId="{BA380625-FC27-4413-9206-6BAC21F8B20F}" dt="2025-11-20T04:46:17.360" v="10590" actId="20577"/>
          <ac:spMkLst>
            <pc:docMk/>
            <pc:sldMk cId="1092336129" sldId="325"/>
            <ac:spMk id="3" creationId="{940A6D83-6E2B-7C68-A633-B77B496B2B66}"/>
          </ac:spMkLst>
        </pc:spChg>
      </pc:sldChg>
      <pc:sldChg chg="del">
        <pc:chgData name="Richard Charnigo" userId="4fe029dc7930efe6" providerId="LiveId" clId="{BA380625-FC27-4413-9206-6BAC21F8B20F}" dt="2025-11-19T23:12:57.680" v="69" actId="2696"/>
        <pc:sldMkLst>
          <pc:docMk/>
          <pc:sldMk cId="3613463895" sldId="325"/>
        </pc:sldMkLst>
      </pc:sldChg>
      <pc:sldChg chg="modSp add mod">
        <pc:chgData name="Richard Charnigo" userId="4fe029dc7930efe6" providerId="LiveId" clId="{BA380625-FC27-4413-9206-6BAC21F8B20F}" dt="2025-11-20T04:54:46.168" v="11706" actId="27636"/>
        <pc:sldMkLst>
          <pc:docMk/>
          <pc:sldMk cId="670910305" sldId="326"/>
        </pc:sldMkLst>
        <pc:spChg chg="mod">
          <ac:chgData name="Richard Charnigo" userId="4fe029dc7930efe6" providerId="LiveId" clId="{BA380625-FC27-4413-9206-6BAC21F8B20F}" dt="2025-11-20T04:54:46.168" v="11706" actId="27636"/>
          <ac:spMkLst>
            <pc:docMk/>
            <pc:sldMk cId="670910305" sldId="326"/>
            <ac:spMk id="3" creationId="{940A6D83-6E2B-7C68-A633-B77B496B2B66}"/>
          </ac:spMkLst>
        </pc:spChg>
      </pc:sldChg>
      <pc:sldChg chg="modSp add mod">
        <pc:chgData name="Richard Charnigo" userId="4fe029dc7930efe6" providerId="LiveId" clId="{BA380625-FC27-4413-9206-6BAC21F8B20F}" dt="2025-11-20T04:57:16.560" v="11763" actId="20577"/>
        <pc:sldMkLst>
          <pc:docMk/>
          <pc:sldMk cId="1240043069" sldId="327"/>
        </pc:sldMkLst>
        <pc:spChg chg="mod">
          <ac:chgData name="Richard Charnigo" userId="4fe029dc7930efe6" providerId="LiveId" clId="{BA380625-FC27-4413-9206-6BAC21F8B20F}" dt="2025-11-20T04:57:16.560" v="11763" actId="20577"/>
          <ac:spMkLst>
            <pc:docMk/>
            <pc:sldMk cId="1240043069" sldId="327"/>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12/4/2025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12/4/2025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12/4/2025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HYPOTHESIS TESTS AND CONFIDENCE INTERVALS </a:t>
            </a:r>
            <a:b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FOR A RISK</a:t>
            </a: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BST 600, Fall 2025, Lecture </a:t>
            </a: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21</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Dr. Richard Charnigo</a:t>
            </a:r>
            <a:endPar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HYPOTHESIS TEST (SCORE)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present herein two methods for testing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 = p</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versus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p ≠ p</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where  p</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can be any number between  0  and  1  (but not equal to either  0  or  1).</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first method is called the </a:t>
                </a:r>
                <a:r>
                  <a:rPr lang="en-US" sz="3200" i="1" dirty="0">
                    <a:latin typeface="Calibri" panose="020F0502020204030204" pitchFamily="34" charset="0"/>
                    <a:ea typeface="Calibri" panose="020F0502020204030204" pitchFamily="34" charset="0"/>
                    <a:cs typeface="Calibri" panose="020F0502020204030204" pitchFamily="34" charset="0"/>
                  </a:rPr>
                  <a:t>score test</a:t>
                </a:r>
                <a:r>
                  <a:rPr lang="en-US" sz="3200" dirty="0">
                    <a:latin typeface="Calibri" panose="020F0502020204030204" pitchFamily="34" charset="0"/>
                    <a:ea typeface="Calibri" panose="020F0502020204030204" pitchFamily="34" charset="0"/>
                    <a:cs typeface="Calibri" panose="020F0502020204030204" pitchFamily="34" charset="0"/>
                  </a:rPr>
                  <a:t>.  The test statistic is  </a:t>
                </a:r>
                <a14:m>
                  <m:oMath xmlns:m="http://schemas.openxmlformats.org/officeDocument/2006/math">
                    <m:r>
                      <a:rPr lang="en-US" sz="3200" b="0" i="1" smtClean="0">
                        <a:latin typeface="Cambria Math" panose="02040503050406030204" pitchFamily="18" charset="0"/>
                        <a:ea typeface="Calibri" panose="020F0502020204030204" pitchFamily="34" charset="0"/>
                        <a:cs typeface="Calibri" panose="020F0502020204030204" pitchFamily="34" charset="0"/>
                      </a:rPr>
                      <m:t>𝑧</m:t>
                    </m:r>
                    <m:r>
                      <a:rPr lang="en-US" sz="3200" b="0" i="1" smtClean="0">
                        <a:latin typeface="Cambria Math" panose="02040503050406030204" pitchFamily="18" charset="0"/>
                        <a:ea typeface="Calibri" panose="020F0502020204030204" pitchFamily="34" charset="0"/>
                        <a:cs typeface="Calibri" panose="020F0502020204030204" pitchFamily="34" charset="0"/>
                      </a:rPr>
                      <m:t> ≔</m:t>
                    </m:r>
                    <m:f>
                      <m:fPr>
                        <m:ctrlPr>
                          <a:rPr lang="en-US" sz="3200" i="1" smtClean="0">
                            <a:latin typeface="Cambria Math" panose="02040503050406030204" pitchFamily="18" charset="0"/>
                            <a:ea typeface="Calibri" panose="020F0502020204030204" pitchFamily="34" charset="0"/>
                            <a:cs typeface="Calibri" panose="020F0502020204030204" pitchFamily="34" charset="0"/>
                          </a:rPr>
                        </m:ctrlPr>
                      </m:fPr>
                      <m:num>
                        <m:acc>
                          <m:accPr>
                            <m:chr m:val="̂"/>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acc>
                        <m:r>
                          <a:rPr lang="en-US" sz="3200" b="0" i="1" smtClean="0">
                            <a:latin typeface="Cambria Math" panose="02040503050406030204" pitchFamily="18" charset="0"/>
                            <a:ea typeface="Calibri" panose="020F0502020204030204" pitchFamily="34" charset="0"/>
                            <a:cs typeface="Calibri" panose="020F0502020204030204" pitchFamily="34" charset="0"/>
                          </a:rPr>
                          <m:t> </m:t>
                        </m:r>
                        <m:r>
                          <a:rPr lang="en-US" sz="3200" i="1">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r>
                              <a:rPr lang="en-US" sz="3200" i="1">
                                <a:latin typeface="Cambria Math" panose="02040503050406030204" pitchFamily="18" charset="0"/>
                                <a:ea typeface="Calibri" panose="020F0502020204030204" pitchFamily="34" charset="0"/>
                                <a:cs typeface="Calibri" panose="020F0502020204030204" pitchFamily="34" charset="0"/>
                              </a:rPr>
                              <m:t>(1−</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i="1">
                                <a:latin typeface="Cambria Math" panose="02040503050406030204" pitchFamily="18" charset="0"/>
                                <a:ea typeface="Calibri" panose="020F0502020204030204" pitchFamily="34" charset="0"/>
                                <a:cs typeface="Calibri" panose="020F0502020204030204" pitchFamily="34" charset="0"/>
                              </a:rPr>
                              <m:t>𝑛</m:t>
                            </m:r>
                          </m:e>
                        </m:rad>
                      </m:den>
                    </m:f>
                  </m:oMath>
                </a14:m>
                <a:r>
                  <a:rPr lang="en-US" sz="3200" dirty="0">
                    <a:latin typeface="Calibri" panose="020F0502020204030204" pitchFamily="34" charset="0"/>
                    <a:ea typeface="Calibri" panose="020F0502020204030204" pitchFamily="34" charset="0"/>
                    <a:cs typeface="Calibri" panose="020F0502020204030204" pitchFamily="34" charset="0"/>
                  </a:rPr>
                  <a:t>,  and we reject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the 5% significance level if  | </a:t>
                </a:r>
                <a14:m>
                  <m:oMath xmlns:m="http://schemas.openxmlformats.org/officeDocument/2006/math">
                    <m:r>
                      <a:rPr lang="en-US" sz="3200" i="1">
                        <a:latin typeface="Cambria Math" panose="02040503050406030204" pitchFamily="18" charset="0"/>
                        <a:ea typeface="Calibri" panose="020F0502020204030204" pitchFamily="34" charset="0"/>
                        <a:cs typeface="Calibri" panose="020F0502020204030204" pitchFamily="34" charset="0"/>
                      </a:rPr>
                      <m:t>𝑧</m:t>
                    </m:r>
                  </m:oMath>
                </a14:m>
                <a:r>
                  <a:rPr lang="en-US" sz="3200" dirty="0">
                    <a:latin typeface="Calibri" panose="020F0502020204030204" pitchFamily="34" charset="0"/>
                    <a:ea typeface="Calibri" panose="020F0502020204030204" pitchFamily="34" charset="0"/>
                    <a:cs typeface="Calibri" panose="020F0502020204030204" pitchFamily="34" charset="0"/>
                  </a:rPr>
                  <a:t> | &gt; 1.96.</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59158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HYPOTHESIS TEST (WALD)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second method is called the </a:t>
                </a:r>
                <a:r>
                  <a:rPr lang="en-US" sz="3200" i="1" dirty="0">
                    <a:latin typeface="Calibri" panose="020F0502020204030204" pitchFamily="34" charset="0"/>
                    <a:ea typeface="Calibri" panose="020F0502020204030204" pitchFamily="34" charset="0"/>
                    <a:cs typeface="Calibri" panose="020F0502020204030204" pitchFamily="34" charset="0"/>
                  </a:rPr>
                  <a:t>Wald test</a:t>
                </a:r>
                <a:r>
                  <a:rPr lang="en-US" sz="3200" dirty="0">
                    <a:latin typeface="Calibri" panose="020F0502020204030204" pitchFamily="34" charset="0"/>
                    <a:ea typeface="Calibri" panose="020F0502020204030204" pitchFamily="34" charset="0"/>
                    <a:cs typeface="Calibri" panose="020F0502020204030204" pitchFamily="34" charset="0"/>
                  </a:rPr>
                  <a:t>.  The test statistic is  </a:t>
                </a:r>
                <a14:m>
                  <m:oMath xmlns:m="http://schemas.openxmlformats.org/officeDocument/2006/math">
                    <m:r>
                      <a:rPr lang="en-US" sz="3200" b="0" i="1" smtClean="0">
                        <a:latin typeface="Cambria Math" panose="02040503050406030204" pitchFamily="18" charset="0"/>
                        <a:ea typeface="Calibri" panose="020F0502020204030204" pitchFamily="34" charset="0"/>
                        <a:cs typeface="Calibri" panose="020F0502020204030204" pitchFamily="34" charset="0"/>
                      </a:rPr>
                      <m:t>𝑧</m:t>
                    </m:r>
                    <m:r>
                      <a:rPr lang="en-US" sz="3200" b="0" i="1" smtClean="0">
                        <a:latin typeface="Cambria Math" panose="02040503050406030204" pitchFamily="18" charset="0"/>
                        <a:ea typeface="Calibri" panose="020F0502020204030204" pitchFamily="34" charset="0"/>
                        <a:cs typeface="Calibri" panose="020F0502020204030204" pitchFamily="34" charset="0"/>
                      </a:rPr>
                      <m:t> ≔</m:t>
                    </m:r>
                    <m:f>
                      <m:fPr>
                        <m:ctrlPr>
                          <a:rPr lang="en-US" sz="3200" i="1" smtClean="0">
                            <a:latin typeface="Cambria Math" panose="02040503050406030204" pitchFamily="18" charset="0"/>
                            <a:ea typeface="Calibri" panose="020F0502020204030204" pitchFamily="34" charset="0"/>
                            <a:cs typeface="Calibri" panose="020F0502020204030204" pitchFamily="34" charset="0"/>
                          </a:rPr>
                        </m:ctrlPr>
                      </m:fPr>
                      <m:num>
                        <m:acc>
                          <m:accPr>
                            <m:chr m:val="̂"/>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acc>
                        <m:r>
                          <a:rPr lang="en-US" sz="3200" b="0" i="1" smtClean="0">
                            <a:latin typeface="Cambria Math" panose="02040503050406030204" pitchFamily="18" charset="0"/>
                            <a:ea typeface="Calibri" panose="020F0502020204030204" pitchFamily="34" charset="0"/>
                            <a:cs typeface="Calibri" panose="020F0502020204030204" pitchFamily="34" charset="0"/>
                          </a:rPr>
                          <m:t> </m:t>
                        </m:r>
                        <m:r>
                          <a:rPr lang="en-US" sz="3200" i="1">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r>
                              <a:rPr lang="en-US" sz="3200" i="1">
                                <a:latin typeface="Cambria Math" panose="02040503050406030204" pitchFamily="18" charset="0"/>
                                <a:ea typeface="Calibri" panose="020F0502020204030204" pitchFamily="34" charset="0"/>
                                <a:cs typeface="Calibri" panose="020F0502020204030204" pitchFamily="34" charset="0"/>
                              </a:rPr>
                              <m:t>(1−</m:t>
                            </m:r>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i="1">
                                <a:latin typeface="Cambria Math" panose="02040503050406030204" pitchFamily="18" charset="0"/>
                                <a:ea typeface="Calibri" panose="020F0502020204030204" pitchFamily="34" charset="0"/>
                                <a:cs typeface="Calibri" panose="020F0502020204030204" pitchFamily="34" charset="0"/>
                              </a:rPr>
                              <m:t>𝑛</m:t>
                            </m:r>
                          </m:e>
                        </m:rad>
                      </m:den>
                    </m:f>
                  </m:oMath>
                </a14:m>
                <a:r>
                  <a:rPr lang="en-US" sz="3200" dirty="0">
                    <a:latin typeface="Calibri" panose="020F0502020204030204" pitchFamily="34" charset="0"/>
                    <a:ea typeface="Calibri" panose="020F0502020204030204" pitchFamily="34" charset="0"/>
                    <a:cs typeface="Calibri" panose="020F0502020204030204" pitchFamily="34" charset="0"/>
                  </a:rPr>
                  <a:t>,  and we reject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the 5% significance level if  | </a:t>
                </a:r>
                <a14:m>
                  <m:oMath xmlns:m="http://schemas.openxmlformats.org/officeDocument/2006/math">
                    <m:r>
                      <a:rPr lang="en-US" sz="3200" i="1">
                        <a:latin typeface="Cambria Math" panose="02040503050406030204" pitchFamily="18" charset="0"/>
                        <a:ea typeface="Calibri" panose="020F0502020204030204" pitchFamily="34" charset="0"/>
                        <a:cs typeface="Calibri" panose="020F0502020204030204" pitchFamily="34" charset="0"/>
                      </a:rPr>
                      <m:t>𝑧</m:t>
                    </m:r>
                  </m:oMath>
                </a14:m>
                <a:r>
                  <a:rPr lang="en-US" sz="3200" dirty="0">
                    <a:latin typeface="Calibri" panose="020F0502020204030204" pitchFamily="34" charset="0"/>
                    <a:ea typeface="Calibri" panose="020F0502020204030204" pitchFamily="34" charset="0"/>
                    <a:cs typeface="Calibri" panose="020F0502020204030204" pitchFamily="34" charset="0"/>
                  </a:rPr>
                  <a:t> | &gt; 1.96.</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Personally, I think that the score test is a slightly better procedure.  I also have the impression that the score test is more widely taught than the Wald test.  For most data sets, the two tests will yield similar conclusions.</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78366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Suppose that, historically, a hospital has discharged  50%  of surgery patients within three days.  However, new quality control procedures have recently been implemented, and in that time  58  out of  100  surgery patients have been discharged within three days.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hospital management is interested in whether this change from the historical percentage may be deemed statistically significant.</a:t>
            </a:r>
          </a:p>
        </p:txBody>
      </p:sp>
    </p:spTree>
    <p:extLst>
      <p:ext uri="{BB962C8B-B14F-4D97-AF65-F5344CB8AC3E}">
        <p14:creationId xmlns:p14="http://schemas.microsoft.com/office/powerpoint/2010/main" val="738541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fontScale="92500" lnSpcReduction="10000"/>
          </a:bodyPr>
          <a:lstStyle/>
          <a:p>
            <a:pPr marL="0" indent="0">
              <a:spcBef>
                <a:spcPts val="0"/>
              </a:spcBef>
              <a:buNone/>
            </a:pPr>
            <a:r>
              <a:rPr lang="en-US" sz="48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lnSpc>
                <a:spcPct val="110000"/>
              </a:lnSpc>
              <a:spcBef>
                <a:spcPts val="0"/>
              </a:spcBef>
              <a:buNone/>
            </a:pPr>
            <a:r>
              <a:rPr lang="en-US" sz="3500" dirty="0">
                <a:latin typeface="Calibri" panose="020F0502020204030204" pitchFamily="34" charset="0"/>
                <a:ea typeface="Calibri" panose="020F0502020204030204" pitchFamily="34" charset="0"/>
                <a:cs typeface="Calibri" panose="020F0502020204030204" pitchFamily="34" charset="0"/>
              </a:rPr>
              <a:t>To that end, let  p  denote the fraction </a:t>
            </a:r>
            <a:r>
              <a:rPr lang="en-US" sz="3500" i="1" dirty="0">
                <a:latin typeface="Calibri" panose="020F0502020204030204" pitchFamily="34" charset="0"/>
                <a:ea typeface="Calibri" panose="020F0502020204030204" pitchFamily="34" charset="0"/>
                <a:cs typeface="Calibri" panose="020F0502020204030204" pitchFamily="34" charset="0"/>
              </a:rPr>
              <a:t>not </a:t>
            </a:r>
            <a:r>
              <a:rPr lang="en-US" sz="3500" dirty="0">
                <a:latin typeface="Calibri" panose="020F0502020204030204" pitchFamily="34" charset="0"/>
                <a:ea typeface="Calibri" panose="020F0502020204030204" pitchFamily="34" charset="0"/>
                <a:cs typeface="Calibri" panose="020F0502020204030204" pitchFamily="34" charset="0"/>
              </a:rPr>
              <a:t>discharged</a:t>
            </a:r>
            <a:r>
              <a:rPr lang="en-US" sz="3500" baseline="30000" dirty="0">
                <a:latin typeface="Calibri" panose="020F0502020204030204" pitchFamily="34" charset="0"/>
                <a:ea typeface="Calibri" panose="020F0502020204030204" pitchFamily="34" charset="0"/>
                <a:cs typeface="Calibri" panose="020F0502020204030204" pitchFamily="34" charset="0"/>
              </a:rPr>
              <a:t>2</a:t>
            </a:r>
            <a:r>
              <a:rPr lang="en-US" sz="3500" dirty="0">
                <a:latin typeface="Calibri" panose="020F0502020204030204" pitchFamily="34" charset="0"/>
                <a:ea typeface="Calibri" panose="020F0502020204030204" pitchFamily="34" charset="0"/>
                <a:cs typeface="Calibri" panose="020F0502020204030204" pitchFamily="34" charset="0"/>
              </a:rPr>
              <a:t> within three days for a hypothetical population of surgery patients after implementation of the new quality control procedures.</a:t>
            </a:r>
          </a:p>
          <a:p>
            <a:pPr marL="0" indent="0">
              <a:lnSpc>
                <a:spcPct val="110000"/>
              </a:lnSpc>
              <a:spcBef>
                <a:spcPts val="0"/>
              </a:spcBef>
              <a:buNone/>
            </a:pPr>
            <a:endParaRPr lang="en-US" sz="3500" dirty="0">
              <a:latin typeface="Calibri" panose="020F0502020204030204" pitchFamily="34" charset="0"/>
              <a:ea typeface="Calibri" panose="020F0502020204030204" pitchFamily="34" charset="0"/>
              <a:cs typeface="Calibri" panose="020F0502020204030204" pitchFamily="34" charset="0"/>
            </a:endParaRPr>
          </a:p>
          <a:p>
            <a:pPr marL="0" indent="0">
              <a:lnSpc>
                <a:spcPct val="110000"/>
              </a:lnSpc>
              <a:spcBef>
                <a:spcPts val="0"/>
              </a:spcBef>
              <a:buNone/>
            </a:pPr>
            <a:r>
              <a:rPr lang="en-US" sz="3500" dirty="0">
                <a:latin typeface="Calibri" panose="020F0502020204030204" pitchFamily="34" charset="0"/>
                <a:ea typeface="Calibri" panose="020F0502020204030204" pitchFamily="34" charset="0"/>
                <a:cs typeface="Calibri" panose="020F0502020204030204" pitchFamily="34" charset="0"/>
              </a:rPr>
              <a:t>Let us now test  H</a:t>
            </a:r>
            <a:r>
              <a:rPr lang="en-US" sz="3500" baseline="-25000" dirty="0">
                <a:latin typeface="Calibri" panose="020F0502020204030204" pitchFamily="34" charset="0"/>
                <a:ea typeface="Calibri" panose="020F0502020204030204" pitchFamily="34" charset="0"/>
                <a:cs typeface="Calibri" panose="020F0502020204030204" pitchFamily="34" charset="0"/>
              </a:rPr>
              <a:t>0</a:t>
            </a:r>
            <a:r>
              <a:rPr lang="en-US" sz="3500" dirty="0">
                <a:latin typeface="Calibri" panose="020F0502020204030204" pitchFamily="34" charset="0"/>
                <a:ea typeface="Calibri" panose="020F0502020204030204" pitchFamily="34" charset="0"/>
                <a:cs typeface="Calibri" panose="020F0502020204030204" pitchFamily="34" charset="0"/>
              </a:rPr>
              <a:t>: p = 1/2  against  H</a:t>
            </a:r>
            <a:r>
              <a:rPr lang="en-US" sz="3500" baseline="-25000" dirty="0">
                <a:latin typeface="Calibri" panose="020F0502020204030204" pitchFamily="34" charset="0"/>
                <a:ea typeface="Calibri" panose="020F0502020204030204" pitchFamily="34" charset="0"/>
                <a:cs typeface="Calibri" panose="020F0502020204030204" pitchFamily="34" charset="0"/>
              </a:rPr>
              <a:t>1</a:t>
            </a:r>
            <a:r>
              <a:rPr lang="en-US" sz="3500" dirty="0">
                <a:latin typeface="Calibri" panose="020F0502020204030204" pitchFamily="34" charset="0"/>
                <a:ea typeface="Calibri" panose="020F0502020204030204" pitchFamily="34" charset="0"/>
                <a:cs typeface="Calibri" panose="020F0502020204030204" pitchFamily="34" charset="0"/>
              </a:rPr>
              <a:t>: p ≠ 1/2  at the 5% significance level.</a:t>
            </a:r>
          </a:p>
          <a:p>
            <a:pPr marL="0" indent="0">
              <a:lnSpc>
                <a:spcPct val="110000"/>
              </a:lnSpc>
              <a:spcBef>
                <a:spcPts val="0"/>
              </a:spcBef>
              <a:buNone/>
            </a:pPr>
            <a:endParaRPr lang="en-US" sz="3500" dirty="0">
              <a:latin typeface="Calibri" panose="020F0502020204030204" pitchFamily="34" charset="0"/>
              <a:ea typeface="Calibri" panose="020F0502020204030204" pitchFamily="34" charset="0"/>
              <a:cs typeface="Calibri" panose="020F0502020204030204" pitchFamily="34" charset="0"/>
            </a:endParaRPr>
          </a:p>
          <a:p>
            <a:pPr marL="0" indent="0">
              <a:lnSpc>
                <a:spcPct val="110000"/>
              </a:lnSpc>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2</a:t>
            </a:r>
            <a:r>
              <a:rPr lang="en-US" sz="2000" dirty="0">
                <a:latin typeface="Calibri" panose="020F0502020204030204" pitchFamily="34" charset="0"/>
                <a:ea typeface="Calibri" panose="020F0502020204030204" pitchFamily="34" charset="0"/>
                <a:cs typeface="Calibri" panose="020F0502020204030204" pitchFamily="34" charset="0"/>
              </a:rPr>
              <a:t> This definition of  p  is in accord with my earlier characterization of  p  as the probability of an </a:t>
            </a:r>
            <a:r>
              <a:rPr lang="en-US" sz="2000" i="1" dirty="0">
                <a:latin typeface="Calibri" panose="020F0502020204030204" pitchFamily="34" charset="0"/>
                <a:ea typeface="Calibri" panose="020F0502020204030204" pitchFamily="34" charset="0"/>
                <a:cs typeface="Calibri" panose="020F0502020204030204" pitchFamily="34" charset="0"/>
              </a:rPr>
              <a:t>unfavorable</a:t>
            </a:r>
            <a:r>
              <a:rPr lang="en-US" sz="2000" dirty="0">
                <a:latin typeface="Calibri" panose="020F0502020204030204" pitchFamily="34" charset="0"/>
                <a:ea typeface="Calibri" panose="020F0502020204030204" pitchFamily="34" charset="0"/>
                <a:cs typeface="Calibri" panose="020F0502020204030204" pitchFamily="34" charset="0"/>
              </a:rPr>
              <a:t> outcome; with the opposite definition of  p,  the test statistics later calculated would be reversed in sign, but the decisions whether to accept or reject  H</a:t>
            </a:r>
            <a:r>
              <a:rPr lang="en-US" sz="2000" baseline="-25000" dirty="0">
                <a:latin typeface="Calibri" panose="020F0502020204030204" pitchFamily="34" charset="0"/>
                <a:ea typeface="Calibri" panose="020F0502020204030204" pitchFamily="34" charset="0"/>
                <a:cs typeface="Calibri" panose="020F0502020204030204" pitchFamily="34" charset="0"/>
              </a:rPr>
              <a:t>0</a:t>
            </a:r>
            <a:r>
              <a:rPr lang="en-US" sz="2000" dirty="0">
                <a:latin typeface="Calibri" panose="020F0502020204030204" pitchFamily="34" charset="0"/>
                <a:ea typeface="Calibri" panose="020F0502020204030204" pitchFamily="34" charset="0"/>
                <a:cs typeface="Calibri" panose="020F0502020204030204" pitchFamily="34" charset="0"/>
              </a:rPr>
              <a:t>  would be unaffected.</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71283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have  n = 100  and </a:t>
                </a:r>
                <a14:m>
                  <m:oMath xmlns:m="http://schemas.openxmlformats.org/officeDocument/2006/math">
                    <m:r>
                      <a:rPr lang="en-US" sz="3200" b="0" i="0" smtClean="0">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oMath>
                </a14:m>
                <a:r>
                  <a:rPr lang="en-US" sz="3200" dirty="0">
                    <a:latin typeface="Calibri" panose="020F0502020204030204" pitchFamily="34" charset="0"/>
                    <a:ea typeface="Calibri" panose="020F0502020204030204" pitchFamily="34" charset="0"/>
                    <a:cs typeface="Calibri" panose="020F0502020204030204" pitchFamily="34" charset="0"/>
                  </a:rPr>
                  <a:t> = 0.42.  The score test statistic is  </a:t>
                </a:r>
                <a14:m>
                  <m:oMath xmlns:m="http://schemas.openxmlformats.org/officeDocument/2006/math">
                    <m:f>
                      <m:fPr>
                        <m:ctrlPr>
                          <a:rPr lang="en-US" sz="3200" i="1" smtClean="0">
                            <a:latin typeface="Cambria Math" panose="02040503050406030204" pitchFamily="18" charset="0"/>
                            <a:ea typeface="Calibri" panose="020F0502020204030204" pitchFamily="34" charset="0"/>
                            <a:cs typeface="Calibri" panose="020F0502020204030204" pitchFamily="34" charset="0"/>
                          </a:rPr>
                        </m:ctrlPr>
                      </m:fPr>
                      <m:num>
                        <m:r>
                          <a:rPr lang="en-US" sz="3200" b="0" i="1" smtClean="0">
                            <a:latin typeface="Cambria Math" panose="02040503050406030204" pitchFamily="18" charset="0"/>
                            <a:ea typeface="Calibri" panose="020F0502020204030204" pitchFamily="34" charset="0"/>
                            <a:cs typeface="Calibri" panose="020F0502020204030204" pitchFamily="34" charset="0"/>
                          </a:rPr>
                          <m:t>0.42 </m:t>
                        </m:r>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0.50</m:t>
                        </m:r>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r>
                              <a:rPr lang="en-US" sz="3200" b="0" i="1" smtClean="0">
                                <a:latin typeface="Cambria Math" panose="02040503050406030204" pitchFamily="18" charset="0"/>
                                <a:ea typeface="Calibri" panose="020F0502020204030204" pitchFamily="34" charset="0"/>
                                <a:cs typeface="Calibri" panose="020F0502020204030204" pitchFamily="34" charset="0"/>
                              </a:rPr>
                              <m:t>0.50 </m:t>
                            </m:r>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b="0" i="1" smtClean="0">
                                <a:latin typeface="Cambria Math" panose="02040503050406030204" pitchFamily="18" charset="0"/>
                                <a:ea typeface="Calibri" panose="020F0502020204030204" pitchFamily="34" charset="0"/>
                                <a:cs typeface="Calibri" panose="020F0502020204030204" pitchFamily="34" charset="0"/>
                              </a:rPr>
                              <m:t>0.50</m:t>
                            </m:r>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100</m:t>
                            </m:r>
                          </m:e>
                        </m:rad>
                      </m:den>
                    </m:f>
                  </m:oMath>
                </a14:m>
                <a:r>
                  <a:rPr lang="en-US" sz="3200" dirty="0">
                    <a:latin typeface="Calibri" panose="020F0502020204030204" pitchFamily="34" charset="0"/>
                    <a:ea typeface="Calibri" panose="020F0502020204030204" pitchFamily="34" charset="0"/>
                    <a:cs typeface="Calibri" panose="020F0502020204030204" pitchFamily="34" charset="0"/>
                  </a:rPr>
                  <a:t> = -1.60.  The Wald test statistic is  </a:t>
                </a:r>
                <a14:m>
                  <m:oMath xmlns:m="http://schemas.openxmlformats.org/officeDocument/2006/math">
                    <m:f>
                      <m:fPr>
                        <m:ctrlPr>
                          <a:rPr lang="en-US" sz="3200" i="1" smtClean="0">
                            <a:latin typeface="Cambria Math" panose="02040503050406030204" pitchFamily="18" charset="0"/>
                            <a:ea typeface="Calibri" panose="020F0502020204030204" pitchFamily="34" charset="0"/>
                            <a:cs typeface="Calibri" panose="020F0502020204030204" pitchFamily="34" charset="0"/>
                          </a:rPr>
                        </m:ctrlPr>
                      </m:fPr>
                      <m:num>
                        <m:r>
                          <a:rPr lang="en-US" sz="3200" b="0" i="1" smtClean="0">
                            <a:latin typeface="Cambria Math" panose="02040503050406030204" pitchFamily="18" charset="0"/>
                            <a:ea typeface="Calibri" panose="020F0502020204030204" pitchFamily="34" charset="0"/>
                            <a:cs typeface="Calibri" panose="020F0502020204030204" pitchFamily="34" charset="0"/>
                          </a:rPr>
                          <m:t>0.42 </m:t>
                        </m:r>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0.50</m:t>
                        </m:r>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r>
                              <a:rPr lang="en-US" sz="3200" b="0" i="1" smtClean="0">
                                <a:latin typeface="Cambria Math" panose="02040503050406030204" pitchFamily="18" charset="0"/>
                                <a:ea typeface="Calibri" panose="020F0502020204030204" pitchFamily="34" charset="0"/>
                                <a:cs typeface="Calibri" panose="020F0502020204030204" pitchFamily="34" charset="0"/>
                              </a:rPr>
                              <m:t>0.42 </m:t>
                            </m:r>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b="0" i="1" smtClean="0">
                                <a:latin typeface="Cambria Math" panose="02040503050406030204" pitchFamily="18" charset="0"/>
                                <a:ea typeface="Calibri" panose="020F0502020204030204" pitchFamily="34" charset="0"/>
                                <a:cs typeface="Calibri" panose="020F0502020204030204" pitchFamily="34" charset="0"/>
                              </a:rPr>
                              <m:t>0.</m:t>
                            </m:r>
                            <m:r>
                              <a:rPr lang="en-US" sz="3200" b="0" i="1" smtClean="0">
                                <a:latin typeface="Cambria Math" panose="02040503050406030204" pitchFamily="18" charset="0"/>
                                <a:ea typeface="Calibri" panose="020F0502020204030204" pitchFamily="34" charset="0"/>
                                <a:cs typeface="Calibri" panose="020F0502020204030204" pitchFamily="34" charset="0"/>
                              </a:rPr>
                              <m:t>42</m:t>
                            </m:r>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100</m:t>
                            </m:r>
                          </m:e>
                        </m:rad>
                      </m:den>
                    </m:f>
                  </m:oMath>
                </a14:m>
                <a:r>
                  <a:rPr lang="en-US" sz="3200" dirty="0">
                    <a:latin typeface="Calibri" panose="020F0502020204030204" pitchFamily="34" charset="0"/>
                    <a:ea typeface="Calibri" panose="020F0502020204030204" pitchFamily="34" charset="0"/>
                    <a:cs typeface="Calibri" panose="020F0502020204030204" pitchFamily="34" charset="0"/>
                  </a:rPr>
                  <a:t> = -1.62.  Neither triggers rejection of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Caveat:  For real-world data analysis, you must pick one or the other test </a:t>
                </a:r>
                <a:r>
                  <a:rPr lang="en-US" sz="3200" i="1" dirty="0">
                    <a:latin typeface="Calibri" panose="020F0502020204030204" pitchFamily="34" charset="0"/>
                    <a:ea typeface="Calibri" panose="020F0502020204030204" pitchFamily="34" charset="0"/>
                    <a:cs typeface="Calibri" panose="020F0502020204030204" pitchFamily="34" charset="0"/>
                  </a:rPr>
                  <a:t>a priori</a:t>
                </a:r>
                <a:r>
                  <a:rPr lang="en-US" sz="3200" dirty="0">
                    <a:latin typeface="Calibri" panose="020F0502020204030204" pitchFamily="34" charset="0"/>
                    <a:ea typeface="Calibri" panose="020F0502020204030204" pitchFamily="34" charset="0"/>
                    <a:cs typeface="Calibri" panose="020F0502020204030204" pitchFamily="34" charset="0"/>
                  </a:rPr>
                  <a:t>.  You do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get to perform both and go with the result more favorable to your research.</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033606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CONFIDENCE INTERVALS</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may define a 95% confidence interval for  p  to include all  p</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for which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p = p</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is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rejected at the 5% significance level.  This method of creating a confidence interval is called </a:t>
            </a:r>
            <a:r>
              <a:rPr lang="en-US" sz="3200" u="sng" dirty="0">
                <a:latin typeface="Calibri" panose="020F0502020204030204" pitchFamily="34" charset="0"/>
                <a:ea typeface="Calibri" panose="020F0502020204030204" pitchFamily="34" charset="0"/>
                <a:cs typeface="Calibri" panose="020F0502020204030204" pitchFamily="34" charset="0"/>
              </a:rPr>
              <a:t>inversion</a:t>
            </a:r>
            <a:r>
              <a:rPr lang="en-US" sz="3200" dirty="0">
                <a:latin typeface="Calibri" panose="020F0502020204030204" pitchFamily="34" charset="0"/>
                <a:ea typeface="Calibri" panose="020F0502020204030204" pitchFamily="34" charset="0"/>
                <a:cs typeface="Calibri" panose="020F0502020204030204" pitchFamily="34" charset="0"/>
              </a:rPr>
              <a:t> (Lecture 13).</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Of course, because we considered two methods for carrying out the hypothesis test, we shall also have two formulas for confidence intervals.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87236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CONFIDENCE INTERVALS (WALD)</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Considering first the Wald test, we must rearrange </a:t>
                </a:r>
                <a14:m>
                  <m:oMath xmlns:m="http://schemas.openxmlformats.org/officeDocument/2006/math">
                    <m:d>
                      <m:dPr>
                        <m:begChr m:val="|"/>
                        <m:end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dPr>
                      <m:e>
                        <m:f>
                          <m:fPr>
                            <m:ctrlPr>
                              <a:rPr lang="en-US" sz="3200" i="1">
                                <a:latin typeface="Cambria Math" panose="02040503050406030204" pitchFamily="18" charset="0"/>
                                <a:ea typeface="Calibri" panose="020F0502020204030204" pitchFamily="34" charset="0"/>
                                <a:cs typeface="Calibri" panose="020F0502020204030204" pitchFamily="34" charset="0"/>
                              </a:rPr>
                            </m:ctrlPr>
                          </m:fPr>
                          <m:num>
                            <m:acc>
                              <m:accPr>
                                <m:chr m:val="̂"/>
                                <m:ctrlPr>
                                  <a:rPr lang="en-US" sz="3200" i="1" dirty="0">
                                    <a:latin typeface="Cambria Math" panose="02040503050406030204" pitchFamily="18" charset="0"/>
                                    <a:ea typeface="Calibri" panose="020F0502020204030204" pitchFamily="34" charset="0"/>
                                    <a:cs typeface="Calibri" panose="020F0502020204030204" pitchFamily="34" charset="0"/>
                                  </a:rPr>
                                </m:ctrlPr>
                              </m:accPr>
                              <m:e>
                                <m:r>
                                  <a:rPr lang="en-US" sz="3200" i="1" dirty="0">
                                    <a:latin typeface="Cambria Math" panose="02040503050406030204" pitchFamily="18" charset="0"/>
                                    <a:ea typeface="Calibri" panose="020F0502020204030204" pitchFamily="34" charset="0"/>
                                    <a:cs typeface="Calibri" panose="020F0502020204030204" pitchFamily="34" charset="0"/>
                                  </a:rPr>
                                  <m:t>𝑝</m:t>
                                </m:r>
                              </m:e>
                            </m:acc>
                            <m:r>
                              <a:rPr lang="en-US" sz="3200" i="1">
                                <a:latin typeface="Cambria Math" panose="02040503050406030204" pitchFamily="18" charset="0"/>
                                <a:ea typeface="Calibri" panose="020F0502020204030204" pitchFamily="34" charset="0"/>
                                <a:cs typeface="Calibri" panose="020F0502020204030204" pitchFamily="34" charset="0"/>
                              </a:rPr>
                              <m:t> −</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𝑝</m:t>
                                    </m:r>
                                  </m:e>
                                </m:acc>
                                <m:r>
                                  <a:rPr lang="en-US" sz="3200" i="1">
                                    <a:latin typeface="Cambria Math" panose="02040503050406030204" pitchFamily="18" charset="0"/>
                                    <a:ea typeface="Calibri" panose="020F0502020204030204" pitchFamily="34" charset="0"/>
                                    <a:cs typeface="Calibri" panose="020F0502020204030204" pitchFamily="34" charset="0"/>
                                  </a:rPr>
                                  <m:t>(1−</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𝑝</m:t>
                                    </m:r>
                                  </m:e>
                                </m:acc>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i="1">
                                    <a:latin typeface="Cambria Math" panose="02040503050406030204" pitchFamily="18" charset="0"/>
                                    <a:ea typeface="Calibri" panose="020F0502020204030204" pitchFamily="34" charset="0"/>
                                    <a:cs typeface="Calibri" panose="020F0502020204030204" pitchFamily="34" charset="0"/>
                                  </a:rPr>
                                  <m:t>𝑛</m:t>
                                </m:r>
                              </m:e>
                            </m:rad>
                          </m:den>
                        </m:f>
                      </m:e>
                    </m:d>
                    <m:r>
                      <a:rPr lang="en-US" sz="3200" b="0" i="1" smtClean="0">
                        <a:latin typeface="Cambria Math" panose="02040503050406030204" pitchFamily="18" charset="0"/>
                        <a:ea typeface="Calibri" panose="020F0502020204030204" pitchFamily="34" charset="0"/>
                        <a:cs typeface="Calibri" panose="020F0502020204030204" pitchFamily="34" charset="0"/>
                      </a:rPr>
                      <m:t>≤1.96</m:t>
                    </m:r>
                  </m:oMath>
                </a14:m>
                <a:r>
                  <a:rPr lang="en-US" sz="3200" dirty="0">
                    <a:latin typeface="Calibri" panose="020F0502020204030204" pitchFamily="34" charset="0"/>
                    <a:ea typeface="Calibri" panose="020F0502020204030204" pitchFamily="34" charset="0"/>
                    <a:cs typeface="Calibri" panose="020F0502020204030204" pitchFamily="34" charset="0"/>
                  </a:rPr>
                  <a:t>  as an inequality with  p</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in the middle.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This is not too difficult.  The result defines the Wald confidence interval and is</a:t>
                </a:r>
              </a:p>
              <a:p>
                <a:pPr marL="0" indent="0">
                  <a:spcBef>
                    <a:spcPts val="0"/>
                  </a:spcBef>
                  <a:buNone/>
                </a:pPr>
                <a14:m>
                  <m:oMath xmlns:m="http://schemas.openxmlformats.org/officeDocument/2006/math">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r>
                      <a:rPr lang="en-US" sz="3200" b="0" i="1" dirty="0" smtClean="0">
                        <a:latin typeface="Cambria Math" panose="02040503050406030204" pitchFamily="18" charset="0"/>
                        <a:ea typeface="Calibri" panose="020F0502020204030204" pitchFamily="34" charset="0"/>
                        <a:cs typeface="Calibri" panose="020F0502020204030204" pitchFamily="34" charset="0"/>
                      </a:rPr>
                      <m:t>−1.96</m:t>
                    </m:r>
                  </m:oMath>
                </a14:m>
                <a:r>
                  <a:rPr lang="en-US" sz="320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rad>
                      <m:radPr>
                        <m:degHide m:val="on"/>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radPr>
                      <m:deg/>
                      <m:e>
                        <m:acc>
                          <m:accPr>
                            <m:chr m:val="̂"/>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acc>
                        <m:r>
                          <a:rPr lang="en-US" sz="3200" b="0" i="1" dirty="0" smtClean="0">
                            <a:latin typeface="Cambria Math" panose="02040503050406030204" pitchFamily="18" charset="0"/>
                            <a:ea typeface="Calibri" panose="020F0502020204030204" pitchFamily="34" charset="0"/>
                            <a:cs typeface="Calibri" panose="020F0502020204030204" pitchFamily="34" charset="0"/>
                          </a:rPr>
                          <m:t>(1−</m:t>
                        </m:r>
                        <m:acc>
                          <m:accPr>
                            <m:chr m:val="̂"/>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acc>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r>
                          <a:rPr lang="en-US" sz="3200" b="0" i="1" dirty="0" smtClean="0">
                            <a:latin typeface="Cambria Math" panose="02040503050406030204" pitchFamily="18" charset="0"/>
                            <a:ea typeface="Calibri" panose="020F0502020204030204" pitchFamily="34" charset="0"/>
                            <a:cs typeface="Calibri" panose="020F0502020204030204" pitchFamily="34" charset="0"/>
                          </a:rPr>
                          <m:t>𝑛</m:t>
                        </m:r>
                        <m:r>
                          <a:rPr lang="en-US" sz="3200" b="0" i="1" dirty="0" smtClean="0">
                            <a:latin typeface="Cambria Math" panose="02040503050406030204" pitchFamily="18" charset="0"/>
                            <a:ea typeface="Calibri" panose="020F0502020204030204" pitchFamily="34" charset="0"/>
                            <a:cs typeface="Calibri" panose="020F0502020204030204" pitchFamily="34" charset="0"/>
                          </a:rPr>
                          <m:t> </m:t>
                        </m:r>
                      </m:e>
                    </m:rad>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sub>
                        <m:r>
                          <a:rPr lang="en-US" sz="3200" b="0" i="1" dirty="0" smtClean="0">
                            <a:latin typeface="Cambria Math" panose="02040503050406030204" pitchFamily="18" charset="0"/>
                            <a:ea typeface="Calibri" panose="020F0502020204030204" pitchFamily="34" charset="0"/>
                            <a:cs typeface="Calibri" panose="020F0502020204030204" pitchFamily="34" charset="0"/>
                          </a:rPr>
                          <m:t>0</m:t>
                        </m:r>
                      </m:sub>
                    </m:sSub>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oMath>
                </a14:m>
                <a:r>
                  <a:rPr lang="en-US" sz="3200" dirty="0">
                    <a:ea typeface="Calibri" panose="020F0502020204030204" pitchFamily="34" charset="0"/>
                    <a:cs typeface="Calibri" panose="020F0502020204030204" pitchFamily="34" charset="0"/>
                  </a:rPr>
                  <a:t> </a:t>
                </a:r>
                <a14:m>
                  <m:oMath xmlns:m="http://schemas.openxmlformats.org/officeDocument/2006/math">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𝑝</m:t>
                        </m:r>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i="1" dirty="0">
                        <a:latin typeface="Cambria Math" panose="02040503050406030204" pitchFamily="18" charset="0"/>
                        <a:ea typeface="Calibri" panose="020F0502020204030204" pitchFamily="34" charset="0"/>
                        <a:cs typeface="Calibri" panose="020F0502020204030204" pitchFamily="34" charset="0"/>
                      </a:rPr>
                      <m:t>1.96</m:t>
                    </m:r>
                  </m:oMath>
                </a14:m>
                <a:r>
                  <a:rPr lang="en-US" sz="320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rad>
                      <m:radPr>
                        <m:degHide m:val="on"/>
                        <m:ctrlPr>
                          <a:rPr lang="en-US" sz="3200" i="1" dirty="0">
                            <a:latin typeface="Cambria Math" panose="02040503050406030204" pitchFamily="18" charset="0"/>
                            <a:ea typeface="Calibri" panose="020F0502020204030204" pitchFamily="34" charset="0"/>
                            <a:cs typeface="Calibri" panose="020F0502020204030204" pitchFamily="34" charset="0"/>
                          </a:rPr>
                        </m:ctrlPr>
                      </m:radPr>
                      <m:deg/>
                      <m:e>
                        <m:acc>
                          <m:accPr>
                            <m:chr m:val="̂"/>
                            <m:ctrlPr>
                              <a:rPr lang="en-US" sz="3200" i="1" dirty="0">
                                <a:latin typeface="Cambria Math" panose="02040503050406030204" pitchFamily="18" charset="0"/>
                                <a:ea typeface="Calibri" panose="020F0502020204030204" pitchFamily="34" charset="0"/>
                                <a:cs typeface="Calibri" panose="020F0502020204030204" pitchFamily="34" charset="0"/>
                              </a:rPr>
                            </m:ctrlPr>
                          </m:accPr>
                          <m:e>
                            <m:r>
                              <a:rPr lang="en-US" sz="3200" i="1" dirty="0">
                                <a:latin typeface="Cambria Math" panose="02040503050406030204" pitchFamily="18" charset="0"/>
                                <a:ea typeface="Calibri" panose="020F0502020204030204" pitchFamily="34" charset="0"/>
                                <a:cs typeface="Calibri" panose="020F0502020204030204" pitchFamily="34" charset="0"/>
                              </a:rPr>
                              <m:t>𝑝</m:t>
                            </m:r>
                          </m:e>
                        </m:acc>
                        <m:r>
                          <a:rPr lang="en-US" sz="3200" i="1" dirty="0">
                            <a:latin typeface="Cambria Math" panose="02040503050406030204" pitchFamily="18" charset="0"/>
                            <a:ea typeface="Calibri" panose="020F0502020204030204" pitchFamily="34" charset="0"/>
                            <a:cs typeface="Calibri" panose="020F0502020204030204" pitchFamily="34" charset="0"/>
                          </a:rPr>
                          <m:t>(1−</m:t>
                        </m:r>
                        <m:acc>
                          <m:accPr>
                            <m:chr m:val="̂"/>
                            <m:ctrlPr>
                              <a:rPr lang="en-US" sz="3200" i="1" dirty="0">
                                <a:latin typeface="Cambria Math" panose="02040503050406030204" pitchFamily="18" charset="0"/>
                                <a:ea typeface="Calibri" panose="020F0502020204030204" pitchFamily="34" charset="0"/>
                                <a:cs typeface="Calibri" panose="020F0502020204030204" pitchFamily="34" charset="0"/>
                              </a:rPr>
                            </m:ctrlPr>
                          </m:accPr>
                          <m:e>
                            <m:r>
                              <a:rPr lang="en-US" sz="3200" i="1" dirty="0">
                                <a:latin typeface="Cambria Math" panose="02040503050406030204" pitchFamily="18" charset="0"/>
                                <a:ea typeface="Calibri" panose="020F0502020204030204" pitchFamily="34" charset="0"/>
                                <a:cs typeface="Calibri" panose="020F0502020204030204" pitchFamily="34" charset="0"/>
                              </a:rPr>
                              <m:t>𝑝</m:t>
                            </m:r>
                          </m:e>
                        </m:acc>
                        <m:r>
                          <a:rPr lang="en-US" sz="3200" i="1" dirty="0">
                            <a:latin typeface="Cambria Math" panose="02040503050406030204" pitchFamily="18" charset="0"/>
                            <a:ea typeface="Calibri" panose="020F0502020204030204" pitchFamily="34" charset="0"/>
                            <a:cs typeface="Calibri" panose="020F0502020204030204" pitchFamily="34" charset="0"/>
                          </a:rPr>
                          <m:t>)/</m:t>
                        </m:r>
                        <m:r>
                          <a:rPr lang="en-US" sz="3200" i="1" dirty="0">
                            <a:latin typeface="Cambria Math" panose="02040503050406030204" pitchFamily="18" charset="0"/>
                            <a:ea typeface="Calibri" panose="020F0502020204030204" pitchFamily="34" charset="0"/>
                            <a:cs typeface="Calibri" panose="020F0502020204030204" pitchFamily="34" charset="0"/>
                          </a:rPr>
                          <m:t>𝑛</m:t>
                        </m:r>
                        <m:r>
                          <a:rPr lang="en-US" sz="3200" i="1" dirty="0">
                            <a:latin typeface="Cambria Math" panose="02040503050406030204" pitchFamily="18" charset="0"/>
                            <a:ea typeface="Calibri" panose="020F0502020204030204" pitchFamily="34" charset="0"/>
                            <a:cs typeface="Calibri" panose="020F0502020204030204" pitchFamily="34" charset="0"/>
                          </a:rPr>
                          <m:t> </m:t>
                        </m:r>
                      </m:e>
                    </m:rad>
                  </m:oMath>
                </a14:m>
                <a:r>
                  <a:rPr lang="en-US" sz="3200" dirty="0">
                    <a:latin typeface="Calibri" panose="020F0502020204030204" pitchFamily="34" charset="0"/>
                    <a:ea typeface="Calibri" panose="020F0502020204030204" pitchFamily="34" charset="0"/>
                    <a:cs typeface="Calibri" panose="020F0502020204030204" pitchFamily="34" charset="0"/>
                  </a:rPr>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61230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CONFIDENCE INTERVALS (SCORE)</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Considering next the score test, we must rearrange </a:t>
                </a:r>
                <a14:m>
                  <m:oMath xmlns:m="http://schemas.openxmlformats.org/officeDocument/2006/math">
                    <m:d>
                      <m:dPr>
                        <m:begChr m:val="|"/>
                        <m:end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dPr>
                      <m:e>
                        <m:f>
                          <m:fPr>
                            <m:ctrlPr>
                              <a:rPr lang="en-US" sz="3200" i="1">
                                <a:latin typeface="Cambria Math" panose="02040503050406030204" pitchFamily="18" charset="0"/>
                                <a:ea typeface="Calibri" panose="020F0502020204030204" pitchFamily="34" charset="0"/>
                                <a:cs typeface="Calibri" panose="020F0502020204030204" pitchFamily="34" charset="0"/>
                              </a:rPr>
                            </m:ctrlPr>
                          </m:fPr>
                          <m:num>
                            <m:acc>
                              <m:accPr>
                                <m:chr m:val="̂"/>
                                <m:ctrlPr>
                                  <a:rPr lang="en-US" sz="3200" i="1" dirty="0">
                                    <a:latin typeface="Cambria Math" panose="02040503050406030204" pitchFamily="18" charset="0"/>
                                    <a:ea typeface="Calibri" panose="020F0502020204030204" pitchFamily="34" charset="0"/>
                                    <a:cs typeface="Calibri" panose="020F0502020204030204" pitchFamily="34" charset="0"/>
                                  </a:rPr>
                                </m:ctrlPr>
                              </m:accPr>
                              <m:e>
                                <m:r>
                                  <a:rPr lang="en-US" sz="3200" i="1" dirty="0">
                                    <a:latin typeface="Cambria Math" panose="02040503050406030204" pitchFamily="18" charset="0"/>
                                    <a:ea typeface="Calibri" panose="020F0502020204030204" pitchFamily="34" charset="0"/>
                                    <a:cs typeface="Calibri" panose="020F0502020204030204" pitchFamily="34" charset="0"/>
                                  </a:rPr>
                                  <m:t>𝑝</m:t>
                                </m:r>
                              </m:e>
                            </m:acc>
                            <m:r>
                              <a:rPr lang="en-US" sz="3200" i="1">
                                <a:latin typeface="Cambria Math" panose="02040503050406030204" pitchFamily="18" charset="0"/>
                                <a:ea typeface="Calibri" panose="020F0502020204030204" pitchFamily="34" charset="0"/>
                                <a:cs typeface="Calibri" panose="020F0502020204030204" pitchFamily="34" charset="0"/>
                              </a:rPr>
                              <m:t> −</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r>
                                  <a:rPr lang="en-US" sz="3200" i="1">
                                    <a:latin typeface="Cambria Math" panose="02040503050406030204" pitchFamily="18" charset="0"/>
                                    <a:ea typeface="Calibri" panose="020F0502020204030204" pitchFamily="34" charset="0"/>
                                    <a:cs typeface="Calibri" panose="020F0502020204030204" pitchFamily="34" charset="0"/>
                                  </a:rPr>
                                  <m:t>(1−</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𝑝</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i="1">
                                    <a:latin typeface="Cambria Math" panose="02040503050406030204" pitchFamily="18" charset="0"/>
                                    <a:ea typeface="Calibri" panose="020F0502020204030204" pitchFamily="34" charset="0"/>
                                    <a:cs typeface="Calibri" panose="020F0502020204030204" pitchFamily="34" charset="0"/>
                                  </a:rPr>
                                  <m:t>𝑛</m:t>
                                </m:r>
                              </m:e>
                            </m:rad>
                          </m:den>
                        </m:f>
                      </m:e>
                    </m:d>
                    <m:r>
                      <a:rPr lang="en-US" sz="3200" b="0" i="1" smtClean="0">
                        <a:latin typeface="Cambria Math" panose="02040503050406030204" pitchFamily="18" charset="0"/>
                        <a:ea typeface="Calibri" panose="020F0502020204030204" pitchFamily="34" charset="0"/>
                        <a:cs typeface="Calibri" panose="020F0502020204030204" pitchFamily="34" charset="0"/>
                      </a:rPr>
                      <m:t>≤1.96</m:t>
                    </m:r>
                  </m:oMath>
                </a14:m>
                <a:r>
                  <a:rPr lang="en-US" sz="3200" dirty="0">
                    <a:latin typeface="Calibri" panose="020F0502020204030204" pitchFamily="34" charset="0"/>
                    <a:ea typeface="Calibri" panose="020F0502020204030204" pitchFamily="34" charset="0"/>
                    <a:cs typeface="Calibri" panose="020F0502020204030204" pitchFamily="34" charset="0"/>
                  </a:rPr>
                  <a:t>  as an inequality with  p</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in the middle.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This is more difficult.  The result is</a:t>
                </a:r>
              </a:p>
              <a:p>
                <a:pPr marL="0" indent="0">
                  <a:spcBef>
                    <a:spcPts val="0"/>
                  </a:spcBef>
                  <a:buNone/>
                </a:pPr>
                <a14:m>
                  <m:oMath xmlns:m="http://schemas.openxmlformats.org/officeDocument/2006/math">
                    <m:f>
                      <m:f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fPr>
                      <m:num>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1.96</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r>
                          <a:rPr lang="en-US" sz="3200" b="0" i="1" dirty="0" smtClean="0">
                            <a:latin typeface="Cambria Math" panose="02040503050406030204" pitchFamily="18" charset="0"/>
                            <a:ea typeface="Calibri" panose="020F0502020204030204" pitchFamily="34" charset="0"/>
                            <a:cs typeface="Calibri" panose="020F0502020204030204" pitchFamily="34" charset="0"/>
                          </a:rPr>
                          <m:t> /(2</m:t>
                        </m:r>
                        <m:r>
                          <a:rPr lang="en-US" sz="3200" b="0" i="1" dirty="0" smtClean="0">
                            <a:latin typeface="Cambria Math" panose="02040503050406030204" pitchFamily="18" charset="0"/>
                            <a:ea typeface="Calibri" panose="020F0502020204030204" pitchFamily="34" charset="0"/>
                            <a:cs typeface="Calibri" panose="020F0502020204030204" pitchFamily="34" charset="0"/>
                          </a:rPr>
                          <m:t>𝑛</m:t>
                        </m:r>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num>
                      <m:den>
                        <m:r>
                          <a:rPr lang="en-US" sz="3200" b="0" i="1" dirty="0" smtClean="0">
                            <a:latin typeface="Cambria Math" panose="02040503050406030204" pitchFamily="18" charset="0"/>
                            <a:ea typeface="Calibri" panose="020F0502020204030204" pitchFamily="34" charset="0"/>
                            <a:cs typeface="Calibri" panose="020F0502020204030204" pitchFamily="34" charset="0"/>
                          </a:rPr>
                          <m:t>1+</m:t>
                        </m:r>
                        <m:sSup>
                          <m:sSup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dirty="0" smtClean="0">
                                <a:latin typeface="Cambria Math" panose="02040503050406030204" pitchFamily="18" charset="0"/>
                                <a:ea typeface="Calibri" panose="020F0502020204030204" pitchFamily="34" charset="0"/>
                                <a:cs typeface="Calibri" panose="020F0502020204030204" pitchFamily="34" charset="0"/>
                              </a:rPr>
                              <m:t>1.96</m:t>
                            </m:r>
                          </m:e>
                          <m:sup>
                            <m:r>
                              <a:rPr lang="en-US" sz="3200" b="0" i="1" dirty="0" smtClean="0">
                                <a:latin typeface="Cambria Math" panose="02040503050406030204" pitchFamily="18" charset="0"/>
                                <a:ea typeface="Calibri" panose="020F0502020204030204" pitchFamily="34" charset="0"/>
                                <a:cs typeface="Calibri" panose="020F0502020204030204" pitchFamily="34" charset="0"/>
                              </a:rPr>
                              <m:t>2</m:t>
                            </m:r>
                          </m:sup>
                        </m:sSup>
                        <m:r>
                          <a:rPr lang="en-US" sz="3200" b="0" i="1" dirty="0" smtClean="0">
                            <a:latin typeface="Cambria Math" panose="02040503050406030204" pitchFamily="18" charset="0"/>
                            <a:ea typeface="Calibri" panose="020F0502020204030204" pitchFamily="34" charset="0"/>
                            <a:cs typeface="Calibri" panose="020F0502020204030204" pitchFamily="34" charset="0"/>
                          </a:rPr>
                          <m:t> /</m:t>
                        </m:r>
                        <m:r>
                          <a:rPr lang="en-US" sz="3200" b="0" i="1" dirty="0" smtClean="0">
                            <a:latin typeface="Cambria Math" panose="02040503050406030204" pitchFamily="18" charset="0"/>
                            <a:ea typeface="Calibri" panose="020F0502020204030204" pitchFamily="34" charset="0"/>
                            <a:cs typeface="Calibri" panose="020F0502020204030204" pitchFamily="34" charset="0"/>
                          </a:rPr>
                          <m:t>𝑛</m:t>
                        </m:r>
                      </m:den>
                    </m:f>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f>
                      <m:f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fPr>
                      <m:num>
                        <m:rad>
                          <m:radPr>
                            <m:degHide m:val="on"/>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radPr>
                          <m:deg/>
                          <m:e>
                            <m:r>
                              <a:rPr lang="en-US" sz="3200" b="0" i="1" dirty="0" smtClean="0">
                                <a:latin typeface="Cambria Math" panose="02040503050406030204" pitchFamily="18" charset="0"/>
                                <a:ea typeface="Calibri" panose="020F0502020204030204" pitchFamily="34" charset="0"/>
                                <a:cs typeface="Calibri" panose="020F0502020204030204" pitchFamily="34" charset="0"/>
                              </a:rPr>
                              <m:t>4  </m:t>
                            </m:r>
                            <m:acc>
                              <m:accPr>
                                <m:chr m:val="̂"/>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acc>
                            <m:d>
                              <m:d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dirty="0" smtClean="0">
                                    <a:latin typeface="Cambria Math" panose="02040503050406030204" pitchFamily="18" charset="0"/>
                                    <a:ea typeface="Calibri" panose="020F0502020204030204" pitchFamily="34" charset="0"/>
                                    <a:cs typeface="Calibri" panose="020F0502020204030204" pitchFamily="34" charset="0"/>
                                  </a:rPr>
                                  <m:t>1−</m:t>
                                </m:r>
                                <m:acc>
                                  <m:accPr>
                                    <m:chr m:val="̂"/>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acc>
                              </m:e>
                            </m:d>
                            <m:r>
                              <a:rPr lang="en-US" sz="3200" b="0" i="1" dirty="0" smtClean="0">
                                <a:latin typeface="Cambria Math" panose="02040503050406030204" pitchFamily="18" charset="0"/>
                                <a:ea typeface="Calibri" panose="020F0502020204030204" pitchFamily="34" charset="0"/>
                                <a:cs typeface="Calibri" panose="020F0502020204030204" pitchFamily="34" charset="0"/>
                              </a:rPr>
                              <m:t> </m:t>
                            </m:r>
                            <m:sSup>
                              <m:sSup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dirty="0" smtClean="0">
                                    <a:latin typeface="Cambria Math" panose="02040503050406030204" pitchFamily="18" charset="0"/>
                                    <a:ea typeface="Calibri" panose="020F0502020204030204" pitchFamily="34" charset="0"/>
                                    <a:cs typeface="Calibri" panose="020F0502020204030204" pitchFamily="34" charset="0"/>
                                  </a:rPr>
                                  <m:t>1.96</m:t>
                                </m:r>
                              </m:e>
                              <m:sup>
                                <m:r>
                                  <a:rPr lang="en-US" sz="3200" b="0" i="1" dirty="0" smtClean="0">
                                    <a:latin typeface="Cambria Math" panose="02040503050406030204" pitchFamily="18" charset="0"/>
                                    <a:ea typeface="Calibri" panose="020F0502020204030204" pitchFamily="34" charset="0"/>
                                    <a:cs typeface="Calibri" panose="020F0502020204030204" pitchFamily="34" charset="0"/>
                                  </a:rPr>
                                  <m:t>2</m:t>
                                </m:r>
                              </m:sup>
                            </m:sSup>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r>
                              <a:rPr lang="en-US" sz="3200" b="0" i="1" dirty="0" smtClean="0">
                                <a:latin typeface="Cambria Math" panose="02040503050406030204" pitchFamily="18" charset="0"/>
                                <a:ea typeface="Calibri" panose="020F0502020204030204" pitchFamily="34" charset="0"/>
                                <a:cs typeface="Calibri" panose="020F0502020204030204" pitchFamily="34" charset="0"/>
                              </a:rPr>
                              <m:t>𝑛</m:t>
                            </m:r>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sSup>
                              <m:sSup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dirty="0" smtClean="0">
                                    <a:latin typeface="Cambria Math" panose="02040503050406030204" pitchFamily="18" charset="0"/>
                                    <a:ea typeface="Calibri" panose="020F0502020204030204" pitchFamily="34" charset="0"/>
                                    <a:cs typeface="Calibri" panose="020F0502020204030204" pitchFamily="34" charset="0"/>
                                  </a:rPr>
                                  <m:t>1.96</m:t>
                                </m:r>
                              </m:e>
                              <m:sup>
                                <m:r>
                                  <a:rPr lang="en-US" sz="3200" b="0" i="1" dirty="0" smtClean="0">
                                    <a:latin typeface="Cambria Math" panose="02040503050406030204" pitchFamily="18" charset="0"/>
                                    <a:ea typeface="Calibri" panose="020F0502020204030204" pitchFamily="34" charset="0"/>
                                    <a:cs typeface="Calibri" panose="020F0502020204030204" pitchFamily="34" charset="0"/>
                                  </a:rPr>
                                  <m:t>4</m:t>
                                </m:r>
                              </m:sup>
                            </m:sSup>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sSup>
                              <m:sSup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𝑛</m:t>
                                </m:r>
                              </m:e>
                              <m:sup>
                                <m:r>
                                  <a:rPr lang="en-US" sz="3200" b="0" i="1" dirty="0" smtClean="0">
                                    <a:latin typeface="Cambria Math" panose="02040503050406030204" pitchFamily="18" charset="0"/>
                                    <a:ea typeface="Calibri" panose="020F0502020204030204" pitchFamily="34" charset="0"/>
                                    <a:cs typeface="Calibri" panose="020F0502020204030204" pitchFamily="34" charset="0"/>
                                  </a:rPr>
                                  <m:t>2</m:t>
                                </m:r>
                              </m:sup>
                            </m:sSup>
                          </m:e>
                        </m:rad>
                      </m:num>
                      <m:den>
                        <m:r>
                          <a:rPr lang="en-US" sz="3200" b="0" i="1" dirty="0" smtClean="0">
                            <a:latin typeface="Cambria Math" panose="02040503050406030204" pitchFamily="18" charset="0"/>
                            <a:ea typeface="Calibri" panose="020F0502020204030204" pitchFamily="34" charset="0"/>
                            <a:cs typeface="Calibri" panose="020F0502020204030204" pitchFamily="34" charset="0"/>
                          </a:rPr>
                          <m:t>2+</m:t>
                        </m:r>
                        <m:sSup>
                          <m:sSup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dirty="0" smtClean="0">
                                <a:latin typeface="Cambria Math" panose="02040503050406030204" pitchFamily="18" charset="0"/>
                                <a:ea typeface="Calibri" panose="020F0502020204030204" pitchFamily="34" charset="0"/>
                                <a:cs typeface="Calibri" panose="020F0502020204030204" pitchFamily="34" charset="0"/>
                              </a:rPr>
                              <m:t>1.96</m:t>
                            </m:r>
                          </m:e>
                          <m:sup>
                            <m:r>
                              <a:rPr lang="en-US" sz="3200" b="0" i="1" dirty="0" smtClean="0">
                                <a:latin typeface="Cambria Math" panose="02040503050406030204" pitchFamily="18" charset="0"/>
                                <a:ea typeface="Calibri" panose="020F0502020204030204" pitchFamily="34" charset="0"/>
                                <a:cs typeface="Calibri" panose="020F0502020204030204" pitchFamily="34" charset="0"/>
                              </a:rPr>
                              <m:t>2</m:t>
                            </m:r>
                          </m:sup>
                        </m:sSup>
                        <m:r>
                          <a:rPr lang="en-US" sz="3200" b="0" i="1" dirty="0" smtClean="0">
                            <a:latin typeface="Cambria Math" panose="02040503050406030204" pitchFamily="18" charset="0"/>
                            <a:ea typeface="Calibri" panose="020F0502020204030204" pitchFamily="34" charset="0"/>
                            <a:cs typeface="Calibri" panose="020F0502020204030204" pitchFamily="34" charset="0"/>
                          </a:rPr>
                          <m:t>/(0.5</m:t>
                        </m:r>
                        <m:r>
                          <a:rPr lang="en-US" sz="3200" b="0" i="1" dirty="0" smtClean="0">
                            <a:latin typeface="Cambria Math" panose="02040503050406030204" pitchFamily="18" charset="0"/>
                            <a:ea typeface="Calibri" panose="020F0502020204030204" pitchFamily="34" charset="0"/>
                            <a:cs typeface="Calibri" panose="020F0502020204030204" pitchFamily="34" charset="0"/>
                          </a:rPr>
                          <m:t>𝑛</m:t>
                        </m:r>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den>
                    </m:f>
                  </m:oMath>
                </a14:m>
                <a:r>
                  <a:rPr lang="en-US" sz="3200" b="0" i="1" dirty="0">
                    <a:latin typeface="Cambria Math" panose="02040503050406030204" pitchFamily="18" charset="0"/>
                    <a:ea typeface="Calibri" panose="020F0502020204030204" pitchFamily="34" charset="0"/>
                    <a:cs typeface="Calibri" panose="020F0502020204030204" pitchFamily="34" charset="0"/>
                  </a:rPr>
                  <a:t>  </a:t>
                </a:r>
              </a:p>
              <a:p>
                <a:pPr marL="0" indent="0">
                  <a:spcBef>
                    <a:spcPts val="0"/>
                  </a:spcBef>
                  <a:buNone/>
                </a:pPr>
                <a14:m>
                  <m:oMath xmlns:m="http://schemas.openxmlformats.org/officeDocument/2006/math">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dirty="0"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sub>
                        <m:r>
                          <a:rPr lang="en-US" sz="3200" b="0" i="1" dirty="0" smtClean="0">
                            <a:latin typeface="Cambria Math" panose="02040503050406030204" pitchFamily="18" charset="0"/>
                            <a:ea typeface="Calibri" panose="020F0502020204030204" pitchFamily="34" charset="0"/>
                            <a:cs typeface="Calibri" panose="020F0502020204030204" pitchFamily="34" charset="0"/>
                          </a:rPr>
                          <m:t>0</m:t>
                        </m:r>
                      </m:sub>
                    </m:sSub>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oMath>
                </a14:m>
                <a:r>
                  <a:rPr lang="en-US" sz="3200" dirty="0">
                    <a:ea typeface="Calibri" panose="020F0502020204030204" pitchFamily="34" charset="0"/>
                    <a:cs typeface="Calibri" panose="020F0502020204030204" pitchFamily="34" charset="0"/>
                  </a:rPr>
                  <a:t> </a:t>
                </a:r>
                <a14:m>
                  <m:oMath xmlns:m="http://schemas.openxmlformats.org/officeDocument/2006/math">
                    <m:f>
                      <m:fPr>
                        <m:ctrlPr>
                          <a:rPr lang="en-US" sz="3200" i="1" dirty="0">
                            <a:latin typeface="Cambria Math" panose="02040503050406030204" pitchFamily="18" charset="0"/>
                            <a:ea typeface="Calibri" panose="020F0502020204030204" pitchFamily="34" charset="0"/>
                            <a:cs typeface="Calibri" panose="020F0502020204030204" pitchFamily="34" charset="0"/>
                          </a:rPr>
                        </m:ctrlPr>
                      </m:fPr>
                      <m:num>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𝑝</m:t>
                            </m:r>
                          </m:e>
                        </m:acc>
                        <m:r>
                          <a:rPr lang="en-US" sz="3200" i="1">
                            <a:latin typeface="Cambria Math" panose="02040503050406030204" pitchFamily="18" charset="0"/>
                            <a:ea typeface="Calibri" panose="020F0502020204030204" pitchFamily="34" charset="0"/>
                            <a:cs typeface="Calibri" panose="020F0502020204030204" pitchFamily="34" charset="0"/>
                          </a:rPr>
                          <m:t>+</m:t>
                        </m:r>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r>
                              <a:rPr lang="en-US" sz="3200" i="1">
                                <a:latin typeface="Cambria Math" panose="02040503050406030204" pitchFamily="18" charset="0"/>
                                <a:ea typeface="Calibri" panose="020F0502020204030204" pitchFamily="34" charset="0"/>
                                <a:cs typeface="Calibri" panose="020F0502020204030204" pitchFamily="34" charset="0"/>
                              </a:rPr>
                              <m:t>1.96</m:t>
                            </m:r>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 /(2</m:t>
                        </m:r>
                        <m:r>
                          <a:rPr lang="en-US" sz="3200" i="1" dirty="0">
                            <a:latin typeface="Cambria Math" panose="02040503050406030204" pitchFamily="18" charset="0"/>
                            <a:ea typeface="Calibri" panose="020F0502020204030204" pitchFamily="34" charset="0"/>
                            <a:cs typeface="Calibri" panose="020F0502020204030204" pitchFamily="34" charset="0"/>
                          </a:rPr>
                          <m:t>𝑛</m:t>
                        </m:r>
                        <m:r>
                          <a:rPr lang="en-US" sz="3200" i="1" dirty="0">
                            <a:latin typeface="Cambria Math" panose="02040503050406030204" pitchFamily="18" charset="0"/>
                            <a:ea typeface="Calibri" panose="020F0502020204030204" pitchFamily="34" charset="0"/>
                            <a:cs typeface="Calibri" panose="020F0502020204030204" pitchFamily="34" charset="0"/>
                          </a:rPr>
                          <m:t>)</m:t>
                        </m:r>
                      </m:num>
                      <m:den>
                        <m:r>
                          <a:rPr lang="en-US" sz="3200" i="1" dirty="0">
                            <a:latin typeface="Cambria Math" panose="02040503050406030204" pitchFamily="18" charset="0"/>
                            <a:ea typeface="Calibri" panose="020F0502020204030204" pitchFamily="34" charset="0"/>
                            <a:cs typeface="Calibri" panose="020F0502020204030204" pitchFamily="34" charset="0"/>
                          </a:rPr>
                          <m:t>1+</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 /</m:t>
                        </m:r>
                        <m:r>
                          <a:rPr lang="en-US" sz="3200" i="1" dirty="0">
                            <a:latin typeface="Cambria Math" panose="02040503050406030204" pitchFamily="18" charset="0"/>
                            <a:ea typeface="Calibri" panose="020F0502020204030204" pitchFamily="34" charset="0"/>
                            <a:cs typeface="Calibri" panose="020F0502020204030204" pitchFamily="34" charset="0"/>
                          </a:rPr>
                          <m:t>𝑛</m:t>
                        </m:r>
                      </m:den>
                    </m:f>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f>
                      <m:fPr>
                        <m:ctrlPr>
                          <a:rPr lang="en-US" sz="3200" i="1" dirty="0">
                            <a:latin typeface="Cambria Math" panose="02040503050406030204" pitchFamily="18" charset="0"/>
                            <a:ea typeface="Calibri" panose="020F0502020204030204" pitchFamily="34" charset="0"/>
                            <a:cs typeface="Calibri" panose="020F0502020204030204" pitchFamily="34" charset="0"/>
                          </a:rPr>
                        </m:ctrlPr>
                      </m:fPr>
                      <m:num>
                        <m:rad>
                          <m:radPr>
                            <m:degHide m:val="on"/>
                            <m:ctrlPr>
                              <a:rPr lang="en-US" sz="3200" i="1" dirty="0">
                                <a:latin typeface="Cambria Math" panose="02040503050406030204" pitchFamily="18" charset="0"/>
                                <a:ea typeface="Calibri" panose="020F0502020204030204" pitchFamily="34" charset="0"/>
                                <a:cs typeface="Calibri" panose="020F0502020204030204" pitchFamily="34" charset="0"/>
                              </a:rPr>
                            </m:ctrlPr>
                          </m:radPr>
                          <m:deg/>
                          <m:e>
                            <m:r>
                              <a:rPr lang="en-US" sz="3200" i="1" dirty="0">
                                <a:latin typeface="Cambria Math" panose="02040503050406030204" pitchFamily="18" charset="0"/>
                                <a:ea typeface="Calibri" panose="020F0502020204030204" pitchFamily="34" charset="0"/>
                                <a:cs typeface="Calibri" panose="020F0502020204030204" pitchFamily="34" charset="0"/>
                              </a:rPr>
                              <m:t>4  </m:t>
                            </m:r>
                            <m:acc>
                              <m:accPr>
                                <m:chr m:val="̂"/>
                                <m:ctrlPr>
                                  <a:rPr lang="en-US" sz="3200" i="1" dirty="0">
                                    <a:latin typeface="Cambria Math" panose="02040503050406030204" pitchFamily="18" charset="0"/>
                                    <a:ea typeface="Calibri" panose="020F0502020204030204" pitchFamily="34" charset="0"/>
                                    <a:cs typeface="Calibri" panose="020F0502020204030204" pitchFamily="34" charset="0"/>
                                  </a:rPr>
                                </m:ctrlPr>
                              </m:accPr>
                              <m:e>
                                <m:r>
                                  <a:rPr lang="en-US" sz="3200" i="1" dirty="0">
                                    <a:latin typeface="Cambria Math" panose="02040503050406030204" pitchFamily="18" charset="0"/>
                                    <a:ea typeface="Calibri" panose="020F0502020204030204" pitchFamily="34" charset="0"/>
                                    <a:cs typeface="Calibri" panose="020F0502020204030204" pitchFamily="34" charset="0"/>
                                  </a:rPr>
                                  <m:t>𝑝</m:t>
                                </m:r>
                              </m:e>
                            </m:acc>
                            <m:d>
                              <m:dPr>
                                <m:ctrlPr>
                                  <a:rPr lang="en-US" sz="3200" i="1" dirty="0">
                                    <a:latin typeface="Cambria Math" panose="02040503050406030204" pitchFamily="18" charset="0"/>
                                    <a:ea typeface="Calibri" panose="020F0502020204030204" pitchFamily="34" charset="0"/>
                                    <a:cs typeface="Calibri" panose="020F0502020204030204" pitchFamily="34" charset="0"/>
                                  </a:rPr>
                                </m:ctrlPr>
                              </m:dPr>
                              <m:e>
                                <m:r>
                                  <a:rPr lang="en-US" sz="3200" i="1" dirty="0">
                                    <a:latin typeface="Cambria Math" panose="02040503050406030204" pitchFamily="18" charset="0"/>
                                    <a:ea typeface="Calibri" panose="020F0502020204030204" pitchFamily="34" charset="0"/>
                                    <a:cs typeface="Calibri" panose="020F0502020204030204" pitchFamily="34" charset="0"/>
                                  </a:rPr>
                                  <m:t>1−</m:t>
                                </m:r>
                                <m:acc>
                                  <m:accPr>
                                    <m:chr m:val="̂"/>
                                    <m:ctrlPr>
                                      <a:rPr lang="en-US" sz="3200" i="1" dirty="0">
                                        <a:latin typeface="Cambria Math" panose="02040503050406030204" pitchFamily="18" charset="0"/>
                                        <a:ea typeface="Calibri" panose="020F0502020204030204" pitchFamily="34" charset="0"/>
                                        <a:cs typeface="Calibri" panose="020F0502020204030204" pitchFamily="34" charset="0"/>
                                      </a:rPr>
                                    </m:ctrlPr>
                                  </m:accPr>
                                  <m:e>
                                    <m:r>
                                      <a:rPr lang="en-US" sz="3200" i="1" dirty="0">
                                        <a:latin typeface="Cambria Math" panose="02040503050406030204" pitchFamily="18" charset="0"/>
                                        <a:ea typeface="Calibri" panose="020F0502020204030204" pitchFamily="34" charset="0"/>
                                        <a:cs typeface="Calibri" panose="020F0502020204030204" pitchFamily="34" charset="0"/>
                                      </a:rPr>
                                      <m:t>𝑝</m:t>
                                    </m:r>
                                  </m:e>
                                </m:acc>
                              </m:e>
                            </m:d>
                            <m:r>
                              <a:rPr lang="en-US" sz="3200" i="1" dirty="0">
                                <a:latin typeface="Cambria Math" panose="02040503050406030204" pitchFamily="18" charset="0"/>
                                <a:ea typeface="Calibri" panose="020F0502020204030204" pitchFamily="34" charset="0"/>
                                <a:cs typeface="Calibri" panose="020F0502020204030204" pitchFamily="34" charset="0"/>
                              </a:rPr>
                              <m:t> </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m:t>
                            </m:r>
                            <m:r>
                              <a:rPr lang="en-US" sz="3200" i="1" dirty="0">
                                <a:latin typeface="Cambria Math" panose="02040503050406030204" pitchFamily="18" charset="0"/>
                                <a:ea typeface="Calibri" panose="020F0502020204030204" pitchFamily="34" charset="0"/>
                                <a:cs typeface="Calibri" panose="020F0502020204030204" pitchFamily="34" charset="0"/>
                              </a:rPr>
                              <m:t>𝑛</m:t>
                            </m:r>
                            <m:r>
                              <a:rPr lang="en-US" sz="3200" i="1" dirty="0">
                                <a:latin typeface="Cambria Math" panose="02040503050406030204" pitchFamily="18" charset="0"/>
                                <a:ea typeface="Calibri" panose="020F0502020204030204" pitchFamily="34" charset="0"/>
                                <a:cs typeface="Calibri" panose="020F0502020204030204" pitchFamily="34" charset="0"/>
                              </a:rPr>
                              <m:t>+</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4</m:t>
                                </m:r>
                              </m:sup>
                            </m:sSup>
                            <m:r>
                              <a:rPr lang="en-US" sz="3200" i="1" dirty="0">
                                <a:latin typeface="Cambria Math" panose="02040503050406030204" pitchFamily="18" charset="0"/>
                                <a:ea typeface="Calibri" panose="020F0502020204030204" pitchFamily="34" charset="0"/>
                                <a:cs typeface="Calibri" panose="020F0502020204030204" pitchFamily="34" charset="0"/>
                              </a:rPr>
                              <m:t>/</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𝑛</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e>
                        </m:rad>
                      </m:num>
                      <m:den>
                        <m:r>
                          <a:rPr lang="en-US" sz="3200" i="1" dirty="0">
                            <a:latin typeface="Cambria Math" panose="02040503050406030204" pitchFamily="18" charset="0"/>
                            <a:ea typeface="Calibri" panose="020F0502020204030204" pitchFamily="34" charset="0"/>
                            <a:cs typeface="Calibri" panose="020F0502020204030204" pitchFamily="34" charset="0"/>
                          </a:rPr>
                          <m:t>2+</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/(0.5</m:t>
                        </m:r>
                        <m:r>
                          <a:rPr lang="en-US" sz="3200" i="1" dirty="0">
                            <a:latin typeface="Cambria Math" panose="02040503050406030204" pitchFamily="18" charset="0"/>
                            <a:ea typeface="Calibri" panose="020F0502020204030204" pitchFamily="34" charset="0"/>
                            <a:cs typeface="Calibri" panose="020F0502020204030204" pitchFamily="34" charset="0"/>
                          </a:rPr>
                          <m:t>𝑛</m:t>
                        </m:r>
                        <m:r>
                          <a:rPr lang="en-US" sz="3200" i="1" dirty="0">
                            <a:latin typeface="Cambria Math" panose="02040503050406030204" pitchFamily="18" charset="0"/>
                            <a:ea typeface="Calibri" panose="020F0502020204030204" pitchFamily="34" charset="0"/>
                            <a:cs typeface="Calibri" panose="020F0502020204030204" pitchFamily="34" charset="0"/>
                          </a:rPr>
                          <m:t>)</m:t>
                        </m:r>
                      </m:den>
                    </m:f>
                  </m:oMath>
                </a14:m>
                <a:r>
                  <a:rPr lang="en-US" sz="3200" dirty="0">
                    <a:latin typeface="Calibri" panose="020F0502020204030204" pitchFamily="34" charset="0"/>
                    <a:ea typeface="Calibri" panose="020F0502020204030204" pitchFamily="34" charset="0"/>
                    <a:cs typeface="Calibri" panose="020F0502020204030204" pitchFamily="34" charset="0"/>
                  </a:rPr>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92336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 </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score interval is centered not quite at the sample proportion but at a number slightly closer to  1/2.</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score interval is perhaps slightly better than the Wald interval, but the score interval is less convenient.</a:t>
            </a:r>
            <a:r>
              <a:rPr lang="en-US" sz="3200" baseline="30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3</a:t>
            </a:r>
            <a:r>
              <a:rPr lang="en-US" sz="2000" dirty="0">
                <a:latin typeface="Calibri" panose="020F0502020204030204" pitchFamily="34" charset="0"/>
                <a:ea typeface="Calibri" panose="020F0502020204030204" pitchFamily="34" charset="0"/>
                <a:cs typeface="Calibri" panose="020F0502020204030204" pitchFamily="34" charset="0"/>
              </a:rPr>
              <a:t> With computers, this should not matter too much.  However, teaching people how to construct the Wald interval is easier than teaching them how to construct the score interval.</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70910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 (continued)</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 have the impression that the Wald interval is much more often used in practice, which creates a small incongruity if people are also using the score test (rather than the Wald test).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Be that as it may, the score and Wald intervals are very similar when  n  is very large.</a:t>
            </a:r>
          </a:p>
        </p:txBody>
      </p:sp>
    </p:spTree>
    <p:extLst>
      <p:ext uri="{BB962C8B-B14F-4D97-AF65-F5344CB8AC3E}">
        <p14:creationId xmlns:p14="http://schemas.microsoft.com/office/powerpoint/2010/main" val="1240043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When an outcome variable is binary (synonym: dichotomous), the statistical methods we have discussed so far this semester are largely inapplicable.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Of course, much of our foundation remains.  In a classical framework (Lecture 2), our uncertainty about population parameters is still epistemic (Lecture 1).  Issues of sampling (Lecture 5) and study design (Lecture 6) must still be addressed.</a:t>
            </a:r>
          </a:p>
        </p:txBody>
      </p:sp>
    </p:spTree>
    <p:extLst>
      <p:ext uri="{BB962C8B-B14F-4D97-AF65-F5344CB8AC3E}">
        <p14:creationId xmlns:p14="http://schemas.microsoft.com/office/powerpoint/2010/main" val="9678419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Continuing from before, with n = 100  and </a:t>
                </a:r>
                <a14:m>
                  <m:oMath xmlns:m="http://schemas.openxmlformats.org/officeDocument/2006/math">
                    <m:r>
                      <a:rPr lang="en-US" sz="3200" b="0" i="0" smtClean="0">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oMath>
                </a14:m>
                <a:r>
                  <a:rPr lang="en-US" sz="3200" dirty="0">
                    <a:latin typeface="Calibri" panose="020F0502020204030204" pitchFamily="34" charset="0"/>
                    <a:ea typeface="Calibri" panose="020F0502020204030204" pitchFamily="34" charset="0"/>
                    <a:cs typeface="Calibri" panose="020F0502020204030204" pitchFamily="34" charset="0"/>
                  </a:rPr>
                  <a:t> = 0.42,  we see that the Wald interval is</a:t>
                </a:r>
              </a:p>
              <a:p>
                <a:pPr marL="0" indent="0">
                  <a:spcBef>
                    <a:spcPts val="0"/>
                  </a:spcBef>
                  <a:buNone/>
                </a:pPr>
                <a14:m>
                  <m:oMath xmlns:m="http://schemas.openxmlformats.org/officeDocument/2006/math">
                    <m:r>
                      <a:rPr lang="en-US" sz="3200" b="0" i="0" dirty="0" smtClean="0">
                        <a:latin typeface="Cambria Math" panose="02040503050406030204" pitchFamily="18" charset="0"/>
                        <a:ea typeface="Calibri" panose="020F0502020204030204" pitchFamily="34" charset="0"/>
                        <a:cs typeface="Calibri" panose="020F0502020204030204" pitchFamily="34" charset="0"/>
                      </a:rPr>
                      <m:t>0.42</m:t>
                    </m:r>
                    <m:r>
                      <a:rPr lang="en-US" sz="3200" b="0" i="1" dirty="0" smtClean="0">
                        <a:latin typeface="Cambria Math" panose="02040503050406030204" pitchFamily="18" charset="0"/>
                        <a:ea typeface="Calibri" panose="020F0502020204030204" pitchFamily="34" charset="0"/>
                        <a:cs typeface="Calibri" panose="020F0502020204030204" pitchFamily="34" charset="0"/>
                      </a:rPr>
                      <m:t>−1.96</m:t>
                    </m:r>
                  </m:oMath>
                </a14:m>
                <a:r>
                  <a:rPr lang="en-US" sz="320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rad>
                      <m:radPr>
                        <m:degHide m:val="on"/>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radPr>
                      <m:deg/>
                      <m:e>
                        <m:r>
                          <a:rPr lang="en-US" sz="3200" b="0" i="1" dirty="0" smtClean="0">
                            <a:latin typeface="Cambria Math" panose="02040503050406030204" pitchFamily="18" charset="0"/>
                            <a:ea typeface="Calibri" panose="020F0502020204030204" pitchFamily="34" charset="0"/>
                            <a:cs typeface="Calibri" panose="020F0502020204030204" pitchFamily="34" charset="0"/>
                          </a:rPr>
                          <m:t>0.42</m:t>
                        </m:r>
                        <m:r>
                          <a:rPr lang="en-US" sz="3200" i="1" dirty="0" smtClean="0">
                            <a:latin typeface="Cambria Math" panose="02040503050406030204" pitchFamily="18" charset="0"/>
                            <a:ea typeface="Calibri" panose="020F0502020204030204" pitchFamily="34" charset="0"/>
                            <a:cs typeface="Calibri" panose="020F0502020204030204" pitchFamily="34" charset="0"/>
                          </a:rPr>
                          <m:t> </m:t>
                        </m:r>
                        <m:r>
                          <a:rPr lang="en-US" sz="3200" b="0" i="1" dirty="0" smtClean="0">
                            <a:latin typeface="Cambria Math" panose="02040503050406030204" pitchFamily="18" charset="0"/>
                            <a:ea typeface="Calibri" panose="020F0502020204030204" pitchFamily="34" charset="0"/>
                            <a:cs typeface="Calibri" panose="020F0502020204030204" pitchFamily="34" charset="0"/>
                          </a:rPr>
                          <m:t>(1−0.42)/100 </m:t>
                        </m:r>
                      </m:e>
                    </m:rad>
                  </m:oMath>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to</a:t>
                </a:r>
              </a:p>
              <a:p>
                <a:pPr marL="0" indent="0">
                  <a:spcBef>
                    <a:spcPts val="0"/>
                  </a:spcBef>
                  <a:buNone/>
                </a:pPr>
                <a14:m>
                  <m:oMath xmlns:m="http://schemas.openxmlformats.org/officeDocument/2006/math">
                    <m:r>
                      <a:rPr lang="en-US" sz="3200" b="0" i="0" dirty="0" smtClean="0">
                        <a:latin typeface="Cambria Math" panose="02040503050406030204" pitchFamily="18" charset="0"/>
                        <a:ea typeface="Calibri" panose="020F0502020204030204" pitchFamily="34" charset="0"/>
                        <a:cs typeface="Calibri" panose="020F0502020204030204" pitchFamily="34" charset="0"/>
                      </a:rPr>
                      <m:t>0.42</m:t>
                    </m:r>
                    <m:r>
                      <a:rPr lang="en-US" sz="3200" b="0" i="1" dirty="0" smtClean="0">
                        <a:latin typeface="Cambria Math" panose="02040503050406030204" pitchFamily="18" charset="0"/>
                        <a:ea typeface="Calibri" panose="020F0502020204030204" pitchFamily="34" charset="0"/>
                        <a:cs typeface="Calibri" panose="020F0502020204030204" pitchFamily="34" charset="0"/>
                      </a:rPr>
                      <m:t>+1.96</m:t>
                    </m:r>
                  </m:oMath>
                </a14:m>
                <a:r>
                  <a:rPr lang="en-US" sz="320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rad>
                      <m:radPr>
                        <m:degHide m:val="on"/>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radPr>
                      <m:deg/>
                      <m:e>
                        <m:r>
                          <a:rPr lang="en-US" sz="3200" b="0" i="1" dirty="0" smtClean="0">
                            <a:latin typeface="Cambria Math" panose="02040503050406030204" pitchFamily="18" charset="0"/>
                            <a:ea typeface="Calibri" panose="020F0502020204030204" pitchFamily="34" charset="0"/>
                            <a:cs typeface="Calibri" panose="020F0502020204030204" pitchFamily="34" charset="0"/>
                          </a:rPr>
                          <m:t>0.42</m:t>
                        </m:r>
                        <m:r>
                          <a:rPr lang="en-US" sz="3200" i="1" dirty="0" smtClean="0">
                            <a:latin typeface="Cambria Math" panose="02040503050406030204" pitchFamily="18" charset="0"/>
                            <a:ea typeface="Calibri" panose="020F0502020204030204" pitchFamily="34" charset="0"/>
                            <a:cs typeface="Calibri" panose="020F0502020204030204" pitchFamily="34" charset="0"/>
                          </a:rPr>
                          <m:t> </m:t>
                        </m:r>
                        <m:r>
                          <a:rPr lang="en-US" sz="3200" b="0" i="1" dirty="0" smtClean="0">
                            <a:latin typeface="Cambria Math" panose="02040503050406030204" pitchFamily="18" charset="0"/>
                            <a:ea typeface="Calibri" panose="020F0502020204030204" pitchFamily="34" charset="0"/>
                            <a:cs typeface="Calibri" panose="020F0502020204030204" pitchFamily="34" charset="0"/>
                          </a:rPr>
                          <m:t>(1−0.42)/100 </m:t>
                        </m:r>
                      </m:e>
                    </m:rad>
                    <m:r>
                      <a:rPr lang="en-US" sz="3200" b="0" i="0" dirty="0" smtClean="0">
                        <a:latin typeface="Cambria Math" panose="02040503050406030204" pitchFamily="18" charset="0"/>
                        <a:ea typeface="Calibri" panose="020F0502020204030204" pitchFamily="34" charset="0"/>
                        <a:cs typeface="Calibri" panose="020F0502020204030204" pitchFamily="34" charset="0"/>
                      </a:rPr>
                      <m:t>.</m:t>
                    </m:r>
                  </m:oMath>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This simplifies to  0.323  to  0.517.</a:t>
                </a:r>
                <a:r>
                  <a:rPr lang="en-US" sz="3200" baseline="30000" dirty="0">
                    <a:latin typeface="Calibri" panose="020F0502020204030204" pitchFamily="34" charset="0"/>
                    <a:ea typeface="Calibri" panose="020F0502020204030204" pitchFamily="34" charset="0"/>
                    <a:cs typeface="Calibri" panose="020F0502020204030204" pitchFamily="34" charset="0"/>
                  </a:rPr>
                  <a:t>4</a:t>
                </a:r>
              </a:p>
              <a:p>
                <a:pPr marL="0" indent="0">
                  <a:spcBef>
                    <a:spcPts val="0"/>
                  </a:spcBef>
                  <a:buNone/>
                </a:pPr>
                <a:endParaRPr lang="en-US" sz="32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4</a:t>
                </a:r>
                <a:r>
                  <a:rPr lang="en-US" sz="2000" dirty="0">
                    <a:latin typeface="Calibri" panose="020F0502020204030204" pitchFamily="34" charset="0"/>
                    <a:ea typeface="Calibri" panose="020F0502020204030204" pitchFamily="34" charset="0"/>
                    <a:cs typeface="Calibri" panose="020F0502020204030204" pitchFamily="34" charset="0"/>
                  </a:rPr>
                  <a:t> In practice, I might report this as  0.32  to  0.52.  However, showing the third decimal place here will help you to compare the Wald interval to the score interval.</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48325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 (continued)</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score interval is</a:t>
                </a:r>
              </a:p>
              <a:p>
                <a:pPr marL="0" indent="0">
                  <a:spcBef>
                    <a:spcPts val="0"/>
                  </a:spcBef>
                  <a:buNone/>
                </a:pPr>
                <a14:m>
                  <m:oMath xmlns:m="http://schemas.openxmlformats.org/officeDocument/2006/math">
                    <m:f>
                      <m:fPr>
                        <m:ctrlPr>
                          <a:rPr lang="en-US" sz="3200" i="1" dirty="0">
                            <a:latin typeface="Cambria Math" panose="02040503050406030204" pitchFamily="18" charset="0"/>
                            <a:ea typeface="Calibri" panose="020F0502020204030204" pitchFamily="34" charset="0"/>
                            <a:cs typeface="Calibri" panose="020F0502020204030204" pitchFamily="34" charset="0"/>
                          </a:rPr>
                        </m:ctrlPr>
                      </m:fPr>
                      <m:num>
                        <m:r>
                          <a:rPr lang="en-US" sz="3200" i="1">
                            <a:latin typeface="Cambria Math" panose="02040503050406030204" pitchFamily="18" charset="0"/>
                            <a:ea typeface="Calibri" panose="020F0502020204030204" pitchFamily="34" charset="0"/>
                            <a:cs typeface="Calibri" panose="020F0502020204030204" pitchFamily="34" charset="0"/>
                          </a:rPr>
                          <m:t>0.42+</m:t>
                        </m:r>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r>
                              <a:rPr lang="en-US" sz="3200" i="1">
                                <a:latin typeface="Cambria Math" panose="02040503050406030204" pitchFamily="18" charset="0"/>
                                <a:ea typeface="Calibri" panose="020F0502020204030204" pitchFamily="34" charset="0"/>
                                <a:cs typeface="Calibri" panose="020F0502020204030204" pitchFamily="34" charset="0"/>
                              </a:rPr>
                              <m:t>1.96</m:t>
                            </m:r>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 /200</m:t>
                        </m:r>
                      </m:num>
                      <m:den>
                        <m:r>
                          <a:rPr lang="en-US" sz="3200" i="1" dirty="0">
                            <a:latin typeface="Cambria Math" panose="02040503050406030204" pitchFamily="18" charset="0"/>
                            <a:ea typeface="Calibri" panose="020F0502020204030204" pitchFamily="34" charset="0"/>
                            <a:cs typeface="Calibri" panose="020F0502020204030204" pitchFamily="34" charset="0"/>
                          </a:rPr>
                          <m:t>1+</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 /100</m:t>
                        </m:r>
                      </m:den>
                    </m:f>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f>
                      <m:fPr>
                        <m:ctrlPr>
                          <a:rPr lang="en-US" sz="3200" i="1" dirty="0">
                            <a:latin typeface="Cambria Math" panose="02040503050406030204" pitchFamily="18" charset="0"/>
                            <a:ea typeface="Calibri" panose="020F0502020204030204" pitchFamily="34" charset="0"/>
                            <a:cs typeface="Calibri" panose="020F0502020204030204" pitchFamily="34" charset="0"/>
                          </a:rPr>
                        </m:ctrlPr>
                      </m:fPr>
                      <m:num>
                        <m:rad>
                          <m:radPr>
                            <m:degHide m:val="on"/>
                            <m:ctrlPr>
                              <a:rPr lang="en-US" sz="3200" i="1" dirty="0">
                                <a:latin typeface="Cambria Math" panose="02040503050406030204" pitchFamily="18" charset="0"/>
                                <a:ea typeface="Calibri" panose="020F0502020204030204" pitchFamily="34" charset="0"/>
                                <a:cs typeface="Calibri" panose="020F0502020204030204" pitchFamily="34" charset="0"/>
                              </a:rPr>
                            </m:ctrlPr>
                          </m:radPr>
                          <m:deg/>
                          <m:e>
                            <m:r>
                              <a:rPr lang="en-US" sz="3200" i="1" dirty="0">
                                <a:latin typeface="Cambria Math" panose="02040503050406030204" pitchFamily="18" charset="0"/>
                                <a:ea typeface="Calibri" panose="020F0502020204030204" pitchFamily="34" charset="0"/>
                                <a:cs typeface="Calibri" panose="020F0502020204030204" pitchFamily="34" charset="0"/>
                              </a:rPr>
                              <m:t>4×0.42</m:t>
                            </m:r>
                            <m:d>
                              <m:dPr>
                                <m:ctrlPr>
                                  <a:rPr lang="en-US" sz="3200" i="1" dirty="0">
                                    <a:latin typeface="Cambria Math" panose="02040503050406030204" pitchFamily="18" charset="0"/>
                                    <a:ea typeface="Calibri" panose="020F0502020204030204" pitchFamily="34" charset="0"/>
                                    <a:cs typeface="Calibri" panose="020F0502020204030204" pitchFamily="34" charset="0"/>
                                  </a:rPr>
                                </m:ctrlPr>
                              </m:dPr>
                              <m:e>
                                <m:r>
                                  <a:rPr lang="en-US" sz="3200" i="1" dirty="0">
                                    <a:latin typeface="Cambria Math" panose="02040503050406030204" pitchFamily="18" charset="0"/>
                                    <a:ea typeface="Calibri" panose="020F0502020204030204" pitchFamily="34" charset="0"/>
                                    <a:cs typeface="Calibri" panose="020F0502020204030204" pitchFamily="34" charset="0"/>
                                  </a:rPr>
                                  <m:t>1−0.42</m:t>
                                </m:r>
                              </m:e>
                            </m:d>
                            <m:r>
                              <a:rPr lang="en-US" sz="3200" i="1" dirty="0">
                                <a:latin typeface="Cambria Math" panose="02040503050406030204" pitchFamily="18" charset="0"/>
                                <a:ea typeface="Calibri" panose="020F0502020204030204" pitchFamily="34" charset="0"/>
                                <a:cs typeface="Calibri" panose="020F0502020204030204" pitchFamily="34" charset="0"/>
                              </a:rPr>
                              <m:t> </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/100+</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4</m:t>
                                </m:r>
                              </m:sup>
                            </m:sSup>
                            <m:r>
                              <a:rPr lang="en-US" sz="3200" i="1" dirty="0">
                                <a:latin typeface="Cambria Math" panose="02040503050406030204" pitchFamily="18" charset="0"/>
                                <a:ea typeface="Calibri" panose="020F0502020204030204" pitchFamily="34" charset="0"/>
                                <a:cs typeface="Calibri" panose="020F0502020204030204" pitchFamily="34" charset="0"/>
                              </a:rPr>
                              <m:t>/</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100</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e>
                        </m:rad>
                      </m:num>
                      <m:den>
                        <m:r>
                          <a:rPr lang="en-US" sz="3200" i="1" dirty="0">
                            <a:latin typeface="Cambria Math" panose="02040503050406030204" pitchFamily="18" charset="0"/>
                            <a:ea typeface="Calibri" panose="020F0502020204030204" pitchFamily="34" charset="0"/>
                            <a:cs typeface="Calibri" panose="020F0502020204030204" pitchFamily="34" charset="0"/>
                          </a:rPr>
                          <m:t>2+</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/50</m:t>
                        </m:r>
                      </m:den>
                    </m:f>
                    <m:r>
                      <a:rPr lang="en-US" sz="3200" i="1" dirty="0">
                        <a:latin typeface="Cambria Math" panose="02040503050406030204" pitchFamily="18" charset="0"/>
                        <a:ea typeface="Calibri" panose="020F0502020204030204" pitchFamily="34" charset="0"/>
                        <a:cs typeface="Calibri" panose="020F0502020204030204" pitchFamily="34" charset="0"/>
                      </a:rPr>
                      <m:t> </m:t>
                    </m:r>
                  </m:oMath>
                </a14:m>
                <a:r>
                  <a:rPr lang="en-US" sz="3200" dirty="0">
                    <a:latin typeface="Calibri" panose="020F0502020204030204" pitchFamily="34" charset="0"/>
                    <a:ea typeface="Calibri" panose="020F0502020204030204" pitchFamily="34" charset="0"/>
                    <a:cs typeface="Calibri" panose="020F0502020204030204" pitchFamily="34" charset="0"/>
                  </a:rPr>
                  <a:t>to</a:t>
                </a:r>
              </a:p>
              <a:p>
                <a:pPr marL="0" indent="0">
                  <a:spcBef>
                    <a:spcPts val="0"/>
                  </a:spcBef>
                  <a:buNone/>
                </a:pPr>
                <a14:m>
                  <m:oMath xmlns:m="http://schemas.openxmlformats.org/officeDocument/2006/math">
                    <m:f>
                      <m:fPr>
                        <m:ctrlPr>
                          <a:rPr lang="en-US" sz="3200" i="1" dirty="0">
                            <a:latin typeface="Cambria Math" panose="02040503050406030204" pitchFamily="18" charset="0"/>
                            <a:ea typeface="Calibri" panose="020F0502020204030204" pitchFamily="34" charset="0"/>
                            <a:cs typeface="Calibri" panose="020F0502020204030204" pitchFamily="34" charset="0"/>
                          </a:rPr>
                        </m:ctrlPr>
                      </m:fPr>
                      <m:num>
                        <m:r>
                          <a:rPr lang="en-US" sz="3200" b="0" i="1" smtClean="0">
                            <a:latin typeface="Cambria Math" panose="02040503050406030204" pitchFamily="18" charset="0"/>
                            <a:ea typeface="Calibri" panose="020F0502020204030204" pitchFamily="34" charset="0"/>
                            <a:cs typeface="Calibri" panose="020F0502020204030204" pitchFamily="34" charset="0"/>
                          </a:rPr>
                          <m:t>0.42</m:t>
                        </m:r>
                        <m:r>
                          <a:rPr lang="en-US" sz="3200" i="1">
                            <a:latin typeface="Cambria Math" panose="02040503050406030204" pitchFamily="18" charset="0"/>
                            <a:ea typeface="Calibri" panose="020F0502020204030204" pitchFamily="34" charset="0"/>
                            <a:cs typeface="Calibri" panose="020F0502020204030204" pitchFamily="34" charset="0"/>
                          </a:rPr>
                          <m:t>+</m:t>
                        </m:r>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r>
                              <a:rPr lang="en-US" sz="3200" i="1">
                                <a:latin typeface="Cambria Math" panose="02040503050406030204" pitchFamily="18" charset="0"/>
                                <a:ea typeface="Calibri" panose="020F0502020204030204" pitchFamily="34" charset="0"/>
                                <a:cs typeface="Calibri" panose="020F0502020204030204" pitchFamily="34" charset="0"/>
                              </a:rPr>
                              <m:t>1.96</m:t>
                            </m:r>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 /</m:t>
                        </m:r>
                        <m:r>
                          <a:rPr lang="en-US" sz="3200" b="0" i="1" dirty="0" smtClean="0">
                            <a:latin typeface="Cambria Math" panose="02040503050406030204" pitchFamily="18" charset="0"/>
                            <a:ea typeface="Calibri" panose="020F0502020204030204" pitchFamily="34" charset="0"/>
                            <a:cs typeface="Calibri" panose="020F0502020204030204" pitchFamily="34" charset="0"/>
                          </a:rPr>
                          <m:t>200</m:t>
                        </m:r>
                      </m:num>
                      <m:den>
                        <m:r>
                          <a:rPr lang="en-US" sz="3200" i="1" dirty="0">
                            <a:latin typeface="Cambria Math" panose="02040503050406030204" pitchFamily="18" charset="0"/>
                            <a:ea typeface="Calibri" panose="020F0502020204030204" pitchFamily="34" charset="0"/>
                            <a:cs typeface="Calibri" panose="020F0502020204030204" pitchFamily="34" charset="0"/>
                          </a:rPr>
                          <m:t>1+</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 /</m:t>
                        </m:r>
                        <m:r>
                          <a:rPr lang="en-US" sz="3200" b="0" i="1" dirty="0" smtClean="0">
                            <a:latin typeface="Cambria Math" panose="02040503050406030204" pitchFamily="18" charset="0"/>
                            <a:ea typeface="Calibri" panose="020F0502020204030204" pitchFamily="34" charset="0"/>
                            <a:cs typeface="Calibri" panose="020F0502020204030204" pitchFamily="34" charset="0"/>
                          </a:rPr>
                          <m:t>100</m:t>
                        </m:r>
                      </m:den>
                    </m:f>
                    <m:r>
                      <a:rPr lang="en-US" sz="3200" b="0" i="1" dirty="0" smtClean="0">
                        <a:latin typeface="Cambria Math" panose="02040503050406030204" pitchFamily="18" charset="0"/>
                        <a:ea typeface="Calibri" panose="020F0502020204030204" pitchFamily="34" charset="0"/>
                        <a:cs typeface="Calibri" panose="020F0502020204030204" pitchFamily="34" charset="0"/>
                      </a:rPr>
                      <m:t>+</m:t>
                    </m:r>
                    <m:f>
                      <m:fPr>
                        <m:ctrlPr>
                          <a:rPr lang="en-US" sz="3200" i="1" dirty="0">
                            <a:latin typeface="Cambria Math" panose="02040503050406030204" pitchFamily="18" charset="0"/>
                            <a:ea typeface="Calibri" panose="020F0502020204030204" pitchFamily="34" charset="0"/>
                            <a:cs typeface="Calibri" panose="020F0502020204030204" pitchFamily="34" charset="0"/>
                          </a:rPr>
                        </m:ctrlPr>
                      </m:fPr>
                      <m:num>
                        <m:rad>
                          <m:radPr>
                            <m:degHide m:val="on"/>
                            <m:ctrlPr>
                              <a:rPr lang="en-US" sz="3200" i="1" dirty="0">
                                <a:latin typeface="Cambria Math" panose="02040503050406030204" pitchFamily="18" charset="0"/>
                                <a:ea typeface="Calibri" panose="020F0502020204030204" pitchFamily="34" charset="0"/>
                                <a:cs typeface="Calibri" panose="020F0502020204030204" pitchFamily="34" charset="0"/>
                              </a:rPr>
                            </m:ctrlPr>
                          </m:radPr>
                          <m:deg/>
                          <m:e>
                            <m:r>
                              <a:rPr lang="en-US" sz="3200" i="1" dirty="0">
                                <a:latin typeface="Cambria Math" panose="02040503050406030204" pitchFamily="18" charset="0"/>
                                <a:ea typeface="Calibri" panose="020F0502020204030204" pitchFamily="34" charset="0"/>
                                <a:cs typeface="Calibri" panose="020F0502020204030204" pitchFamily="34" charset="0"/>
                              </a:rPr>
                              <m:t>4</m:t>
                            </m:r>
                            <m:r>
                              <a:rPr lang="en-US" sz="3200" b="0" i="1" dirty="0" smtClean="0">
                                <a:latin typeface="Cambria Math" panose="02040503050406030204" pitchFamily="18" charset="0"/>
                                <a:ea typeface="Calibri" panose="020F0502020204030204" pitchFamily="34" charset="0"/>
                                <a:cs typeface="Calibri" panose="020F0502020204030204" pitchFamily="34" charset="0"/>
                              </a:rPr>
                              <m:t>×0.42</m:t>
                            </m:r>
                            <m:d>
                              <m:dPr>
                                <m:ctrlPr>
                                  <a:rPr lang="en-US" sz="3200" i="1" dirty="0">
                                    <a:latin typeface="Cambria Math" panose="02040503050406030204" pitchFamily="18" charset="0"/>
                                    <a:ea typeface="Calibri" panose="020F0502020204030204" pitchFamily="34" charset="0"/>
                                    <a:cs typeface="Calibri" panose="020F0502020204030204" pitchFamily="34" charset="0"/>
                                  </a:rPr>
                                </m:ctrlPr>
                              </m:dPr>
                              <m:e>
                                <m:r>
                                  <a:rPr lang="en-US" sz="3200" i="1" dirty="0">
                                    <a:latin typeface="Cambria Math" panose="02040503050406030204" pitchFamily="18" charset="0"/>
                                    <a:ea typeface="Calibri" panose="020F0502020204030204" pitchFamily="34" charset="0"/>
                                    <a:cs typeface="Calibri" panose="020F0502020204030204" pitchFamily="34" charset="0"/>
                                  </a:rPr>
                                  <m:t>1−</m:t>
                                </m:r>
                                <m:r>
                                  <a:rPr lang="en-US" sz="3200" b="0" i="1" dirty="0" smtClean="0">
                                    <a:latin typeface="Cambria Math" panose="02040503050406030204" pitchFamily="18" charset="0"/>
                                    <a:ea typeface="Calibri" panose="020F0502020204030204" pitchFamily="34" charset="0"/>
                                    <a:cs typeface="Calibri" panose="020F0502020204030204" pitchFamily="34" charset="0"/>
                                  </a:rPr>
                                  <m:t>0.42</m:t>
                                </m:r>
                              </m:e>
                            </m:d>
                            <m:r>
                              <a:rPr lang="en-US" sz="3200" i="1" dirty="0">
                                <a:latin typeface="Cambria Math" panose="02040503050406030204" pitchFamily="18" charset="0"/>
                                <a:ea typeface="Calibri" panose="020F0502020204030204" pitchFamily="34" charset="0"/>
                                <a:cs typeface="Calibri" panose="020F0502020204030204" pitchFamily="34" charset="0"/>
                              </a:rPr>
                              <m:t> </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m:t>
                            </m:r>
                            <m:r>
                              <a:rPr lang="en-US" sz="3200" b="0" i="1" dirty="0" smtClean="0">
                                <a:latin typeface="Cambria Math" panose="02040503050406030204" pitchFamily="18" charset="0"/>
                                <a:ea typeface="Calibri" panose="020F0502020204030204" pitchFamily="34" charset="0"/>
                                <a:cs typeface="Calibri" panose="020F0502020204030204" pitchFamily="34" charset="0"/>
                              </a:rPr>
                              <m:t>100</m:t>
                            </m:r>
                            <m:r>
                              <a:rPr lang="en-US" sz="3200" i="1" dirty="0">
                                <a:latin typeface="Cambria Math" panose="02040503050406030204" pitchFamily="18" charset="0"/>
                                <a:ea typeface="Calibri" panose="020F0502020204030204" pitchFamily="34" charset="0"/>
                                <a:cs typeface="Calibri" panose="020F0502020204030204" pitchFamily="34" charset="0"/>
                              </a:rPr>
                              <m:t>+</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4</m:t>
                                </m:r>
                              </m:sup>
                            </m:sSup>
                            <m:r>
                              <a:rPr lang="en-US" sz="3200" i="1" dirty="0">
                                <a:latin typeface="Cambria Math" panose="02040503050406030204" pitchFamily="18" charset="0"/>
                                <a:ea typeface="Calibri" panose="020F0502020204030204" pitchFamily="34" charset="0"/>
                                <a:cs typeface="Calibri" panose="020F0502020204030204" pitchFamily="34" charset="0"/>
                              </a:rPr>
                              <m:t>/</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b="0" i="1" dirty="0" smtClean="0">
                                    <a:latin typeface="Cambria Math" panose="02040503050406030204" pitchFamily="18" charset="0"/>
                                    <a:ea typeface="Calibri" panose="020F0502020204030204" pitchFamily="34" charset="0"/>
                                    <a:cs typeface="Calibri" panose="020F0502020204030204" pitchFamily="34" charset="0"/>
                                  </a:rPr>
                                  <m:t>100</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e>
                        </m:rad>
                      </m:num>
                      <m:den>
                        <m:r>
                          <a:rPr lang="en-US" sz="3200" i="1" dirty="0">
                            <a:latin typeface="Cambria Math" panose="02040503050406030204" pitchFamily="18" charset="0"/>
                            <a:ea typeface="Calibri" panose="020F0502020204030204" pitchFamily="34" charset="0"/>
                            <a:cs typeface="Calibri" panose="020F0502020204030204" pitchFamily="34" charset="0"/>
                          </a:rPr>
                          <m:t>2+</m:t>
                        </m:r>
                        <m:sSup>
                          <m:sSupPr>
                            <m:ctrlPr>
                              <a:rPr lang="en-US" sz="3200" i="1" dirty="0">
                                <a:latin typeface="Cambria Math" panose="02040503050406030204" pitchFamily="18" charset="0"/>
                                <a:ea typeface="Calibri" panose="020F0502020204030204" pitchFamily="34" charset="0"/>
                                <a:cs typeface="Calibri" panose="020F0502020204030204" pitchFamily="34" charset="0"/>
                              </a:rPr>
                            </m:ctrlPr>
                          </m:sSupPr>
                          <m:e>
                            <m:r>
                              <a:rPr lang="en-US" sz="3200" i="1" dirty="0">
                                <a:latin typeface="Cambria Math" panose="02040503050406030204" pitchFamily="18" charset="0"/>
                                <a:ea typeface="Calibri" panose="020F0502020204030204" pitchFamily="34" charset="0"/>
                                <a:cs typeface="Calibri" panose="020F0502020204030204" pitchFamily="34" charset="0"/>
                              </a:rPr>
                              <m:t>1.96</m:t>
                            </m:r>
                          </m:e>
                          <m:sup>
                            <m:r>
                              <a:rPr lang="en-US" sz="3200" i="1" dirty="0">
                                <a:latin typeface="Cambria Math" panose="02040503050406030204" pitchFamily="18" charset="0"/>
                                <a:ea typeface="Calibri" panose="020F0502020204030204" pitchFamily="34" charset="0"/>
                                <a:cs typeface="Calibri" panose="020F0502020204030204" pitchFamily="34" charset="0"/>
                              </a:rPr>
                              <m:t>2</m:t>
                            </m:r>
                          </m:sup>
                        </m:sSup>
                        <m:r>
                          <a:rPr lang="en-US" sz="3200" i="1" dirty="0">
                            <a:latin typeface="Cambria Math" panose="02040503050406030204" pitchFamily="18" charset="0"/>
                            <a:ea typeface="Calibri" panose="020F0502020204030204" pitchFamily="34" charset="0"/>
                            <a:cs typeface="Calibri" panose="020F0502020204030204" pitchFamily="34" charset="0"/>
                          </a:rPr>
                          <m:t>/</m:t>
                        </m:r>
                        <m:r>
                          <a:rPr lang="en-US" sz="3200" b="0" i="1" dirty="0" smtClean="0">
                            <a:latin typeface="Cambria Math" panose="02040503050406030204" pitchFamily="18" charset="0"/>
                            <a:ea typeface="Calibri" panose="020F0502020204030204" pitchFamily="34" charset="0"/>
                            <a:cs typeface="Calibri" panose="020F0502020204030204" pitchFamily="34" charset="0"/>
                          </a:rPr>
                          <m:t>50</m:t>
                        </m:r>
                      </m:den>
                    </m:f>
                  </m:oMath>
                </a14:m>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This simplifies to  0.328  to  0.518.</a:t>
                </a:r>
                <a:r>
                  <a:rPr lang="en-US" sz="3200" baseline="30000" dirty="0">
                    <a:latin typeface="Calibri" panose="020F0502020204030204" pitchFamily="34" charset="0"/>
                    <a:ea typeface="Calibri" panose="020F0502020204030204" pitchFamily="34" charset="0"/>
                    <a:cs typeface="Calibri" panose="020F0502020204030204" pitchFamily="34" charset="0"/>
                  </a:rPr>
                  <a:t>5</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5</a:t>
                </a:r>
                <a:r>
                  <a:rPr lang="en-US" sz="2000" dirty="0">
                    <a:latin typeface="Calibri" panose="020F0502020204030204" pitchFamily="34" charset="0"/>
                    <a:ea typeface="Calibri" panose="020F0502020204030204" pitchFamily="34" charset="0"/>
                    <a:cs typeface="Calibri" panose="020F0502020204030204" pitchFamily="34" charset="0"/>
                  </a:rPr>
                  <a:t> In practice, I might report this as  0.33  to  0.52.</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28001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APPENDIX</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Earlier I stated that a binomial distribution can be approximated by a normal distribution, provided that  np(1 – p)  is reasonably large.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To understand this, consider that a binomial random variable  X  can be represented as a sum of miniature random variables</a:t>
            </a:r>
            <a:r>
              <a:rPr lang="en-US" sz="3200" baseline="30000" dirty="0">
                <a:latin typeface="Calibri" panose="020F0502020204030204" pitchFamily="34" charset="0"/>
                <a:ea typeface="Calibri" panose="020F0502020204030204" pitchFamily="34" charset="0"/>
                <a:cs typeface="Calibri" panose="020F0502020204030204" pitchFamily="34" charset="0"/>
              </a:rPr>
              <a:t>6</a:t>
            </a:r>
            <a:r>
              <a:rPr lang="en-US" sz="3200" dirty="0">
                <a:latin typeface="Calibri" panose="020F0502020204030204" pitchFamily="34" charset="0"/>
                <a:ea typeface="Calibri" panose="020F0502020204030204" pitchFamily="34" charset="0"/>
                <a:cs typeface="Calibri" panose="020F0502020204030204" pitchFamily="34" charset="0"/>
              </a:rPr>
              <a:t> which I shall label  M</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M</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M</a:t>
            </a:r>
            <a:r>
              <a:rPr lang="en-US" sz="3200" baseline="-25000" dirty="0">
                <a:latin typeface="Calibri" panose="020F0502020204030204" pitchFamily="34" charset="0"/>
                <a:ea typeface="Calibri" panose="020F0502020204030204" pitchFamily="34" charset="0"/>
                <a:cs typeface="Calibri" panose="020F0502020204030204" pitchFamily="34" charset="0"/>
              </a:rPr>
              <a:t>n</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6</a:t>
            </a:r>
            <a:r>
              <a:rPr lang="en-US" sz="2000" dirty="0">
                <a:latin typeface="Calibri" panose="020F0502020204030204" pitchFamily="34" charset="0"/>
                <a:ea typeface="Calibri" panose="020F0502020204030204" pitchFamily="34" charset="0"/>
                <a:cs typeface="Calibri" panose="020F0502020204030204" pitchFamily="34" charset="0"/>
              </a:rPr>
              <a:t> The technical name is “Bernoulli random variables”, and people sometimes speak of “Bernoulli trials”.</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5286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APPENDIX (continued)</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Let  M</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1  if the first person in the sample experiences the unfavorable outcome and  M</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0  otherwise.  Let     M</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1  if the second person in the sample experiences the unfavorable outcome and  M</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0  otherwise.  Continue similarly to define  M</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through  M</a:t>
            </a:r>
            <a:r>
              <a:rPr lang="en-US" sz="3200" baseline="-25000" dirty="0">
                <a:latin typeface="Calibri" panose="020F0502020204030204" pitchFamily="34" charset="0"/>
                <a:ea typeface="Calibri" panose="020F0502020204030204" pitchFamily="34" charset="0"/>
                <a:cs typeface="Calibri" panose="020F0502020204030204" pitchFamily="34" charset="0"/>
              </a:rPr>
              <a:t>n</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Thus,  M</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M</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 + M</a:t>
            </a:r>
            <a:r>
              <a:rPr lang="en-US" sz="3200" baseline="-25000" dirty="0">
                <a:latin typeface="Calibri" panose="020F0502020204030204" pitchFamily="34" charset="0"/>
                <a:ea typeface="Calibri" panose="020F0502020204030204" pitchFamily="34" charset="0"/>
                <a:cs typeface="Calibri" panose="020F0502020204030204" pitchFamily="34" charset="0"/>
              </a:rPr>
              <a:t>n</a:t>
            </a:r>
            <a:r>
              <a:rPr lang="en-US" sz="3200" dirty="0">
                <a:latin typeface="Calibri" panose="020F0502020204030204" pitchFamily="34" charset="0"/>
                <a:ea typeface="Calibri" panose="020F0502020204030204" pitchFamily="34" charset="0"/>
                <a:cs typeface="Calibri" panose="020F0502020204030204" pitchFamily="34" charset="0"/>
              </a:rPr>
              <a:t>  counts the number of people in the sample who experience the unfavorable outcome.  Therefore,  M</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M</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 + M</a:t>
            </a:r>
            <a:r>
              <a:rPr lang="en-US" sz="3200" baseline="-25000" dirty="0">
                <a:latin typeface="Calibri" panose="020F0502020204030204" pitchFamily="34" charset="0"/>
                <a:ea typeface="Calibri" panose="020F0502020204030204" pitchFamily="34" charset="0"/>
                <a:cs typeface="Calibri" panose="020F0502020204030204" pitchFamily="34" charset="0"/>
              </a:rPr>
              <a:t>n</a:t>
            </a:r>
            <a:r>
              <a:rPr lang="en-US" sz="3200" dirty="0">
                <a:latin typeface="Calibri" panose="020F0502020204030204" pitchFamily="34" charset="0"/>
                <a:ea typeface="Calibri" panose="020F0502020204030204" pitchFamily="34" charset="0"/>
                <a:cs typeface="Calibri" panose="020F0502020204030204" pitchFamily="34" charset="0"/>
              </a:rPr>
              <a:t>  may be identified with  X.</a:t>
            </a:r>
          </a:p>
        </p:txBody>
      </p:sp>
    </p:spTree>
    <p:extLst>
      <p:ext uri="{BB962C8B-B14F-4D97-AF65-F5344CB8AC3E}">
        <p14:creationId xmlns:p14="http://schemas.microsoft.com/office/powerpoint/2010/main" val="32587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APPENDIX (continued)</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 the other hand, because  M</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M</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 + M</a:t>
            </a:r>
            <a:r>
              <a:rPr lang="en-US" sz="3200" baseline="-25000" dirty="0">
                <a:latin typeface="Calibri" panose="020F0502020204030204" pitchFamily="34" charset="0"/>
                <a:ea typeface="Calibri" panose="020F0502020204030204" pitchFamily="34" charset="0"/>
                <a:cs typeface="Calibri" panose="020F0502020204030204" pitchFamily="34" charset="0"/>
              </a:rPr>
              <a:t>n</a:t>
            </a:r>
            <a:r>
              <a:rPr lang="en-US" sz="3200" dirty="0">
                <a:latin typeface="Calibri" panose="020F0502020204030204" pitchFamily="34" charset="0"/>
                <a:ea typeface="Calibri" panose="020F0502020204030204" pitchFamily="34" charset="0"/>
                <a:cs typeface="Calibri" panose="020F0502020204030204" pitchFamily="34" charset="0"/>
              </a:rPr>
              <a:t>  is a sum of  n  random variables, the Central Limit Theorem is applicable and suggests approximate normality.</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normal approximation is better when  n  is larger, but  p  also plays a role.  When  p  is close to  1/2,  the distribution of  X  is close to symmetric and a reasonable normal approximation requires only moderate  n.</a:t>
            </a:r>
            <a:r>
              <a:rPr lang="en-US" sz="3200" baseline="30000" dirty="0">
                <a:latin typeface="Calibri" panose="020F0502020204030204" pitchFamily="34" charset="0"/>
                <a:ea typeface="Calibri" panose="020F0502020204030204" pitchFamily="34" charset="0"/>
                <a:cs typeface="Calibri" panose="020F0502020204030204" pitchFamily="34" charset="0"/>
              </a:rPr>
              <a:t>7</a:t>
            </a:r>
          </a:p>
          <a:p>
            <a:pPr marL="0" indent="0">
              <a:spcBef>
                <a:spcPts val="0"/>
              </a:spcBef>
              <a:buNone/>
            </a:pPr>
            <a:endParaRPr lang="en-US" sz="32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7</a:t>
            </a:r>
            <a:r>
              <a:rPr lang="en-US" sz="2000" dirty="0">
                <a:latin typeface="Calibri" panose="020F0502020204030204" pitchFamily="34" charset="0"/>
                <a:ea typeface="Calibri" panose="020F0502020204030204" pitchFamily="34" charset="0"/>
                <a:cs typeface="Calibri" panose="020F0502020204030204" pitchFamily="34" charset="0"/>
              </a:rPr>
              <a:t> This is encoded in the rules of thumb in footnote 1.</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3584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Probability density (Lecture 3) gives way to probability mass (Lecture 20), but, as we shall soon see, normal distributions (Lecture 4) remain relevant because of the Central Limit Theorem (Lecture 7).</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important parameter for a binary outcome variable is called a </a:t>
            </a:r>
            <a:r>
              <a:rPr lang="en-US" sz="3200" u="sng" dirty="0">
                <a:latin typeface="Calibri" panose="020F0502020204030204" pitchFamily="34" charset="0"/>
                <a:ea typeface="Calibri" panose="020F0502020204030204" pitchFamily="34" charset="0"/>
                <a:cs typeface="Calibri" panose="020F0502020204030204" pitchFamily="34" charset="0"/>
              </a:rPr>
              <a:t>risk</a:t>
            </a:r>
            <a:r>
              <a:rPr lang="en-US" sz="3200" dirty="0">
                <a:latin typeface="Calibri" panose="020F0502020204030204" pitchFamily="34" charset="0"/>
                <a:ea typeface="Calibri" panose="020F0502020204030204" pitchFamily="34" charset="0"/>
                <a:cs typeface="Calibri" panose="020F0502020204030204" pitchFamily="34" charset="0"/>
              </a:rPr>
              <a:t> and is often denoted  p.  As the notation may seem to suggest, a risk can be interpreted as both a </a:t>
            </a:r>
            <a:r>
              <a:rPr lang="en-US" sz="3200" i="1" dirty="0">
                <a:latin typeface="Calibri" panose="020F0502020204030204" pitchFamily="34" charset="0"/>
                <a:ea typeface="Calibri" panose="020F0502020204030204" pitchFamily="34" charset="0"/>
                <a:cs typeface="Calibri" panose="020F0502020204030204" pitchFamily="34" charset="0"/>
              </a:rPr>
              <a:t>probability</a:t>
            </a:r>
            <a:r>
              <a:rPr lang="en-US" sz="3200" dirty="0">
                <a:latin typeface="Calibri" panose="020F0502020204030204" pitchFamily="34" charset="0"/>
                <a:ea typeface="Calibri" panose="020F0502020204030204" pitchFamily="34" charset="0"/>
                <a:cs typeface="Calibri" panose="020F0502020204030204" pitchFamily="34" charset="0"/>
              </a:rPr>
              <a:t> and a </a:t>
            </a:r>
            <a:r>
              <a:rPr lang="en-US" sz="3200" i="1" dirty="0">
                <a:latin typeface="Calibri" panose="020F0502020204030204" pitchFamily="34" charset="0"/>
                <a:ea typeface="Calibri" panose="020F0502020204030204" pitchFamily="34" charset="0"/>
                <a:cs typeface="Calibri" panose="020F0502020204030204" pitchFamily="34" charset="0"/>
              </a:rPr>
              <a:t>proportion</a:t>
            </a:r>
            <a:r>
              <a:rPr lang="en-US" sz="3200" dirty="0">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581522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More specifically,  p  represents both of the following:</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 the </a:t>
            </a:r>
            <a:r>
              <a:rPr lang="en-US" sz="3200" i="1" dirty="0">
                <a:latin typeface="Calibri" panose="020F0502020204030204" pitchFamily="34" charset="0"/>
                <a:ea typeface="Calibri" panose="020F0502020204030204" pitchFamily="34" charset="0"/>
                <a:cs typeface="Calibri" panose="020F0502020204030204" pitchFamily="34" charset="0"/>
              </a:rPr>
              <a:t>probability</a:t>
            </a:r>
            <a:r>
              <a:rPr lang="en-US" sz="3200" dirty="0">
                <a:latin typeface="Calibri" panose="020F0502020204030204" pitchFamily="34" charset="0"/>
                <a:ea typeface="Calibri" panose="020F0502020204030204" pitchFamily="34" charset="0"/>
                <a:cs typeface="Calibri" panose="020F0502020204030204" pitchFamily="34" charset="0"/>
              </a:rPr>
              <a:t> of an unfavorable outcome for a single individual randomly selected from a population; and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 the </a:t>
            </a:r>
            <a:r>
              <a:rPr lang="en-US" sz="3200" i="1" dirty="0">
                <a:latin typeface="Calibri" panose="020F0502020204030204" pitchFamily="34" charset="0"/>
                <a:ea typeface="Calibri" panose="020F0502020204030204" pitchFamily="34" charset="0"/>
                <a:cs typeface="Calibri" panose="020F0502020204030204" pitchFamily="34" charset="0"/>
              </a:rPr>
              <a:t>proportion</a:t>
            </a:r>
            <a:r>
              <a:rPr lang="en-US" sz="3200" dirty="0">
                <a:latin typeface="Calibri" panose="020F0502020204030204" pitchFamily="34" charset="0"/>
                <a:ea typeface="Calibri" panose="020F0502020204030204" pitchFamily="34" charset="0"/>
                <a:cs typeface="Calibri" panose="020F0502020204030204" pitchFamily="34" charset="0"/>
              </a:rPr>
              <a:t> of individuals in the population for whom the outcome is unfavorable.</a:t>
            </a:r>
          </a:p>
        </p:txBody>
      </p:sp>
    </p:spTree>
    <p:extLst>
      <p:ext uri="{BB962C8B-B14F-4D97-AF65-F5344CB8AC3E}">
        <p14:creationId xmlns:p14="http://schemas.microsoft.com/office/powerpoint/2010/main" val="444764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Further, two different populations can have different risks for a binary outcome variable, which may be denoted  p</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and  p</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just as two different populations can have different means for a numeric outcome variable.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this lecture, however, we shall limit attention to a single (effectively infinite) population from which a simple random sample is drawn.  We shall describe hypothesis testing and construction of confidence intervals for  p.</a:t>
            </a:r>
          </a:p>
        </p:txBody>
      </p:sp>
    </p:spTree>
    <p:extLst>
      <p:ext uri="{BB962C8B-B14F-4D97-AF65-F5344CB8AC3E}">
        <p14:creationId xmlns:p14="http://schemas.microsoft.com/office/powerpoint/2010/main" val="2885363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THE SAMPLE PROPORTION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One may wonder, do we not need first to discuss how to estimate  p ?  Well, yes, we do.  However, this is almost trivial.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estimate of  p  is simply the sample proportion.  That is, we count how many people in our sample had the unfavorable outcome and then divide by the sample size.  The sample proportion is often denoted  </a:t>
                </a:r>
                <a14:m>
                  <m:oMath xmlns:m="http://schemas.openxmlformats.org/officeDocument/2006/math">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oMath>
                </a14:m>
                <a:r>
                  <a:rPr lang="en-US" sz="3200" dirty="0">
                    <a:latin typeface="Calibri" panose="020F0502020204030204" pitchFamily="34" charset="0"/>
                    <a:ea typeface="Calibri" panose="020F0502020204030204" pitchFamily="34" charset="0"/>
                    <a:cs typeface="Calibri" panose="020F0502020204030204" pitchFamily="34" charset="0"/>
                  </a:rPr>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94495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SOME RELEVANT THEORY</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When we plan to take (but have not yet taken) a sample of size  n,  the number of people in the sample with unfavorable outcomes is a discrete random variable  X  that follows a </a:t>
            </a:r>
            <a:r>
              <a:rPr lang="en-US" sz="3200" u="sng" dirty="0">
                <a:latin typeface="Calibri" panose="020F0502020204030204" pitchFamily="34" charset="0"/>
                <a:ea typeface="Calibri" panose="020F0502020204030204" pitchFamily="34" charset="0"/>
                <a:cs typeface="Calibri" panose="020F0502020204030204" pitchFamily="34" charset="0"/>
              </a:rPr>
              <a:t>binomial distribution</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probability mass function of  X  is recorded here, but you do not need to remember it:</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f(x) = P(X = x) = </a:t>
            </a:r>
            <a:r>
              <a:rPr lang="en-US" sz="3200" dirty="0" err="1">
                <a:latin typeface="Calibri" panose="020F0502020204030204" pitchFamily="34" charset="0"/>
                <a:ea typeface="Calibri" panose="020F0502020204030204" pitchFamily="34" charset="0"/>
                <a:cs typeface="Calibri" panose="020F0502020204030204" pitchFamily="34" charset="0"/>
              </a:rPr>
              <a:t>p</a:t>
            </a:r>
            <a:r>
              <a:rPr lang="en-US" sz="3200" baseline="30000" dirty="0" err="1">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(1 – p)</a:t>
            </a:r>
            <a:r>
              <a:rPr lang="en-US" sz="3200" baseline="30000" dirty="0">
                <a:latin typeface="Calibri" panose="020F0502020204030204" pitchFamily="34" charset="0"/>
                <a:ea typeface="Calibri" panose="020F0502020204030204" pitchFamily="34" charset="0"/>
                <a:cs typeface="Calibri" panose="020F0502020204030204" pitchFamily="34" charset="0"/>
              </a:rPr>
              <a:t>n – x</a:t>
            </a:r>
            <a:r>
              <a:rPr lang="en-US" sz="3200" dirty="0">
                <a:latin typeface="Calibri" panose="020F0502020204030204" pitchFamily="34" charset="0"/>
                <a:ea typeface="Calibri" panose="020F0502020204030204" pitchFamily="34" charset="0"/>
                <a:cs typeface="Calibri" panose="020F0502020204030204" pitchFamily="34" charset="0"/>
              </a:rPr>
              <a:t> n! / { x! (n – x)! },</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where  x  is an integer between  0  and  n.</a:t>
            </a:r>
          </a:p>
        </p:txBody>
      </p:sp>
    </p:spTree>
    <p:extLst>
      <p:ext uri="{BB962C8B-B14F-4D97-AF65-F5344CB8AC3E}">
        <p14:creationId xmlns:p14="http://schemas.microsoft.com/office/powerpoint/2010/main" val="3696384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SOME RELEVANT THEORY (continued)</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mean and variance of  X,  which I </a:t>
            </a:r>
            <a:r>
              <a:rPr lang="en-US" sz="3200" i="1" dirty="0">
                <a:latin typeface="Calibri" panose="020F0502020204030204" pitchFamily="34" charset="0"/>
                <a:ea typeface="Calibri" panose="020F0502020204030204" pitchFamily="34" charset="0"/>
                <a:cs typeface="Calibri" panose="020F0502020204030204" pitchFamily="34" charset="0"/>
              </a:rPr>
              <a:t>do</a:t>
            </a:r>
            <a:r>
              <a:rPr lang="en-US" sz="3200" dirty="0">
                <a:latin typeface="Calibri" panose="020F0502020204030204" pitchFamily="34" charset="0"/>
                <a:ea typeface="Calibri" panose="020F0502020204030204" pitchFamily="34" charset="0"/>
                <a:cs typeface="Calibri" panose="020F0502020204030204" pitchFamily="34" charset="0"/>
              </a:rPr>
              <a:t> want you to remember, are  np  and  np(1 – p)  respectively.</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Moreover, provided that  np(1 – p)  is reasonably large,</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the distribution of  X  can be approximated by a normal distribution, even though  X  is discrete.  This is due to the Central Limit Theorem (Lecture 7); more detail about that is given in the APPENDIX to these slides.</a:t>
            </a:r>
          </a:p>
          <a:p>
            <a:pPr marL="0" indent="0">
              <a:spcBef>
                <a:spcPts val="0"/>
              </a:spcBef>
              <a:buNone/>
            </a:pP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20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baseline="30000" dirty="0">
                <a:latin typeface="Calibri" panose="020F0502020204030204" pitchFamily="34" charset="0"/>
                <a:ea typeface="Calibri" panose="020F0502020204030204" pitchFamily="34" charset="0"/>
                <a:cs typeface="Calibri" panose="020F0502020204030204" pitchFamily="34" charset="0"/>
              </a:rPr>
              <a:t>1</a:t>
            </a:r>
            <a:r>
              <a:rPr lang="en-US" sz="2000" dirty="0">
                <a:latin typeface="Calibri" panose="020F0502020204030204" pitchFamily="34" charset="0"/>
                <a:ea typeface="Calibri" panose="020F0502020204030204" pitchFamily="34" charset="0"/>
                <a:cs typeface="Calibri" panose="020F0502020204030204" pitchFamily="34" charset="0"/>
              </a:rPr>
              <a:t> Two rules of thumb I have seen online are  np(1 – p) </a:t>
            </a:r>
            <a:r>
              <a:rPr lang="en-US" sz="2000" u="sng" dirty="0">
                <a:latin typeface="Calibri" panose="020F0502020204030204" pitchFamily="34" charset="0"/>
                <a:ea typeface="Calibri" panose="020F0502020204030204" pitchFamily="34" charset="0"/>
                <a:cs typeface="Calibri" panose="020F0502020204030204" pitchFamily="34" charset="0"/>
              </a:rPr>
              <a:t>&gt;</a:t>
            </a:r>
            <a:r>
              <a:rPr lang="en-US" sz="2000" dirty="0">
                <a:latin typeface="Calibri" panose="020F0502020204030204" pitchFamily="34" charset="0"/>
                <a:ea typeface="Calibri" panose="020F0502020204030204" pitchFamily="34" charset="0"/>
                <a:cs typeface="Calibri" panose="020F0502020204030204" pitchFamily="34" charset="0"/>
              </a:rPr>
              <a:t> 5  and  np(1 – p) </a:t>
            </a:r>
            <a:r>
              <a:rPr lang="en-US" sz="2000" u="sng" dirty="0">
                <a:latin typeface="Calibri" panose="020F0502020204030204" pitchFamily="34" charset="0"/>
                <a:ea typeface="Calibri" panose="020F0502020204030204" pitchFamily="34" charset="0"/>
                <a:cs typeface="Calibri" panose="020F0502020204030204" pitchFamily="34" charset="0"/>
              </a:rPr>
              <a:t>&gt;</a:t>
            </a:r>
            <a:r>
              <a:rPr lang="en-US" sz="2000" dirty="0">
                <a:latin typeface="Calibri" panose="020F0502020204030204" pitchFamily="34" charset="0"/>
                <a:ea typeface="Calibri" panose="020F0502020204030204" pitchFamily="34" charset="0"/>
                <a:cs typeface="Calibri" panose="020F0502020204030204" pitchFamily="34" charset="0"/>
              </a:rPr>
              <a:t> 10.</a:t>
            </a:r>
            <a:endParaRPr lang="en-US" sz="2000" baseline="30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94869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SOME RELEVANT THEORY (continued)</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Consequently, if  np(1 – p)  is reasonably large, then</a:t>
                </a:r>
              </a:p>
              <a:p>
                <a:pPr marL="0" indent="0">
                  <a:spcBef>
                    <a:spcPts val="0"/>
                  </a:spcBef>
                  <a:buNone/>
                </a:pPr>
                <a14:m>
                  <m:oMath xmlns:m="http://schemas.openxmlformats.org/officeDocument/2006/math">
                    <m:f>
                      <m:fPr>
                        <m:ctrlPr>
                          <a:rPr lang="en-US" sz="3200" i="1">
                            <a:latin typeface="Cambria Math" panose="02040503050406030204" pitchFamily="18" charset="0"/>
                            <a:ea typeface="Calibri" panose="020F0502020204030204" pitchFamily="34" charset="0"/>
                            <a:cs typeface="Calibri" panose="020F0502020204030204" pitchFamily="34" charset="0"/>
                          </a:rPr>
                        </m:ctrlPr>
                      </m:fPr>
                      <m:num>
                        <m:r>
                          <a:rPr lang="en-US" sz="3200" i="1">
                            <a:latin typeface="Cambria Math" panose="02040503050406030204" pitchFamily="18" charset="0"/>
                            <a:ea typeface="Calibri" panose="020F0502020204030204" pitchFamily="34" charset="0"/>
                            <a:cs typeface="Calibri" panose="020F0502020204030204" pitchFamily="34" charset="0"/>
                          </a:rPr>
                          <m:t>𝑋</m:t>
                        </m:r>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i="1">
                            <a:latin typeface="Cambria Math" panose="02040503050406030204" pitchFamily="18" charset="0"/>
                            <a:ea typeface="Calibri" panose="020F0502020204030204" pitchFamily="34" charset="0"/>
                            <a:cs typeface="Calibri" panose="020F0502020204030204" pitchFamily="34" charset="0"/>
                          </a:rPr>
                          <m:t>𝑝</m:t>
                        </m:r>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i="1">
                                <a:latin typeface="Cambria Math" panose="02040503050406030204" pitchFamily="18" charset="0"/>
                                <a:ea typeface="Calibri" panose="020F0502020204030204" pitchFamily="34" charset="0"/>
                                <a:cs typeface="Calibri" panose="020F0502020204030204" pitchFamily="34" charset="0"/>
                              </a:rPr>
                              <m:t>𝑝</m:t>
                            </m:r>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𝑝</m:t>
                            </m:r>
                            <m:r>
                              <a:rPr lang="en-US" sz="3200" i="1">
                                <a:latin typeface="Cambria Math" panose="02040503050406030204" pitchFamily="18" charset="0"/>
                                <a:ea typeface="Calibri" panose="020F0502020204030204" pitchFamily="34" charset="0"/>
                                <a:cs typeface="Calibri" panose="020F0502020204030204" pitchFamily="34" charset="0"/>
                              </a:rPr>
                              <m:t>)</m:t>
                            </m:r>
                          </m:e>
                        </m:rad>
                      </m:den>
                    </m:f>
                    <m:r>
                      <a:rPr lang="en-US" sz="3200" b="0" i="1" smtClean="0">
                        <a:latin typeface="Cambria Math" panose="02040503050406030204" pitchFamily="18" charset="0"/>
                        <a:ea typeface="Calibri" panose="020F0502020204030204" pitchFamily="34" charset="0"/>
                        <a:cs typeface="Calibri" panose="020F0502020204030204" pitchFamily="34" charset="0"/>
                      </a:rPr>
                      <m:t>=</m:t>
                    </m:r>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r>
                          <a:rPr lang="en-US" sz="3200" b="0" i="1" smtClean="0">
                            <a:latin typeface="Cambria Math" panose="02040503050406030204" pitchFamily="18" charset="0"/>
                            <a:ea typeface="Calibri" panose="020F0502020204030204" pitchFamily="34" charset="0"/>
                            <a:cs typeface="Calibri" panose="020F0502020204030204" pitchFamily="34" charset="0"/>
                          </a:rPr>
                          <m:t>𝑋</m:t>
                        </m:r>
                        <m:r>
                          <a:rPr lang="en-US" sz="3200" b="0" i="1" smtClean="0">
                            <a:latin typeface="Cambria Math" panose="02040503050406030204" pitchFamily="18" charset="0"/>
                            <a:ea typeface="Calibri" panose="020F0502020204030204" pitchFamily="34" charset="0"/>
                            <a:cs typeface="Calibri" panose="020F0502020204030204" pitchFamily="34" charset="0"/>
                          </a:rPr>
                          <m:t> / </m:t>
                        </m:r>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 −</m:t>
                        </m:r>
                        <m:r>
                          <a:rPr lang="en-US" sz="3200" b="0" i="1" smtClean="0">
                            <a:latin typeface="Cambria Math" panose="02040503050406030204" pitchFamily="18" charset="0"/>
                            <a:ea typeface="Calibri" panose="020F0502020204030204" pitchFamily="34" charset="0"/>
                            <a:cs typeface="Calibri" panose="020F0502020204030204" pitchFamily="34" charset="0"/>
                          </a:rPr>
                          <m:t>𝑝</m:t>
                        </m:r>
                      </m:num>
                      <m:den>
                        <m:rad>
                          <m:radPr>
                            <m:degHide m:val="on"/>
                            <m:ctrlPr>
                              <a:rPr lang="en-US" sz="3200" b="0" i="1" smtClean="0">
                                <a:latin typeface="Cambria Math" panose="02040503050406030204" pitchFamily="18" charset="0"/>
                                <a:ea typeface="Calibri" panose="020F0502020204030204" pitchFamily="34" charset="0"/>
                                <a:cs typeface="Calibri" panose="020F0502020204030204" pitchFamily="34" charset="0"/>
                              </a:rPr>
                            </m:ctrlPr>
                          </m:radPr>
                          <m:deg/>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r>
                              <a:rPr lang="en-US" sz="3200" b="0" i="1" smtClean="0">
                                <a:latin typeface="Cambria Math" panose="02040503050406030204" pitchFamily="18" charset="0"/>
                                <a:ea typeface="Calibri" panose="020F0502020204030204" pitchFamily="34" charset="0"/>
                                <a:cs typeface="Calibri" panose="020F0502020204030204" pitchFamily="34" charset="0"/>
                              </a:rPr>
                              <m:t>(1−</m:t>
                            </m:r>
                            <m:r>
                              <a:rPr lang="en-US" sz="3200" b="0" i="1" smtClean="0">
                                <a:latin typeface="Cambria Math" panose="02040503050406030204" pitchFamily="18" charset="0"/>
                                <a:ea typeface="Calibri" panose="020F0502020204030204" pitchFamily="34" charset="0"/>
                                <a:cs typeface="Calibri" panose="020F0502020204030204" pitchFamily="34" charset="0"/>
                              </a:rPr>
                              <m:t>𝑝</m:t>
                            </m:r>
                            <m: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rad>
                      </m:den>
                    </m:f>
                  </m:oMath>
                </a14:m>
                <a:r>
                  <a:rPr lang="en-US" sz="3200" dirty="0">
                    <a:latin typeface="Calibri" panose="020F0502020204030204" pitchFamily="34" charset="0"/>
                    <a:ea typeface="Calibri" panose="020F0502020204030204" pitchFamily="34" charset="0"/>
                    <a:cs typeface="Calibri" panose="020F0502020204030204" pitchFamily="34" charset="0"/>
                  </a:rPr>
                  <a:t>  follows approximately a standard normal distribution.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Here is the key insight:  When you actually collect your data,  X / n  gets replaced by the sample proportion  </a:t>
                </a:r>
                <a14:m>
                  <m:oMath xmlns:m="http://schemas.openxmlformats.org/officeDocument/2006/math">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𝑝</m:t>
                        </m:r>
                      </m:e>
                    </m:acc>
                  </m:oMath>
                </a14:m>
                <a:r>
                  <a:rPr lang="en-US" sz="3200" dirty="0">
                    <a:latin typeface="Calibri" panose="020F0502020204030204" pitchFamily="34" charset="0"/>
                    <a:ea typeface="Calibri" panose="020F0502020204030204" pitchFamily="34" charset="0"/>
                    <a:cs typeface="Calibri" panose="020F0502020204030204" pitchFamily="34" charset="0"/>
                  </a:rPr>
                  <a:t>.  So, </a:t>
                </a:r>
                <a14:m>
                  <m:oMath xmlns:m="http://schemas.openxmlformats.org/officeDocument/2006/math">
                    <m:f>
                      <m:fPr>
                        <m:ctrlPr>
                          <a:rPr lang="en-US" sz="3200" i="1">
                            <a:latin typeface="Cambria Math" panose="02040503050406030204" pitchFamily="18" charset="0"/>
                            <a:ea typeface="Calibri" panose="020F0502020204030204" pitchFamily="34" charset="0"/>
                            <a:cs typeface="Calibri" panose="020F0502020204030204" pitchFamily="34" charset="0"/>
                          </a:rPr>
                        </m:ctrlPr>
                      </m:fPr>
                      <m:num>
                        <m:acc>
                          <m:accPr>
                            <m:chr m:val="̂"/>
                            <m:ctrlPr>
                              <a:rPr lang="en-US" sz="3200" i="1" dirty="0"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dirty="0" smtClean="0">
                                <a:latin typeface="Cambria Math" panose="02040503050406030204" pitchFamily="18" charset="0"/>
                                <a:ea typeface="Calibri" panose="020F0502020204030204" pitchFamily="34" charset="0"/>
                                <a:cs typeface="Calibri" panose="020F0502020204030204" pitchFamily="34" charset="0"/>
                              </a:rPr>
                              <m:t>𝑝</m:t>
                            </m:r>
                          </m:e>
                        </m:acc>
                        <m:r>
                          <a:rPr lang="en-US" sz="3200" b="0" i="1" smtClean="0">
                            <a:latin typeface="Cambria Math" panose="02040503050406030204" pitchFamily="18" charset="0"/>
                            <a:ea typeface="Calibri" panose="020F0502020204030204" pitchFamily="34" charset="0"/>
                            <a:cs typeface="Calibri" panose="020F0502020204030204" pitchFamily="34" charset="0"/>
                          </a:rPr>
                          <m:t> </m:t>
                        </m:r>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i="1">
                            <a:latin typeface="Cambria Math" panose="02040503050406030204" pitchFamily="18" charset="0"/>
                            <a:ea typeface="Calibri" panose="020F0502020204030204" pitchFamily="34" charset="0"/>
                            <a:cs typeface="Calibri" panose="020F0502020204030204" pitchFamily="34" charset="0"/>
                          </a:rPr>
                          <m:t>𝑝</m:t>
                        </m:r>
                      </m:num>
                      <m:den>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r>
                              <a:rPr lang="en-US" sz="3200" i="1">
                                <a:latin typeface="Cambria Math" panose="02040503050406030204" pitchFamily="18" charset="0"/>
                                <a:ea typeface="Calibri" panose="020F0502020204030204" pitchFamily="34" charset="0"/>
                                <a:cs typeface="Calibri" panose="020F0502020204030204" pitchFamily="34" charset="0"/>
                              </a:rPr>
                              <m:t>𝑝</m:t>
                            </m:r>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𝑝</m:t>
                            </m:r>
                            <m:r>
                              <a:rPr lang="en-US" sz="3200" i="1">
                                <a:latin typeface="Cambria Math" panose="02040503050406030204" pitchFamily="18" charset="0"/>
                                <a:ea typeface="Calibri" panose="020F0502020204030204" pitchFamily="34" charset="0"/>
                                <a:cs typeface="Calibri" panose="020F0502020204030204" pitchFamily="34" charset="0"/>
                              </a:rPr>
                              <m:t>)/</m:t>
                            </m:r>
                            <m:r>
                              <a:rPr lang="en-US" sz="3200" i="1">
                                <a:latin typeface="Cambria Math" panose="02040503050406030204" pitchFamily="18" charset="0"/>
                                <a:ea typeface="Calibri" panose="020F0502020204030204" pitchFamily="34" charset="0"/>
                                <a:cs typeface="Calibri" panose="020F0502020204030204" pitchFamily="34" charset="0"/>
                              </a:rPr>
                              <m:t>𝑛</m:t>
                            </m:r>
                          </m:e>
                        </m:rad>
                      </m:den>
                    </m:f>
                  </m:oMath>
                </a14:m>
                <a:r>
                  <a:rPr lang="en-US" sz="3200" dirty="0">
                    <a:latin typeface="Calibri" panose="020F0502020204030204" pitchFamily="34" charset="0"/>
                    <a:ea typeface="Calibri" panose="020F0502020204030204" pitchFamily="34" charset="0"/>
                    <a:cs typeface="Calibri" panose="020F0502020204030204" pitchFamily="34" charset="0"/>
                  </a:rPr>
                  <a:t>  is like an observation from the standard normal distribution and can, e.g., be compared to  -1.96  or  1.96.</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593340"/>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19A644-6410-4EC7-894C-877E70305DFF}">
  <ds:schemaRefs>
    <ds:schemaRef ds:uri="http://www.w3.org/XML/1998/namespace"/>
    <ds:schemaRef ds:uri="http://purl.org/dc/dcmitype/"/>
    <ds:schemaRef ds:uri="http://schemas.microsoft.com/office/2006/documentManagement/types"/>
    <ds:schemaRef ds:uri="http://schemas.microsoft.com/office/infopath/2007/PartnerControls"/>
    <ds:schemaRef ds:uri="http://purl.org/dc/elements/1.1/"/>
    <ds:schemaRef ds:uri="71af3243-3dd4-4a8d-8c0d-dd76da1f02a5"/>
    <ds:schemaRef ds:uri="16c05727-aa75-4e4a-9b5f-8a80a1165891"/>
    <ds:schemaRef ds:uri="http://purl.org/dc/terms/"/>
    <ds:schemaRef ds:uri="http://schemas.microsoft.com/office/2006/metadata/properties"/>
    <ds:schemaRef ds:uri="http://schemas.openxmlformats.org/package/2006/metadata/core-properties"/>
    <ds:schemaRef ds:uri="230e9df3-be65-4c73-a93b-d1236ebd677e"/>
    <ds:schemaRef ds:uri="http://schemas.microsoft.com/sharepoint/v3"/>
  </ds:schemaRefs>
</ds:datastoreItem>
</file>

<file path=customXml/itemProps2.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1380</TotalTime>
  <Words>1895</Words>
  <Application>Microsoft Office PowerPoint</Application>
  <PresentationFormat>Widescreen</PresentationFormat>
  <Paragraphs>173</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Cambria Math</vt:lpstr>
      <vt:lpstr>Tenorite </vt:lpstr>
      <vt:lpstr>Tenorite Bold</vt:lpstr>
      <vt:lpstr>Custom</vt:lpstr>
      <vt:lpstr>  HYPOTHESIS TESTS AND CONFIDENCE INTERVALS  FOR A RISK  BST 600, Fall 2025, Lecture 21 Dr. Richard Charnigo</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9</cp:revision>
  <cp:lastPrinted>2025-11-20T20:00:20Z</cp:lastPrinted>
  <dcterms:created xsi:type="dcterms:W3CDTF">2025-11-01T05:05:53Z</dcterms:created>
  <dcterms:modified xsi:type="dcterms:W3CDTF">2025-12-05T01:38:48Z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