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34"/>
  </p:notesMasterIdLst>
  <p:handoutMasterIdLst>
    <p:handoutMasterId r:id="rId35"/>
  </p:handoutMasterIdLst>
  <p:sldIdLst>
    <p:sldId id="289" r:id="rId5"/>
    <p:sldId id="292" r:id="rId6"/>
    <p:sldId id="293" r:id="rId7"/>
    <p:sldId id="294" r:id="rId8"/>
    <p:sldId id="295" r:id="rId9"/>
    <p:sldId id="296" r:id="rId10"/>
    <p:sldId id="297" r:id="rId11"/>
    <p:sldId id="298" r:id="rId12"/>
    <p:sldId id="299" r:id="rId13"/>
    <p:sldId id="300" r:id="rId14"/>
    <p:sldId id="301" r:id="rId15"/>
    <p:sldId id="302" r:id="rId16"/>
    <p:sldId id="303" r:id="rId17"/>
    <p:sldId id="304" r:id="rId18"/>
    <p:sldId id="305" r:id="rId19"/>
    <p:sldId id="306" r:id="rId20"/>
    <p:sldId id="307" r:id="rId21"/>
    <p:sldId id="308" r:id="rId22"/>
    <p:sldId id="309" r:id="rId23"/>
    <p:sldId id="311" r:id="rId24"/>
    <p:sldId id="310" r:id="rId25"/>
    <p:sldId id="312" r:id="rId26"/>
    <p:sldId id="313" r:id="rId27"/>
    <p:sldId id="314" r:id="rId28"/>
    <p:sldId id="315" r:id="rId29"/>
    <p:sldId id="316" r:id="rId30"/>
    <p:sldId id="317" r:id="rId31"/>
    <p:sldId id="318" r:id="rId32"/>
    <p:sldId id="319"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D73912-2CB1-4CC7-BE18-78008CFAD5B8}" v="1184" dt="2025-10-10T04:37:55.635"/>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94" autoAdjust="0"/>
  </p:normalViewPr>
  <p:slideViewPr>
    <p:cSldViewPr snapToGrid="0">
      <p:cViewPr>
        <p:scale>
          <a:sx n="82" d="100"/>
          <a:sy n="82" d="100"/>
        </p:scale>
        <p:origin x="720"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757"/>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D8D73912-2CB1-4CC7-BE18-78008CFAD5B8}"/>
    <pc:docChg chg="undo custSel addSld delSld modSld sldOrd">
      <pc:chgData name="Richard Charnigo" userId="4fe029dc7930efe6" providerId="LiveId" clId="{D8D73912-2CB1-4CC7-BE18-78008CFAD5B8}" dt="2025-10-10T04:55:57.657" v="12741" actId="20577"/>
      <pc:docMkLst>
        <pc:docMk/>
      </pc:docMkLst>
      <pc:sldChg chg="modSp mod">
        <pc:chgData name="Richard Charnigo" userId="4fe029dc7930efe6" providerId="LiveId" clId="{D8D73912-2CB1-4CC7-BE18-78008CFAD5B8}" dt="2025-10-07T19:19:59.265" v="26" actId="20577"/>
        <pc:sldMkLst>
          <pc:docMk/>
          <pc:sldMk cId="3078994387" sldId="289"/>
        </pc:sldMkLst>
        <pc:spChg chg="mod">
          <ac:chgData name="Richard Charnigo" userId="4fe029dc7930efe6" providerId="LiveId" clId="{D8D73912-2CB1-4CC7-BE18-78008CFAD5B8}" dt="2025-10-07T19:19:59.265" v="26" actId="20577"/>
          <ac:spMkLst>
            <pc:docMk/>
            <pc:sldMk cId="3078994387" sldId="289"/>
            <ac:spMk id="9" creationId="{6FEC93CF-2672-7D78-F278-58C5E012E0DF}"/>
          </ac:spMkLst>
        </pc:spChg>
      </pc:sldChg>
      <pc:sldChg chg="modSp add del mod">
        <pc:chgData name="Richard Charnigo" userId="4fe029dc7930efe6" providerId="LiveId" clId="{D8D73912-2CB1-4CC7-BE18-78008CFAD5B8}" dt="2025-10-08T03:40:10.709" v="838" actId="20577"/>
        <pc:sldMkLst>
          <pc:docMk/>
          <pc:sldMk cId="2502221908" sldId="292"/>
        </pc:sldMkLst>
        <pc:spChg chg="mod">
          <ac:chgData name="Richard Charnigo" userId="4fe029dc7930efe6" providerId="LiveId" clId="{D8D73912-2CB1-4CC7-BE18-78008CFAD5B8}" dt="2025-10-07T19:20:28.357" v="57" actId="20577"/>
          <ac:spMkLst>
            <pc:docMk/>
            <pc:sldMk cId="2502221908" sldId="292"/>
            <ac:spMk id="2" creationId="{BF1F5F01-64F3-DA0A-7FD2-A56B7F190F54}"/>
          </ac:spMkLst>
        </pc:spChg>
        <pc:spChg chg="mod">
          <ac:chgData name="Richard Charnigo" userId="4fe029dc7930efe6" providerId="LiveId" clId="{D8D73912-2CB1-4CC7-BE18-78008CFAD5B8}" dt="2025-10-08T03:40:10.709" v="838" actId="20577"/>
          <ac:spMkLst>
            <pc:docMk/>
            <pc:sldMk cId="2502221908" sldId="292"/>
            <ac:spMk id="3" creationId="{940A6D83-6E2B-7C68-A633-B77B496B2B66}"/>
          </ac:spMkLst>
        </pc:spChg>
      </pc:sldChg>
      <pc:sldChg chg="del">
        <pc:chgData name="Richard Charnigo" userId="4fe029dc7930efe6" providerId="LiveId" clId="{D8D73912-2CB1-4CC7-BE18-78008CFAD5B8}" dt="2025-10-07T19:20:04.250" v="27" actId="2696"/>
        <pc:sldMkLst>
          <pc:docMk/>
          <pc:sldMk cId="1588050883" sldId="293"/>
        </pc:sldMkLst>
      </pc:sldChg>
      <pc:sldChg chg="modSp add mod">
        <pc:chgData name="Richard Charnigo" userId="4fe029dc7930efe6" providerId="LiveId" clId="{D8D73912-2CB1-4CC7-BE18-78008CFAD5B8}" dt="2025-10-10T04:34:57.892" v="11879" actId="20577"/>
        <pc:sldMkLst>
          <pc:docMk/>
          <pc:sldMk cId="2820646953" sldId="293"/>
        </pc:sldMkLst>
        <pc:spChg chg="mod">
          <ac:chgData name="Richard Charnigo" userId="4fe029dc7930efe6" providerId="LiveId" clId="{D8D73912-2CB1-4CC7-BE18-78008CFAD5B8}" dt="2025-10-08T03:45:45.575" v="1141" actId="20577"/>
          <ac:spMkLst>
            <pc:docMk/>
            <pc:sldMk cId="2820646953" sldId="293"/>
            <ac:spMk id="2" creationId="{BF1F5F01-64F3-DA0A-7FD2-A56B7F190F54}"/>
          </ac:spMkLst>
        </pc:spChg>
        <pc:spChg chg="mod">
          <ac:chgData name="Richard Charnigo" userId="4fe029dc7930efe6" providerId="LiveId" clId="{D8D73912-2CB1-4CC7-BE18-78008CFAD5B8}" dt="2025-10-10T04:34:57.892" v="11879" actId="20577"/>
          <ac:spMkLst>
            <pc:docMk/>
            <pc:sldMk cId="2820646953" sldId="293"/>
            <ac:spMk id="3" creationId="{940A6D83-6E2B-7C68-A633-B77B496B2B66}"/>
          </ac:spMkLst>
        </pc:spChg>
      </pc:sldChg>
      <pc:sldChg chg="modSp add mod">
        <pc:chgData name="Richard Charnigo" userId="4fe029dc7930efe6" providerId="LiveId" clId="{D8D73912-2CB1-4CC7-BE18-78008CFAD5B8}" dt="2025-10-09T01:59:59.091" v="2294" actId="20577"/>
        <pc:sldMkLst>
          <pc:docMk/>
          <pc:sldMk cId="3547215164" sldId="294"/>
        </pc:sldMkLst>
        <pc:spChg chg="mod">
          <ac:chgData name="Richard Charnigo" userId="4fe029dc7930efe6" providerId="LiveId" clId="{D8D73912-2CB1-4CC7-BE18-78008CFAD5B8}" dt="2025-10-09T01:53:16.411" v="1878" actId="20577"/>
          <ac:spMkLst>
            <pc:docMk/>
            <pc:sldMk cId="3547215164" sldId="294"/>
            <ac:spMk id="2" creationId="{BF1F5F01-64F3-DA0A-7FD2-A56B7F190F54}"/>
          </ac:spMkLst>
        </pc:spChg>
        <pc:spChg chg="mod">
          <ac:chgData name="Richard Charnigo" userId="4fe029dc7930efe6" providerId="LiveId" clId="{D8D73912-2CB1-4CC7-BE18-78008CFAD5B8}" dt="2025-10-09T01:59:59.091" v="2294" actId="20577"/>
          <ac:spMkLst>
            <pc:docMk/>
            <pc:sldMk cId="3547215164" sldId="294"/>
            <ac:spMk id="3" creationId="{940A6D83-6E2B-7C68-A633-B77B496B2B66}"/>
          </ac:spMkLst>
        </pc:spChg>
      </pc:sldChg>
      <pc:sldChg chg="del">
        <pc:chgData name="Richard Charnigo" userId="4fe029dc7930efe6" providerId="LiveId" clId="{D8D73912-2CB1-4CC7-BE18-78008CFAD5B8}" dt="2025-10-07T19:20:06.322" v="28" actId="2696"/>
        <pc:sldMkLst>
          <pc:docMk/>
          <pc:sldMk cId="4110958813" sldId="294"/>
        </pc:sldMkLst>
      </pc:sldChg>
      <pc:sldChg chg="del">
        <pc:chgData name="Richard Charnigo" userId="4fe029dc7930efe6" providerId="LiveId" clId="{D8D73912-2CB1-4CC7-BE18-78008CFAD5B8}" dt="2025-10-07T19:20:08.751" v="30" actId="2696"/>
        <pc:sldMkLst>
          <pc:docMk/>
          <pc:sldMk cId="1227789545" sldId="295"/>
        </pc:sldMkLst>
      </pc:sldChg>
      <pc:sldChg chg="modSp add mod">
        <pc:chgData name="Richard Charnigo" userId="4fe029dc7930efe6" providerId="LiveId" clId="{D8D73912-2CB1-4CC7-BE18-78008CFAD5B8}" dt="2025-10-10T04:35:32.565" v="11885" actId="20577"/>
        <pc:sldMkLst>
          <pc:docMk/>
          <pc:sldMk cId="3289064814" sldId="295"/>
        </pc:sldMkLst>
        <pc:spChg chg="mod">
          <ac:chgData name="Richard Charnigo" userId="4fe029dc7930efe6" providerId="LiveId" clId="{D8D73912-2CB1-4CC7-BE18-78008CFAD5B8}" dt="2025-10-10T04:35:32.565" v="11885" actId="20577"/>
          <ac:spMkLst>
            <pc:docMk/>
            <pc:sldMk cId="3289064814" sldId="295"/>
            <ac:spMk id="3" creationId="{940A6D83-6E2B-7C68-A633-B77B496B2B66}"/>
          </ac:spMkLst>
        </pc:spChg>
      </pc:sldChg>
      <pc:sldChg chg="modSp add mod">
        <pc:chgData name="Richard Charnigo" userId="4fe029dc7930efe6" providerId="LiveId" clId="{D8D73912-2CB1-4CC7-BE18-78008CFAD5B8}" dt="2025-10-10T04:36:27.826" v="11966" actId="20577"/>
        <pc:sldMkLst>
          <pc:docMk/>
          <pc:sldMk cId="869500412" sldId="296"/>
        </pc:sldMkLst>
        <pc:spChg chg="mod">
          <ac:chgData name="Richard Charnigo" userId="4fe029dc7930efe6" providerId="LiveId" clId="{D8D73912-2CB1-4CC7-BE18-78008CFAD5B8}" dt="2025-10-10T04:36:27.826" v="11966" actId="20577"/>
          <ac:spMkLst>
            <pc:docMk/>
            <pc:sldMk cId="869500412" sldId="296"/>
            <ac:spMk id="3" creationId="{940A6D83-6E2B-7C68-A633-B77B496B2B66}"/>
          </ac:spMkLst>
        </pc:spChg>
      </pc:sldChg>
      <pc:sldChg chg="del">
        <pc:chgData name="Richard Charnigo" userId="4fe029dc7930efe6" providerId="LiveId" clId="{D8D73912-2CB1-4CC7-BE18-78008CFAD5B8}" dt="2025-10-07T19:20:08.895" v="31" actId="2696"/>
        <pc:sldMkLst>
          <pc:docMk/>
          <pc:sldMk cId="3587430336" sldId="296"/>
        </pc:sldMkLst>
      </pc:sldChg>
      <pc:sldChg chg="del">
        <pc:chgData name="Richard Charnigo" userId="4fe029dc7930efe6" providerId="LiveId" clId="{D8D73912-2CB1-4CC7-BE18-78008CFAD5B8}" dt="2025-10-07T19:20:09" v="32" actId="2696"/>
        <pc:sldMkLst>
          <pc:docMk/>
          <pc:sldMk cId="380436683" sldId="297"/>
        </pc:sldMkLst>
      </pc:sldChg>
      <pc:sldChg chg="modSp add mod">
        <pc:chgData name="Richard Charnigo" userId="4fe029dc7930efe6" providerId="LiveId" clId="{D8D73912-2CB1-4CC7-BE18-78008CFAD5B8}" dt="2025-10-10T04:37:12.904" v="12001" actId="20577"/>
        <pc:sldMkLst>
          <pc:docMk/>
          <pc:sldMk cId="1788439772" sldId="297"/>
        </pc:sldMkLst>
        <pc:spChg chg="mod">
          <ac:chgData name="Richard Charnigo" userId="4fe029dc7930efe6" providerId="LiveId" clId="{D8D73912-2CB1-4CC7-BE18-78008CFAD5B8}" dt="2025-10-10T04:37:12.904" v="12001" actId="20577"/>
          <ac:spMkLst>
            <pc:docMk/>
            <pc:sldMk cId="1788439772" sldId="297"/>
            <ac:spMk id="3" creationId="{940A6D83-6E2B-7C68-A633-B77B496B2B66}"/>
          </ac:spMkLst>
        </pc:spChg>
      </pc:sldChg>
      <pc:sldChg chg="del">
        <pc:chgData name="Richard Charnigo" userId="4fe029dc7930efe6" providerId="LiveId" clId="{D8D73912-2CB1-4CC7-BE18-78008CFAD5B8}" dt="2025-10-07T19:20:09.142" v="33" actId="2696"/>
        <pc:sldMkLst>
          <pc:docMk/>
          <pc:sldMk cId="1719099749" sldId="298"/>
        </pc:sldMkLst>
      </pc:sldChg>
      <pc:sldChg chg="del">
        <pc:chgData name="Richard Charnigo" userId="4fe029dc7930efe6" providerId="LiveId" clId="{D8D73912-2CB1-4CC7-BE18-78008CFAD5B8}" dt="2025-10-07T19:20:09.579" v="35" actId="2696"/>
        <pc:sldMkLst>
          <pc:docMk/>
          <pc:sldMk cId="1905688673" sldId="299"/>
        </pc:sldMkLst>
      </pc:sldChg>
      <pc:sldChg chg="modSp mod">
        <pc:chgData name="Richard Charnigo" userId="4fe029dc7930efe6" providerId="LiveId" clId="{D8D73912-2CB1-4CC7-BE18-78008CFAD5B8}" dt="2025-10-10T04:38:10.617" v="12047" actId="20577"/>
        <pc:sldMkLst>
          <pc:docMk/>
          <pc:sldMk cId="3302473609" sldId="299"/>
        </pc:sldMkLst>
        <pc:spChg chg="mod">
          <ac:chgData name="Richard Charnigo" userId="4fe029dc7930efe6" providerId="LiveId" clId="{D8D73912-2CB1-4CC7-BE18-78008CFAD5B8}" dt="2025-10-10T04:38:10.617" v="12047" actId="20577"/>
          <ac:spMkLst>
            <pc:docMk/>
            <pc:sldMk cId="3302473609" sldId="299"/>
            <ac:spMk id="3" creationId="{940A6D83-6E2B-7C68-A633-B77B496B2B66}"/>
          </ac:spMkLst>
        </pc:spChg>
      </pc:sldChg>
      <pc:sldChg chg="del">
        <pc:chgData name="Richard Charnigo" userId="4fe029dc7930efe6" providerId="LiveId" clId="{D8D73912-2CB1-4CC7-BE18-78008CFAD5B8}" dt="2025-10-07T19:20:09.382" v="34" actId="2696"/>
        <pc:sldMkLst>
          <pc:docMk/>
          <pc:sldMk cId="556324938" sldId="300"/>
        </pc:sldMkLst>
      </pc:sldChg>
      <pc:sldChg chg="del">
        <pc:chgData name="Richard Charnigo" userId="4fe029dc7930efe6" providerId="LiveId" clId="{D8D73912-2CB1-4CC7-BE18-78008CFAD5B8}" dt="2025-10-07T19:20:09.610" v="36" actId="2696"/>
        <pc:sldMkLst>
          <pc:docMk/>
          <pc:sldMk cId="3790747686" sldId="301"/>
        </pc:sldMkLst>
      </pc:sldChg>
      <pc:sldChg chg="modSp mod">
        <pc:chgData name="Richard Charnigo" userId="4fe029dc7930efe6" providerId="LiveId" clId="{D8D73912-2CB1-4CC7-BE18-78008CFAD5B8}" dt="2025-10-10T04:39:40.848" v="12049"/>
        <pc:sldMkLst>
          <pc:docMk/>
          <pc:sldMk cId="117212923" sldId="302"/>
        </pc:sldMkLst>
        <pc:spChg chg="mod">
          <ac:chgData name="Richard Charnigo" userId="4fe029dc7930efe6" providerId="LiveId" clId="{D8D73912-2CB1-4CC7-BE18-78008CFAD5B8}" dt="2025-10-10T04:39:40.848" v="12049"/>
          <ac:spMkLst>
            <pc:docMk/>
            <pc:sldMk cId="117212923" sldId="302"/>
            <ac:spMk id="3" creationId="{940A6D83-6E2B-7C68-A633-B77B496B2B66}"/>
          </ac:spMkLst>
        </pc:spChg>
      </pc:sldChg>
      <pc:sldChg chg="del">
        <pc:chgData name="Richard Charnigo" userId="4fe029dc7930efe6" providerId="LiveId" clId="{D8D73912-2CB1-4CC7-BE18-78008CFAD5B8}" dt="2025-10-07T19:20:09.825" v="37" actId="2696"/>
        <pc:sldMkLst>
          <pc:docMk/>
          <pc:sldMk cId="2957328430" sldId="302"/>
        </pc:sldMkLst>
      </pc:sldChg>
      <pc:sldChg chg="modSp mod">
        <pc:chgData name="Richard Charnigo" userId="4fe029dc7930efe6" providerId="LiveId" clId="{D8D73912-2CB1-4CC7-BE18-78008CFAD5B8}" dt="2025-10-10T04:40:13.347" v="12069" actId="20577"/>
        <pc:sldMkLst>
          <pc:docMk/>
          <pc:sldMk cId="791375158" sldId="303"/>
        </pc:sldMkLst>
        <pc:spChg chg="mod">
          <ac:chgData name="Richard Charnigo" userId="4fe029dc7930efe6" providerId="LiveId" clId="{D8D73912-2CB1-4CC7-BE18-78008CFAD5B8}" dt="2025-10-10T02:11:11.020" v="6334" actId="20577"/>
          <ac:spMkLst>
            <pc:docMk/>
            <pc:sldMk cId="791375158" sldId="303"/>
            <ac:spMk id="2" creationId="{BF1F5F01-64F3-DA0A-7FD2-A56B7F190F54}"/>
          </ac:spMkLst>
        </pc:spChg>
        <pc:spChg chg="mod">
          <ac:chgData name="Richard Charnigo" userId="4fe029dc7930efe6" providerId="LiveId" clId="{D8D73912-2CB1-4CC7-BE18-78008CFAD5B8}" dt="2025-10-10T04:40:13.347" v="12069" actId="20577"/>
          <ac:spMkLst>
            <pc:docMk/>
            <pc:sldMk cId="791375158" sldId="303"/>
            <ac:spMk id="3" creationId="{940A6D83-6E2B-7C68-A633-B77B496B2B66}"/>
          </ac:spMkLst>
        </pc:spChg>
      </pc:sldChg>
      <pc:sldChg chg="del">
        <pc:chgData name="Richard Charnigo" userId="4fe029dc7930efe6" providerId="LiveId" clId="{D8D73912-2CB1-4CC7-BE18-78008CFAD5B8}" dt="2025-10-07T19:20:09.953" v="38" actId="2696"/>
        <pc:sldMkLst>
          <pc:docMk/>
          <pc:sldMk cId="754599209" sldId="304"/>
        </pc:sldMkLst>
      </pc:sldChg>
      <pc:sldChg chg="modSp mod">
        <pc:chgData name="Richard Charnigo" userId="4fe029dc7930efe6" providerId="LiveId" clId="{D8D73912-2CB1-4CC7-BE18-78008CFAD5B8}" dt="2025-10-10T02:11:15.587" v="6335"/>
        <pc:sldMkLst>
          <pc:docMk/>
          <pc:sldMk cId="4022365277" sldId="304"/>
        </pc:sldMkLst>
        <pc:spChg chg="mod">
          <ac:chgData name="Richard Charnigo" userId="4fe029dc7930efe6" providerId="LiveId" clId="{D8D73912-2CB1-4CC7-BE18-78008CFAD5B8}" dt="2025-10-10T02:11:15.587" v="6335"/>
          <ac:spMkLst>
            <pc:docMk/>
            <pc:sldMk cId="4022365277" sldId="304"/>
            <ac:spMk id="2" creationId="{BF1F5F01-64F3-DA0A-7FD2-A56B7F190F54}"/>
          </ac:spMkLst>
        </pc:spChg>
      </pc:sldChg>
      <pc:sldChg chg="modSp mod">
        <pc:chgData name="Richard Charnigo" userId="4fe029dc7930efe6" providerId="LiveId" clId="{D8D73912-2CB1-4CC7-BE18-78008CFAD5B8}" dt="2025-10-10T04:41:10.822" v="12077" actId="20577"/>
        <pc:sldMkLst>
          <pc:docMk/>
          <pc:sldMk cId="2792109022" sldId="305"/>
        </pc:sldMkLst>
        <pc:spChg chg="mod">
          <ac:chgData name="Richard Charnigo" userId="4fe029dc7930efe6" providerId="LiveId" clId="{D8D73912-2CB1-4CC7-BE18-78008CFAD5B8}" dt="2025-10-10T04:41:10.822" v="12077" actId="20577"/>
          <ac:spMkLst>
            <pc:docMk/>
            <pc:sldMk cId="2792109022" sldId="305"/>
            <ac:spMk id="3" creationId="{940A6D83-6E2B-7C68-A633-B77B496B2B66}"/>
          </ac:spMkLst>
        </pc:spChg>
      </pc:sldChg>
      <pc:sldChg chg="del">
        <pc:chgData name="Richard Charnigo" userId="4fe029dc7930efe6" providerId="LiveId" clId="{D8D73912-2CB1-4CC7-BE18-78008CFAD5B8}" dt="2025-10-07T19:20:10.162" v="40" actId="2696"/>
        <pc:sldMkLst>
          <pc:docMk/>
          <pc:sldMk cId="3358248514" sldId="305"/>
        </pc:sldMkLst>
      </pc:sldChg>
      <pc:sldChg chg="del">
        <pc:chgData name="Richard Charnigo" userId="4fe029dc7930efe6" providerId="LiveId" clId="{D8D73912-2CB1-4CC7-BE18-78008CFAD5B8}" dt="2025-10-07T19:20:10.109" v="39" actId="2696"/>
        <pc:sldMkLst>
          <pc:docMk/>
          <pc:sldMk cId="572268706" sldId="306"/>
        </pc:sldMkLst>
      </pc:sldChg>
      <pc:sldChg chg="del">
        <pc:chgData name="Richard Charnigo" userId="4fe029dc7930efe6" providerId="LiveId" clId="{D8D73912-2CB1-4CC7-BE18-78008CFAD5B8}" dt="2025-10-07T19:20:08.547" v="29" actId="2696"/>
        <pc:sldMkLst>
          <pc:docMk/>
          <pc:sldMk cId="3324700109" sldId="307"/>
        </pc:sldMkLst>
      </pc:sldChg>
      <pc:sldChg chg="del">
        <pc:chgData name="Richard Charnigo" userId="4fe029dc7930efe6" providerId="LiveId" clId="{D8D73912-2CB1-4CC7-BE18-78008CFAD5B8}" dt="2025-10-07T19:20:10.361" v="41" actId="2696"/>
        <pc:sldMkLst>
          <pc:docMk/>
          <pc:sldMk cId="447516933" sldId="308"/>
        </pc:sldMkLst>
      </pc:sldChg>
      <pc:sldChg chg="modSp mod">
        <pc:chgData name="Richard Charnigo" userId="4fe029dc7930efe6" providerId="LiveId" clId="{D8D73912-2CB1-4CC7-BE18-78008CFAD5B8}" dt="2025-10-10T04:47:47.643" v="12339" actId="20577"/>
        <pc:sldMkLst>
          <pc:docMk/>
          <pc:sldMk cId="1414986623" sldId="308"/>
        </pc:sldMkLst>
        <pc:spChg chg="mod">
          <ac:chgData name="Richard Charnigo" userId="4fe029dc7930efe6" providerId="LiveId" clId="{D8D73912-2CB1-4CC7-BE18-78008CFAD5B8}" dt="2025-10-10T02:11:23.663" v="6342" actId="20577"/>
          <ac:spMkLst>
            <pc:docMk/>
            <pc:sldMk cId="1414986623" sldId="308"/>
            <ac:spMk id="2" creationId="{BF1F5F01-64F3-DA0A-7FD2-A56B7F190F54}"/>
          </ac:spMkLst>
        </pc:spChg>
        <pc:spChg chg="mod">
          <ac:chgData name="Richard Charnigo" userId="4fe029dc7930efe6" providerId="LiveId" clId="{D8D73912-2CB1-4CC7-BE18-78008CFAD5B8}" dt="2025-10-10T04:47:47.643" v="12339" actId="20577"/>
          <ac:spMkLst>
            <pc:docMk/>
            <pc:sldMk cId="1414986623" sldId="308"/>
            <ac:spMk id="3" creationId="{940A6D83-6E2B-7C68-A633-B77B496B2B66}"/>
          </ac:spMkLst>
        </pc:spChg>
      </pc:sldChg>
      <pc:sldChg chg="del">
        <pc:chgData name="Richard Charnigo" userId="4fe029dc7930efe6" providerId="LiveId" clId="{D8D73912-2CB1-4CC7-BE18-78008CFAD5B8}" dt="2025-10-07T19:20:10.681" v="42" actId="2696"/>
        <pc:sldMkLst>
          <pc:docMk/>
          <pc:sldMk cId="1846691199" sldId="309"/>
        </pc:sldMkLst>
      </pc:sldChg>
      <pc:sldChg chg="modSp mod">
        <pc:chgData name="Richard Charnigo" userId="4fe029dc7930efe6" providerId="LiveId" clId="{D8D73912-2CB1-4CC7-BE18-78008CFAD5B8}" dt="2025-10-10T02:12:29.576" v="6358" actId="20577"/>
        <pc:sldMkLst>
          <pc:docMk/>
          <pc:sldMk cId="2464817712" sldId="309"/>
        </pc:sldMkLst>
        <pc:spChg chg="mod">
          <ac:chgData name="Richard Charnigo" userId="4fe029dc7930efe6" providerId="LiveId" clId="{D8D73912-2CB1-4CC7-BE18-78008CFAD5B8}" dt="2025-10-10T02:11:28.891" v="6343"/>
          <ac:spMkLst>
            <pc:docMk/>
            <pc:sldMk cId="2464817712" sldId="309"/>
            <ac:spMk id="2" creationId="{BF1F5F01-64F3-DA0A-7FD2-A56B7F190F54}"/>
          </ac:spMkLst>
        </pc:spChg>
        <pc:spChg chg="mod">
          <ac:chgData name="Richard Charnigo" userId="4fe029dc7930efe6" providerId="LiveId" clId="{D8D73912-2CB1-4CC7-BE18-78008CFAD5B8}" dt="2025-10-10T02:12:29.576" v="6358" actId="20577"/>
          <ac:spMkLst>
            <pc:docMk/>
            <pc:sldMk cId="2464817712" sldId="309"/>
            <ac:spMk id="3" creationId="{940A6D83-6E2B-7C68-A633-B77B496B2B66}"/>
          </ac:spMkLst>
        </pc:spChg>
      </pc:sldChg>
      <pc:sldChg chg="modSp mod">
        <pc:chgData name="Richard Charnigo" userId="4fe029dc7930efe6" providerId="LiveId" clId="{D8D73912-2CB1-4CC7-BE18-78008CFAD5B8}" dt="2025-10-10T04:44:10.898" v="12182" actId="6549"/>
        <pc:sldMkLst>
          <pc:docMk/>
          <pc:sldMk cId="1131321188" sldId="310"/>
        </pc:sldMkLst>
        <pc:spChg chg="mod">
          <ac:chgData name="Richard Charnigo" userId="4fe029dc7930efe6" providerId="LiveId" clId="{D8D73912-2CB1-4CC7-BE18-78008CFAD5B8}" dt="2025-10-10T02:11:33.645" v="6345"/>
          <ac:spMkLst>
            <pc:docMk/>
            <pc:sldMk cId="1131321188" sldId="310"/>
            <ac:spMk id="2" creationId="{BF1F5F01-64F3-DA0A-7FD2-A56B7F190F54}"/>
          </ac:spMkLst>
        </pc:spChg>
        <pc:spChg chg="mod">
          <ac:chgData name="Richard Charnigo" userId="4fe029dc7930efe6" providerId="LiveId" clId="{D8D73912-2CB1-4CC7-BE18-78008CFAD5B8}" dt="2025-10-10T04:44:10.898" v="12182" actId="6549"/>
          <ac:spMkLst>
            <pc:docMk/>
            <pc:sldMk cId="1131321188" sldId="310"/>
            <ac:spMk id="3" creationId="{940A6D83-6E2B-7C68-A633-B77B496B2B66}"/>
          </ac:spMkLst>
        </pc:spChg>
      </pc:sldChg>
      <pc:sldChg chg="del">
        <pc:chgData name="Richard Charnigo" userId="4fe029dc7930efe6" providerId="LiveId" clId="{D8D73912-2CB1-4CC7-BE18-78008CFAD5B8}" dt="2025-10-07T19:20:11.206" v="43" actId="2696"/>
        <pc:sldMkLst>
          <pc:docMk/>
          <pc:sldMk cId="4196844850" sldId="310"/>
        </pc:sldMkLst>
      </pc:sldChg>
      <pc:sldChg chg="modSp add mod ord">
        <pc:chgData name="Richard Charnigo" userId="4fe029dc7930efe6" providerId="LiveId" clId="{D8D73912-2CB1-4CC7-BE18-78008CFAD5B8}" dt="2025-10-10T04:47:42.494" v="12337" actId="20577"/>
        <pc:sldMkLst>
          <pc:docMk/>
          <pc:sldMk cId="2620050479" sldId="311"/>
        </pc:sldMkLst>
        <pc:spChg chg="mod">
          <ac:chgData name="Richard Charnigo" userId="4fe029dc7930efe6" providerId="LiveId" clId="{D8D73912-2CB1-4CC7-BE18-78008CFAD5B8}" dt="2025-10-10T02:11:30.984" v="6344"/>
          <ac:spMkLst>
            <pc:docMk/>
            <pc:sldMk cId="2620050479" sldId="311"/>
            <ac:spMk id="2" creationId="{BF1F5F01-64F3-DA0A-7FD2-A56B7F190F54}"/>
          </ac:spMkLst>
        </pc:spChg>
        <pc:spChg chg="mod">
          <ac:chgData name="Richard Charnigo" userId="4fe029dc7930efe6" providerId="LiveId" clId="{D8D73912-2CB1-4CC7-BE18-78008CFAD5B8}" dt="2025-10-10T04:47:42.494" v="12337" actId="20577"/>
          <ac:spMkLst>
            <pc:docMk/>
            <pc:sldMk cId="2620050479" sldId="311"/>
            <ac:spMk id="3" creationId="{940A6D83-6E2B-7C68-A633-B77B496B2B66}"/>
          </ac:spMkLst>
        </pc:spChg>
      </pc:sldChg>
      <pc:sldChg chg="modSp add mod">
        <pc:chgData name="Richard Charnigo" userId="4fe029dc7930efe6" providerId="LiveId" clId="{D8D73912-2CB1-4CC7-BE18-78008CFAD5B8}" dt="2025-10-10T02:41:55.525" v="7512" actId="20577"/>
        <pc:sldMkLst>
          <pc:docMk/>
          <pc:sldMk cId="1874227207" sldId="312"/>
        </pc:sldMkLst>
        <pc:spChg chg="mod">
          <ac:chgData name="Richard Charnigo" userId="4fe029dc7930efe6" providerId="LiveId" clId="{D8D73912-2CB1-4CC7-BE18-78008CFAD5B8}" dt="2025-10-10T02:13:49.249" v="6397" actId="5793"/>
          <ac:spMkLst>
            <pc:docMk/>
            <pc:sldMk cId="1874227207" sldId="312"/>
            <ac:spMk id="2" creationId="{BF1F5F01-64F3-DA0A-7FD2-A56B7F190F54}"/>
          </ac:spMkLst>
        </pc:spChg>
        <pc:spChg chg="mod">
          <ac:chgData name="Richard Charnigo" userId="4fe029dc7930efe6" providerId="LiveId" clId="{D8D73912-2CB1-4CC7-BE18-78008CFAD5B8}" dt="2025-10-10T02:41:55.525" v="7512" actId="20577"/>
          <ac:spMkLst>
            <pc:docMk/>
            <pc:sldMk cId="1874227207" sldId="312"/>
            <ac:spMk id="3" creationId="{940A6D83-6E2B-7C68-A633-B77B496B2B66}"/>
          </ac:spMkLst>
        </pc:spChg>
      </pc:sldChg>
      <pc:sldChg chg="modSp add del mod">
        <pc:chgData name="Richard Charnigo" userId="4fe029dc7930efe6" providerId="LiveId" clId="{D8D73912-2CB1-4CC7-BE18-78008CFAD5B8}" dt="2025-10-10T02:13:33.461" v="6379" actId="2696"/>
        <pc:sldMkLst>
          <pc:docMk/>
          <pc:sldMk cId="3022076935" sldId="312"/>
        </pc:sldMkLst>
        <pc:spChg chg="mod">
          <ac:chgData name="Richard Charnigo" userId="4fe029dc7930efe6" providerId="LiveId" clId="{D8D73912-2CB1-4CC7-BE18-78008CFAD5B8}" dt="2025-10-10T02:10:52.475" v="6328" actId="20577"/>
          <ac:spMkLst>
            <pc:docMk/>
            <pc:sldMk cId="3022076935" sldId="312"/>
            <ac:spMk id="2" creationId="{BF1F5F01-64F3-DA0A-7FD2-A56B7F190F54}"/>
          </ac:spMkLst>
        </pc:spChg>
        <pc:spChg chg="mod">
          <ac:chgData name="Richard Charnigo" userId="4fe029dc7930efe6" providerId="LiveId" clId="{D8D73912-2CB1-4CC7-BE18-78008CFAD5B8}" dt="2025-10-10T02:08:45.695" v="6270" actId="20577"/>
          <ac:spMkLst>
            <pc:docMk/>
            <pc:sldMk cId="3022076935" sldId="312"/>
            <ac:spMk id="3" creationId="{940A6D83-6E2B-7C68-A633-B77B496B2B66}"/>
          </ac:spMkLst>
        </pc:spChg>
      </pc:sldChg>
      <pc:sldChg chg="modSp add mod">
        <pc:chgData name="Richard Charnigo" userId="4fe029dc7930efe6" providerId="LiveId" clId="{D8D73912-2CB1-4CC7-BE18-78008CFAD5B8}" dt="2025-10-10T04:45:27.472" v="12192" actId="20577"/>
        <pc:sldMkLst>
          <pc:docMk/>
          <pc:sldMk cId="1707258495" sldId="313"/>
        </pc:sldMkLst>
        <pc:spChg chg="mod">
          <ac:chgData name="Richard Charnigo" userId="4fe029dc7930efe6" providerId="LiveId" clId="{D8D73912-2CB1-4CC7-BE18-78008CFAD5B8}" dt="2025-10-10T02:28:27.254" v="7216" actId="20577"/>
          <ac:spMkLst>
            <pc:docMk/>
            <pc:sldMk cId="1707258495" sldId="313"/>
            <ac:spMk id="2" creationId="{BF1F5F01-64F3-DA0A-7FD2-A56B7F190F54}"/>
          </ac:spMkLst>
        </pc:spChg>
        <pc:spChg chg="mod">
          <ac:chgData name="Richard Charnigo" userId="4fe029dc7930efe6" providerId="LiveId" clId="{D8D73912-2CB1-4CC7-BE18-78008CFAD5B8}" dt="2025-10-10T04:45:27.472" v="12192" actId="20577"/>
          <ac:spMkLst>
            <pc:docMk/>
            <pc:sldMk cId="1707258495" sldId="313"/>
            <ac:spMk id="3" creationId="{940A6D83-6E2B-7C68-A633-B77B496B2B66}"/>
          </ac:spMkLst>
        </pc:spChg>
      </pc:sldChg>
      <pc:sldChg chg="modSp add mod">
        <pc:chgData name="Richard Charnigo" userId="4fe029dc7930efe6" providerId="LiveId" clId="{D8D73912-2CB1-4CC7-BE18-78008CFAD5B8}" dt="2025-10-10T04:49:43.082" v="12442" actId="20577"/>
        <pc:sldMkLst>
          <pc:docMk/>
          <pc:sldMk cId="4058336080" sldId="314"/>
        </pc:sldMkLst>
        <pc:spChg chg="mod">
          <ac:chgData name="Richard Charnigo" userId="4fe029dc7930efe6" providerId="LiveId" clId="{D8D73912-2CB1-4CC7-BE18-78008CFAD5B8}" dt="2025-10-10T04:49:43.082" v="12442" actId="20577"/>
          <ac:spMkLst>
            <pc:docMk/>
            <pc:sldMk cId="4058336080" sldId="314"/>
            <ac:spMk id="3" creationId="{940A6D83-6E2B-7C68-A633-B77B496B2B66}"/>
          </ac:spMkLst>
        </pc:spChg>
      </pc:sldChg>
      <pc:sldChg chg="modSp add mod">
        <pc:chgData name="Richard Charnigo" userId="4fe029dc7930efe6" providerId="LiveId" clId="{D8D73912-2CB1-4CC7-BE18-78008CFAD5B8}" dt="2025-10-10T04:50:26.605" v="12461" actId="20577"/>
        <pc:sldMkLst>
          <pc:docMk/>
          <pc:sldMk cId="1284396690" sldId="315"/>
        </pc:sldMkLst>
        <pc:spChg chg="mod">
          <ac:chgData name="Richard Charnigo" userId="4fe029dc7930efe6" providerId="LiveId" clId="{D8D73912-2CB1-4CC7-BE18-78008CFAD5B8}" dt="2025-10-10T04:50:26.605" v="12461" actId="20577"/>
          <ac:spMkLst>
            <pc:docMk/>
            <pc:sldMk cId="1284396690" sldId="315"/>
            <ac:spMk id="3" creationId="{940A6D83-6E2B-7C68-A633-B77B496B2B66}"/>
          </ac:spMkLst>
        </pc:spChg>
      </pc:sldChg>
      <pc:sldChg chg="modSp add mod">
        <pc:chgData name="Richard Charnigo" userId="4fe029dc7930efe6" providerId="LiveId" clId="{D8D73912-2CB1-4CC7-BE18-78008CFAD5B8}" dt="2025-10-10T04:52:57.324" v="12596" actId="20577"/>
        <pc:sldMkLst>
          <pc:docMk/>
          <pc:sldMk cId="4243262503" sldId="316"/>
        </pc:sldMkLst>
        <pc:spChg chg="mod">
          <ac:chgData name="Richard Charnigo" userId="4fe029dc7930efe6" providerId="LiveId" clId="{D8D73912-2CB1-4CC7-BE18-78008CFAD5B8}" dt="2025-10-10T04:52:57.324" v="12596" actId="20577"/>
          <ac:spMkLst>
            <pc:docMk/>
            <pc:sldMk cId="4243262503" sldId="316"/>
            <ac:spMk id="3" creationId="{940A6D83-6E2B-7C68-A633-B77B496B2B66}"/>
          </ac:spMkLst>
        </pc:spChg>
      </pc:sldChg>
      <pc:sldChg chg="modSp add mod">
        <pc:chgData name="Richard Charnigo" userId="4fe029dc7930efe6" providerId="LiveId" clId="{D8D73912-2CB1-4CC7-BE18-78008CFAD5B8}" dt="2025-10-10T04:54:10.389" v="12660" actId="20577"/>
        <pc:sldMkLst>
          <pc:docMk/>
          <pc:sldMk cId="4122040566" sldId="317"/>
        </pc:sldMkLst>
        <pc:spChg chg="mod">
          <ac:chgData name="Richard Charnigo" userId="4fe029dc7930efe6" providerId="LiveId" clId="{D8D73912-2CB1-4CC7-BE18-78008CFAD5B8}" dt="2025-10-10T04:54:10.389" v="12660" actId="20577"/>
          <ac:spMkLst>
            <pc:docMk/>
            <pc:sldMk cId="4122040566" sldId="317"/>
            <ac:spMk id="3" creationId="{940A6D83-6E2B-7C68-A633-B77B496B2B66}"/>
          </ac:spMkLst>
        </pc:spChg>
      </pc:sldChg>
      <pc:sldChg chg="modSp add mod">
        <pc:chgData name="Richard Charnigo" userId="4fe029dc7930efe6" providerId="LiveId" clId="{D8D73912-2CB1-4CC7-BE18-78008CFAD5B8}" dt="2025-10-10T04:55:02.017" v="12692" actId="20577"/>
        <pc:sldMkLst>
          <pc:docMk/>
          <pc:sldMk cId="1512756557" sldId="318"/>
        </pc:sldMkLst>
        <pc:spChg chg="mod">
          <ac:chgData name="Richard Charnigo" userId="4fe029dc7930efe6" providerId="LiveId" clId="{D8D73912-2CB1-4CC7-BE18-78008CFAD5B8}" dt="2025-10-10T04:55:02.017" v="12692" actId="20577"/>
          <ac:spMkLst>
            <pc:docMk/>
            <pc:sldMk cId="1512756557" sldId="318"/>
            <ac:spMk id="3" creationId="{940A6D83-6E2B-7C68-A633-B77B496B2B66}"/>
          </ac:spMkLst>
        </pc:spChg>
      </pc:sldChg>
      <pc:sldChg chg="modSp add mod">
        <pc:chgData name="Richard Charnigo" userId="4fe029dc7930efe6" providerId="LiveId" clId="{D8D73912-2CB1-4CC7-BE18-78008CFAD5B8}" dt="2025-10-10T04:55:57.657" v="12741" actId="20577"/>
        <pc:sldMkLst>
          <pc:docMk/>
          <pc:sldMk cId="2472855023" sldId="319"/>
        </pc:sldMkLst>
        <pc:spChg chg="mod">
          <ac:chgData name="Richard Charnigo" userId="4fe029dc7930efe6" providerId="LiveId" clId="{D8D73912-2CB1-4CC7-BE18-78008CFAD5B8}" dt="2025-10-10T04:55:57.657" v="12741" actId="20577"/>
          <ac:spMkLst>
            <pc:docMk/>
            <pc:sldMk cId="2472855023" sldId="319"/>
            <ac:spMk id="3" creationId="{940A6D83-6E2B-7C68-A633-B77B496B2B6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76AB79-C677-3DB7-78CF-9305D58614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13AB137-CEA6-0244-F12B-1ECC21172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C994AA-C437-4EF4-8BEF-0B832D7FA420}" type="datetimeFigureOut">
              <a:rPr lang="en-US" smtClean="0"/>
              <a:t>10/10/2025</a:t>
            </a:fld>
            <a:endParaRPr lang="en-US"/>
          </a:p>
        </p:txBody>
      </p:sp>
      <p:sp>
        <p:nvSpPr>
          <p:cNvPr id="4" name="Footer Placeholder 3">
            <a:extLst>
              <a:ext uri="{FF2B5EF4-FFF2-40B4-BE49-F238E27FC236}">
                <a16:creationId xmlns:a16="http://schemas.microsoft.com/office/drawing/2014/main" id="{0868EC96-C6CC-F2AF-D90F-143F4D20A0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3472027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B16356-3B28-4AAF-8099-7941810E2475}" type="datetimeFigureOut">
              <a:rPr lang="en-US" smtClean="0"/>
              <a:t>10/10/2025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5DA344-5FA2-43F7-9D95-CA56C82B080A}" type="slidenum">
              <a:rPr lang="en-US" smtClean="0"/>
              <a:t>‹#›</a:t>
            </a:fld>
            <a:endParaRPr lang="en-US"/>
          </a:p>
        </p:txBody>
      </p:sp>
    </p:spTree>
    <p:extLst>
      <p:ext uri="{BB962C8B-B14F-4D97-AF65-F5344CB8AC3E}">
        <p14:creationId xmlns:p14="http://schemas.microsoft.com/office/powerpoint/2010/main" val="1255762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a:t>
            </a:fld>
            <a:endParaRPr lang="en-US"/>
          </a:p>
        </p:txBody>
      </p:sp>
    </p:spTree>
    <p:extLst>
      <p:ext uri="{BB962C8B-B14F-4D97-AF65-F5344CB8AC3E}">
        <p14:creationId xmlns:p14="http://schemas.microsoft.com/office/powerpoint/2010/main" val="695444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anchor="b">
            <a:normAutofit/>
          </a:bodyPr>
          <a:lstStyle>
            <a:lvl1pPr algn="ctr">
              <a:defRPr sz="6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p:txBody>
          <a:bodyPr/>
          <a:lstStyle/>
          <a:p>
            <a:fld id="{D6D8061D-18C3-4F4F-85EF-561633F58754}" type="datetimeFigureOut">
              <a:rPr lang="en-US" smtClean="0"/>
              <a:t>10/10/2025</a:t>
            </a:fld>
            <a:endParaRPr lang="en-US"/>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411565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E5C77-55F8-4677-A96C-E6D3F5545D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A064EF-ADDA-4943-8F87-A7469D7997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0D493-D1E7-4358-95E9-B5B80A49E603}"/>
              </a:ext>
            </a:extLst>
          </p:cNvPr>
          <p:cNvSpPr>
            <a:spLocks noGrp="1"/>
          </p:cNvSpPr>
          <p:nvPr>
            <p:ph type="dt" sz="half" idx="10"/>
          </p:nvPr>
        </p:nvSpPr>
        <p:spPr/>
        <p:txBody>
          <a:bodyPr/>
          <a:lstStyle/>
          <a:p>
            <a:fld id="{D6D8061D-18C3-4F4F-85EF-561633F58754}" type="datetimeFigureOut">
              <a:rPr lang="en-US" smtClean="0"/>
              <a:t>10/10/2025</a:t>
            </a:fld>
            <a:endParaRPr lang="en-US"/>
          </a:p>
        </p:txBody>
      </p:sp>
      <p:sp>
        <p:nvSpPr>
          <p:cNvPr id="5" name="Footer Placeholder 4">
            <a:extLst>
              <a:ext uri="{FF2B5EF4-FFF2-40B4-BE49-F238E27FC236}">
                <a16:creationId xmlns:a16="http://schemas.microsoft.com/office/drawing/2014/main" id="{A6E98326-3276-4B9E-960F-10C6677BF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4C3AC2-288D-4FEE-BF80-0EAEDDFAB049}"/>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61895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333C6A-5417-40BD-BF7A-9405832237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3BCB45-B343-46F6-9718-AA0D68CED1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BDA2A4-FD34-4E17-908F-4367B1E644C3}"/>
              </a:ext>
            </a:extLst>
          </p:cNvPr>
          <p:cNvSpPr>
            <a:spLocks noGrp="1"/>
          </p:cNvSpPr>
          <p:nvPr>
            <p:ph type="dt" sz="half" idx="10"/>
          </p:nvPr>
        </p:nvSpPr>
        <p:spPr/>
        <p:txBody>
          <a:bodyPr/>
          <a:lstStyle/>
          <a:p>
            <a:fld id="{D6D8061D-18C3-4F4F-85EF-561633F58754}" type="datetimeFigureOut">
              <a:rPr lang="en-US" smtClean="0"/>
              <a:t>10/10/2025</a:t>
            </a:fld>
            <a:endParaRPr lang="en-US"/>
          </a:p>
        </p:txBody>
      </p:sp>
      <p:sp>
        <p:nvSpPr>
          <p:cNvPr id="5" name="Footer Placeholder 4">
            <a:extLst>
              <a:ext uri="{FF2B5EF4-FFF2-40B4-BE49-F238E27FC236}">
                <a16:creationId xmlns:a16="http://schemas.microsoft.com/office/drawing/2014/main" id="{93B87AE3-776D-451D-AA52-C06B747248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0C4D5-BE1E-4D6A-9196-E0F9E42B2E1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722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accent3">
            <a:lumMod val="20000"/>
            <a:lumOff val="80000"/>
          </a:schemeClr>
        </a:solidFill>
        <a:effectLst/>
      </p:bgPr>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74AAEB19-4B49-2801-9B15-7682CDF04C04}"/>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D23C3EC-28B3-4644-8BE5-3288734B4639}"/>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2E8C189B-2E00-67DA-E342-3440F5EBB4CE}"/>
              </a:ext>
            </a:extLst>
          </p:cNvPr>
          <p:cNvSpPr>
            <a:spLocks noGrp="1"/>
          </p:cNvSpPr>
          <p:nvPr>
            <p:ph type="ctrTitle" hasCustomPrompt="1"/>
          </p:nvPr>
        </p:nvSpPr>
        <p:spPr>
          <a:xfrm>
            <a:off x="857468" y="486137"/>
            <a:ext cx="5427584" cy="3599727"/>
          </a:xfrm>
        </p:spPr>
        <p:txBody>
          <a:bodyPr anchor="b" anchorCtr="0">
            <a:noAutofit/>
          </a:bodyPr>
          <a:lstStyle>
            <a:lvl1pPr algn="l">
              <a:defRPr sz="4400" cap="all" baseline="0">
                <a:solidFill>
                  <a:schemeClr val="accent1"/>
                </a:solidFill>
              </a:defRPr>
            </a:lvl1pPr>
          </a:lstStyle>
          <a:p>
            <a:r>
              <a:rPr lang="en-US" dirty="0"/>
              <a:t>Click to add title</a:t>
            </a:r>
          </a:p>
        </p:txBody>
      </p:sp>
      <p:sp>
        <p:nvSpPr>
          <p:cNvPr id="13" name="Picture Placeholder 12">
            <a:extLst>
              <a:ext uri="{FF2B5EF4-FFF2-40B4-BE49-F238E27FC236}">
                <a16:creationId xmlns:a16="http://schemas.microsoft.com/office/drawing/2014/main" id="{B64FCBF4-90E6-FFAA-143D-3A01CE52569B}"/>
              </a:ext>
            </a:extLst>
          </p:cNvPr>
          <p:cNvSpPr>
            <a:spLocks noGrp="1"/>
          </p:cNvSpPr>
          <p:nvPr>
            <p:ph type="pic" sz="quarter" idx="10"/>
          </p:nvPr>
        </p:nvSpPr>
        <p:spPr>
          <a:xfrm>
            <a:off x="5624774" y="-6713"/>
            <a:ext cx="6578801" cy="6894576"/>
          </a:xfrm>
          <a:custGeom>
            <a:avLst/>
            <a:gdLst>
              <a:gd name="connsiteX0" fmla="*/ 0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0 w 6613525"/>
              <a:gd name="connsiteY4" fmla="*/ 0 h 6858000"/>
              <a:gd name="connsiteX0" fmla="*/ 1875099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1875099 w 6613525"/>
              <a:gd name="connsiteY4" fmla="*/ 0 h 6858000"/>
              <a:gd name="connsiteX0" fmla="*/ 1840375 w 6578801"/>
              <a:gd name="connsiteY0" fmla="*/ 0 h 6869575"/>
              <a:gd name="connsiteX1" fmla="*/ 6578801 w 6578801"/>
              <a:gd name="connsiteY1" fmla="*/ 0 h 6869575"/>
              <a:gd name="connsiteX2" fmla="*/ 6578801 w 6578801"/>
              <a:gd name="connsiteY2" fmla="*/ 6858000 h 6869575"/>
              <a:gd name="connsiteX3" fmla="*/ 0 w 6578801"/>
              <a:gd name="connsiteY3" fmla="*/ 6869575 h 6869575"/>
              <a:gd name="connsiteX4" fmla="*/ 1840375 w 6578801"/>
              <a:gd name="connsiteY4" fmla="*/ 0 h 686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8801" h="6869575">
                <a:moveTo>
                  <a:pt x="1840375" y="0"/>
                </a:moveTo>
                <a:lnTo>
                  <a:pt x="6578801" y="0"/>
                </a:lnTo>
                <a:lnTo>
                  <a:pt x="6578801" y="6858000"/>
                </a:lnTo>
                <a:lnTo>
                  <a:pt x="0" y="6869575"/>
                </a:lnTo>
                <a:lnTo>
                  <a:pt x="1840375" y="0"/>
                </a:lnTo>
                <a:close/>
              </a:path>
            </a:pathLst>
          </a:custGeom>
        </p:spPr>
        <p:txBody>
          <a:bodyPr tIns="274320" rIns="274320">
            <a:normAutofit/>
          </a:bodyPr>
          <a:lstStyle>
            <a:lvl1pPr marL="0" indent="0" algn="r">
              <a:buNone/>
              <a:defRPr sz="2000"/>
            </a:lvl1pPr>
          </a:lstStyle>
          <a:p>
            <a:r>
              <a:rPr lang="en-US"/>
              <a:t>Click icon to add picture</a:t>
            </a:r>
            <a:endParaRPr lang="en-US" dirty="0"/>
          </a:p>
        </p:txBody>
      </p:sp>
    </p:spTree>
    <p:extLst>
      <p:ext uri="{BB962C8B-B14F-4D97-AF65-F5344CB8AC3E}">
        <p14:creationId xmlns:p14="http://schemas.microsoft.com/office/powerpoint/2010/main" val="1007240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10/10/2025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667895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A1BE8-ECC1-4027-B16E-C7BECCA9DF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46C7E1-471A-46AA-8068-98E68C0C20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7C9F8F-EC48-4D16-B4C6-023A7B607BE6}"/>
              </a:ext>
            </a:extLst>
          </p:cNvPr>
          <p:cNvSpPr>
            <a:spLocks noGrp="1"/>
          </p:cNvSpPr>
          <p:nvPr>
            <p:ph type="dt" sz="half" idx="10"/>
          </p:nvPr>
        </p:nvSpPr>
        <p:spPr/>
        <p:txBody>
          <a:bodyPr/>
          <a:lstStyle/>
          <a:p>
            <a:fld id="{D6D8061D-18C3-4F4F-85EF-561633F58754}" type="datetimeFigureOut">
              <a:rPr lang="en-US" smtClean="0"/>
              <a:t>10/10/2025</a:t>
            </a:fld>
            <a:endParaRPr lang="en-US"/>
          </a:p>
        </p:txBody>
      </p:sp>
      <p:sp>
        <p:nvSpPr>
          <p:cNvPr id="5" name="Footer Placeholder 4">
            <a:extLst>
              <a:ext uri="{FF2B5EF4-FFF2-40B4-BE49-F238E27FC236}">
                <a16:creationId xmlns:a16="http://schemas.microsoft.com/office/drawing/2014/main" id="{B79FA5B3-F726-417B-932A-B93E0C8F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D21F1-1A24-43EA-AB09-3024C491E8FB}"/>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53563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p:txBody>
          <a:bodyPr/>
          <a:lstStyle/>
          <a:p>
            <a:fld id="{D6D8061D-18C3-4F4F-85EF-561633F58754}" type="datetimeFigureOut">
              <a:rPr lang="en-US" smtClean="0"/>
              <a:t>10/10/2025</a:t>
            </a:fld>
            <a:endParaRPr lang="en-US"/>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20812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p:txBody>
          <a:bodyPr/>
          <a:lstStyle/>
          <a:p>
            <a:fld id="{D6D8061D-18C3-4F4F-85EF-561633F58754}" type="datetimeFigureOut">
              <a:rPr lang="en-US" smtClean="0"/>
              <a:t>10/10/2025</a:t>
            </a:fld>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87720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p:txBody>
          <a:bodyPr/>
          <a:lstStyle/>
          <a:p>
            <a:fld id="{D6D8061D-18C3-4F4F-85EF-561633F58754}" type="datetimeFigureOut">
              <a:rPr lang="en-US" smtClean="0"/>
              <a:t>10/10/2025</a:t>
            </a:fld>
            <a:endParaRPr lang="en-US"/>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049826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a:lstStyle/>
          <a:p>
            <a:fld id="{D6D8061D-18C3-4F4F-85EF-561633F58754}" type="datetimeFigureOut">
              <a:rPr lang="en-US" smtClean="0"/>
              <a:t>10/10/2025</a:t>
            </a:fld>
            <a:endParaRPr lang="en-US"/>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762831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p:txBody>
          <a:bodyPr/>
          <a:lstStyle/>
          <a:p>
            <a:fld id="{D6D8061D-18C3-4F4F-85EF-561633F58754}" type="datetimeFigureOut">
              <a:rPr lang="en-US" smtClean="0"/>
              <a:t>10/10/2025</a:t>
            </a:fld>
            <a:endParaRPr lang="en-US"/>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71998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p:txBody>
          <a:bodyPr/>
          <a:lstStyle/>
          <a:p>
            <a:fld id="{D6D8061D-18C3-4F4F-85EF-561633F58754}" type="datetimeFigureOut">
              <a:rPr lang="en-US" smtClean="0"/>
              <a:t>10/10/2025</a:t>
            </a:fld>
            <a:endParaRPr lang="en-US"/>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979663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1F192A7-D622-449D-9FC2-48FDE4D690F1}"/>
              </a:ext>
            </a:extLst>
          </p:cNvPr>
          <p:cNvSpPr>
            <a:spLocks noGrp="1"/>
          </p:cNvSpPr>
          <p:nvPr>
            <p:ph type="dt" sz="half" idx="2"/>
          </p:nvPr>
        </p:nvSpPr>
        <p:spPr>
          <a:xfrm>
            <a:off x="7337102" y="6398878"/>
            <a:ext cx="4193908"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D6D8061D-18C3-4F4F-85EF-561633F58754}" type="datetimeFigureOut">
              <a:rPr lang="en-US" smtClean="0"/>
              <a:t>10/10/2025</a:t>
            </a:fld>
            <a:endParaRPr lang="en-US"/>
          </a:p>
        </p:txBody>
      </p:sp>
      <p:sp>
        <p:nvSpPr>
          <p:cNvPr id="5" name="Footer Placeholder 4">
            <a:extLst>
              <a:ext uri="{FF2B5EF4-FFF2-40B4-BE49-F238E27FC236}">
                <a16:creationId xmlns:a16="http://schemas.microsoft.com/office/drawing/2014/main" id="{8435B93C-2BE9-4847-BFE5-D3CBCC6E948C}"/>
              </a:ext>
            </a:extLst>
          </p:cNvPr>
          <p:cNvSpPr>
            <a:spLocks noGrp="1"/>
          </p:cNvSpPr>
          <p:nvPr>
            <p:ph type="ftr" sz="quarter" idx="3"/>
          </p:nvPr>
        </p:nvSpPr>
        <p:spPr>
          <a:xfrm>
            <a:off x="154429" y="6398878"/>
            <a:ext cx="4497315" cy="365125"/>
          </a:xfrm>
          <a:prstGeom prst="rect">
            <a:avLst/>
          </a:prstGeom>
        </p:spPr>
        <p:txBody>
          <a:bodyPr vert="horz" lIns="91440" tIns="45720" rIns="91440" bIns="45720" rtlCol="0" anchor="ctr">
            <a:normAutofit/>
          </a:bodyPr>
          <a:lstStyle>
            <a:lvl1pPr algn="l">
              <a:defRPr sz="1200" b="1" spc="30" baseline="0">
                <a:solidFill>
                  <a:schemeClr val="tx2"/>
                </a:solidFill>
                <a:latin typeface="+mj-lt"/>
              </a:defRPr>
            </a:lvl1pPr>
          </a:lstStyle>
          <a:p>
            <a:endParaRPr lang="en-US"/>
          </a:p>
        </p:txBody>
      </p:sp>
      <p:sp>
        <p:nvSpPr>
          <p:cNvPr id="6" name="Slide Number Placeholder 5">
            <a:extLst>
              <a:ext uri="{FF2B5EF4-FFF2-40B4-BE49-F238E27FC236}">
                <a16:creationId xmlns:a16="http://schemas.microsoft.com/office/drawing/2014/main" id="{ADF70A99-395E-4F22-8AAB-6C7EE743D7D5}"/>
              </a:ext>
            </a:extLst>
          </p:cNvPr>
          <p:cNvSpPr>
            <a:spLocks noGrp="1"/>
          </p:cNvSpPr>
          <p:nvPr>
            <p:ph type="sldNum" sz="quarter" idx="4"/>
          </p:nvPr>
        </p:nvSpPr>
        <p:spPr>
          <a:xfrm>
            <a:off x="11602477" y="6398878"/>
            <a:ext cx="470887"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CBD12358-51D2-46B3-9BDE-DF29528B9454}" type="slidenum">
              <a:rPr lang="en-US" smtClean="0"/>
              <a:t>‹#›</a:t>
            </a:fld>
            <a:endParaRPr lang="en-US"/>
          </a:p>
        </p:txBody>
      </p:sp>
    </p:spTree>
    <p:extLst>
      <p:ext uri="{BB962C8B-B14F-4D97-AF65-F5344CB8AC3E}">
        <p14:creationId xmlns:p14="http://schemas.microsoft.com/office/powerpoint/2010/main" val="155606510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xStyles>
    <p:titleStyle>
      <a:lvl1pPr algn="l" defTabSz="914400" rtl="0" eaLnBrk="1" latinLnBrk="0" hangingPunct="1">
        <a:lnSpc>
          <a:spcPct val="90000"/>
        </a:lnSpc>
        <a:spcBef>
          <a:spcPct val="0"/>
        </a:spcBef>
        <a:buNone/>
        <a:defRPr sz="4400" i="1" kern="1200" cap="all" baseline="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336">
          <p15:clr>
            <a:srgbClr val="F26B43"/>
          </p15:clr>
        </p15:guide>
        <p15:guide id="4" orient="horz" pos="3984">
          <p15:clr>
            <a:srgbClr val="F26B43"/>
          </p15:clr>
        </p15:guide>
        <p15:guide id="5" pos="336">
          <p15:clr>
            <a:srgbClr val="F26B43"/>
          </p15:clr>
        </p15:guide>
        <p15:guide id="6" pos="7344">
          <p15:clr>
            <a:srgbClr val="F26B43"/>
          </p15:clr>
        </p15:guide>
        <p15:guide id="7" pos="720">
          <p15:clr>
            <a:srgbClr val="F26B43"/>
          </p15:clr>
        </p15:guide>
        <p15:guide id="8" pos="69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FEC93CF-2672-7D78-F278-58C5E012E0DF}"/>
              </a:ext>
            </a:extLst>
          </p:cNvPr>
          <p:cNvSpPr>
            <a:spLocks noGrp="1"/>
          </p:cNvSpPr>
          <p:nvPr>
            <p:ph type="ctrTitle"/>
          </p:nvPr>
        </p:nvSpPr>
        <p:spPr>
          <a:xfrm>
            <a:off x="857468" y="486137"/>
            <a:ext cx="5427584" cy="6073284"/>
          </a:xfrm>
        </p:spPr>
        <p:txBody>
          <a:bodyPr/>
          <a:lstStyle/>
          <a:p>
            <a:pPr algn="l">
              <a:lnSpc>
                <a:spcPct val="110000"/>
              </a:lnSpc>
            </a:pPr>
            <a:br>
              <a:rPr lang="en-US" sz="4000" b="1" dirty="0">
                <a:solidFill>
                  <a:schemeClr val="tx2"/>
                </a:solidFill>
              </a:rPr>
            </a:br>
            <a:br>
              <a:rPr lang="en-US" sz="4000" b="1" dirty="0">
                <a:solidFill>
                  <a:schemeClr val="tx2"/>
                </a:solidFill>
              </a:rPr>
            </a:br>
            <a:r>
              <a:rPr lang="en-US" sz="4000" b="1" dirty="0">
                <a:solidFill>
                  <a:schemeClr val="tx2"/>
                </a:solidFill>
              </a:rPr>
              <a:t>Confidence intervals versus hypothesis tests; CONTROVERSIES OF significance</a:t>
            </a:r>
            <a:br>
              <a:rPr lang="en-US" sz="4400" dirty="0"/>
            </a:br>
            <a:br>
              <a:rPr lang="en-US" sz="4400" dirty="0"/>
            </a:br>
            <a:r>
              <a:rPr lang="en-US" sz="2400" b="1" i="0" dirty="0">
                <a:solidFill>
                  <a:schemeClr val="tx2"/>
                </a:solidFill>
              </a:rPr>
              <a:t>BST 600</a:t>
            </a:r>
            <a:br>
              <a:rPr lang="en-US" sz="2400" b="1" i="0" dirty="0">
                <a:solidFill>
                  <a:schemeClr val="tx2"/>
                </a:solidFill>
              </a:rPr>
            </a:br>
            <a:r>
              <a:rPr lang="en-US" sz="2400" b="1" i="0" dirty="0">
                <a:solidFill>
                  <a:schemeClr val="tx2"/>
                </a:solidFill>
              </a:rPr>
              <a:t>Fall 2025</a:t>
            </a:r>
            <a:br>
              <a:rPr lang="en-US" sz="2400" b="1" i="0" dirty="0">
                <a:solidFill>
                  <a:schemeClr val="tx2"/>
                </a:solidFill>
              </a:rPr>
            </a:br>
            <a:r>
              <a:rPr lang="en-US" sz="2400" b="1" i="0" dirty="0">
                <a:solidFill>
                  <a:schemeClr val="tx2"/>
                </a:solidFill>
              </a:rPr>
              <a:t>Lecture 13</a:t>
            </a:r>
            <a:br>
              <a:rPr lang="en-US" sz="2400" b="1" i="0" dirty="0">
                <a:solidFill>
                  <a:schemeClr val="tx2"/>
                </a:solidFill>
              </a:rPr>
            </a:br>
            <a:r>
              <a:rPr lang="en-US" sz="2400" b="1" i="0" dirty="0">
                <a:solidFill>
                  <a:schemeClr val="tx2"/>
                </a:solidFill>
              </a:rPr>
              <a:t>Dr. Richard Charnigo</a:t>
            </a:r>
            <a:endParaRPr lang="en-US" dirty="0"/>
          </a:p>
        </p:txBody>
      </p:sp>
      <p:pic>
        <p:nvPicPr>
          <p:cNvPr id="7" name="Picture Placeholder 6" descr="Looking up view of a city with skyscrapers">
            <a:extLst>
              <a:ext uri="{FF2B5EF4-FFF2-40B4-BE49-F238E27FC236}">
                <a16:creationId xmlns:a16="http://schemas.microsoft.com/office/drawing/2014/main" id="{ED21B7CD-3D69-26B5-8A0B-52A19A6B0A2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72" r="72"/>
          <a:stretch/>
        </p:blipFill>
        <p:spPr/>
      </p:pic>
    </p:spTree>
    <p:extLst>
      <p:ext uri="{BB962C8B-B14F-4D97-AF65-F5344CB8AC3E}">
        <p14:creationId xmlns:p14="http://schemas.microsoft.com/office/powerpoint/2010/main" val="3078994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EXAMPLE #1</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Suppose that a scientist has hypothesized that a certain exercise regimen will reduce the average diastolic blood pressure (DBP) within a population of interest.</a:t>
            </a:r>
          </a:p>
          <a:p>
            <a:pPr marL="0" indent="0">
              <a:spcBef>
                <a:spcPts val="0"/>
              </a:spcBef>
              <a:buNone/>
            </a:pPr>
            <a:endParaRPr lang="en-US" sz="3200" b="1" dirty="0"/>
          </a:p>
          <a:p>
            <a:pPr marL="0" indent="0">
              <a:spcBef>
                <a:spcPts val="0"/>
              </a:spcBef>
              <a:buNone/>
            </a:pPr>
            <a:r>
              <a:rPr lang="en-US" sz="3200" b="1" dirty="0"/>
              <a:t>Suppose, further, that data have been collected on  n = 900  people.  Each observation is the difference between a person’s DBP before adopting the exercise regimen and DBP after adopting the exercise regimen.  Thus, even though DBP itself must be positive, the observations can be positive or negative numbers.</a:t>
            </a:r>
          </a:p>
        </p:txBody>
      </p:sp>
    </p:spTree>
    <p:extLst>
      <p:ext uri="{BB962C8B-B14F-4D97-AF65-F5344CB8AC3E}">
        <p14:creationId xmlns:p14="http://schemas.microsoft.com/office/powerpoint/2010/main" val="12440588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EXAMPLE #1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For this reason, the scientist has defined null and alternative hypotheses as  H</a:t>
                </a:r>
                <a:r>
                  <a:rPr lang="en-US" sz="3200" b="1" baseline="-25000" dirty="0"/>
                  <a:t>0</a:t>
                </a:r>
                <a:r>
                  <a:rPr lang="en-US" sz="3200" b="1" dirty="0"/>
                  <a:t>: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dirty="0">
                    <a:latin typeface="Calibri" panose="020F0502020204030204" pitchFamily="34" charset="0"/>
                    <a:ea typeface="Calibri" panose="020F0502020204030204" pitchFamily="34" charset="0"/>
                    <a:cs typeface="Calibri" panose="020F0502020204030204" pitchFamily="34" charset="0"/>
                  </a:rPr>
                  <a:t> = 0  </a:t>
                </a:r>
                <a:r>
                  <a:rPr lang="en-US" sz="3200" b="1" dirty="0"/>
                  <a:t>and</a:t>
                </a:r>
                <a:r>
                  <a:rPr lang="en-US" sz="3200" dirty="0">
                    <a:latin typeface="Calibri" panose="020F0502020204030204" pitchFamily="34" charset="0"/>
                    <a:ea typeface="Calibri" panose="020F0502020204030204" pitchFamily="34" charset="0"/>
                    <a:cs typeface="Calibri" panose="020F0502020204030204" pitchFamily="34" charset="0"/>
                  </a:rPr>
                  <a:t>  H</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dirty="0">
                    <a:latin typeface="Neue Haas Grotesk Text Pro" panose="020B0504020202020204" pitchFamily="34" charset="0"/>
                    <a:ea typeface="Calibri" panose="020F0502020204030204" pitchFamily="34" charset="0"/>
                    <a:cs typeface="Calibri" panose="020F0502020204030204" pitchFamily="34" charset="0"/>
                  </a:rPr>
                  <a:t>≠</a:t>
                </a:r>
                <a:r>
                  <a:rPr lang="en-US" sz="3200" dirty="0">
                    <a:latin typeface="Calibri" panose="020F0502020204030204" pitchFamily="34" charset="0"/>
                    <a:ea typeface="Calibri" panose="020F0502020204030204" pitchFamily="34" charset="0"/>
                    <a:cs typeface="Calibri" panose="020F0502020204030204" pitchFamily="34" charset="0"/>
                  </a:rPr>
                  <a:t> 0,  </a:t>
                </a:r>
                <a:r>
                  <a:rPr lang="en-US" sz="3200" b="1" dirty="0"/>
                  <a:t>respectively.</a:t>
                </a:r>
              </a:p>
              <a:p>
                <a:pPr marL="0" indent="0">
                  <a:spcBef>
                    <a:spcPts val="0"/>
                  </a:spcBef>
                  <a:buNone/>
                </a:pPr>
                <a:endParaRPr lang="en-US" sz="3200" b="1" dirty="0"/>
              </a:p>
              <a:p>
                <a:pPr marL="0" indent="0">
                  <a:spcBef>
                    <a:spcPts val="0"/>
                  </a:spcBef>
                  <a:buNone/>
                </a:pPr>
                <a:r>
                  <a:rPr lang="en-US" sz="3200" b="1" dirty="0"/>
                  <a:t>Now suppose that  </a:t>
                </a:r>
                <a14:m>
                  <m:oMath xmlns:m="http://schemas.openxmlformats.org/officeDocument/2006/math">
                    <m:acc>
                      <m:accPr>
                        <m:chr m:val="̅"/>
                        <m:ctrlPr>
                          <a:rPr lang="en-US" sz="3200" i="1" smtClean="0">
                            <a:latin typeface="Cambria Math" panose="02040503050406030204" pitchFamily="18" charset="0"/>
                          </a:rPr>
                        </m:ctrlPr>
                      </m:accPr>
                      <m:e>
                        <m:r>
                          <a:rPr lang="en-US" sz="3200" i="1">
                            <a:latin typeface="Cambria Math" panose="02040503050406030204" pitchFamily="18" charset="0"/>
                          </a:rPr>
                          <m:t>𝑥</m:t>
                        </m:r>
                      </m:e>
                    </m:acc>
                  </m:oMath>
                </a14:m>
                <a:r>
                  <a:rPr lang="en-US" sz="3200" b="1" dirty="0"/>
                  <a:t> = 1.0  and  </a:t>
                </a:r>
                <a14:m>
                  <m:oMath xmlns:m="http://schemas.openxmlformats.org/officeDocument/2006/math">
                    <m:r>
                      <a:rPr lang="en-US" sz="3200" i="1">
                        <a:latin typeface="Cambria Math" panose="02040503050406030204" pitchFamily="18" charset="0"/>
                      </a:rPr>
                      <m:t>𝑠</m:t>
                    </m:r>
                  </m:oMath>
                </a14:m>
                <a:r>
                  <a:rPr lang="en-US" sz="3200" b="1" dirty="0"/>
                  <a:t> = 9.0.  Then the test statistic is </a:t>
                </a:r>
                <a14:m>
                  <m:oMath xmlns:m="http://schemas.openxmlformats.org/officeDocument/2006/math">
                    <m:r>
                      <a:rPr lang="en-US" sz="3200" b="0" i="1">
                        <a:latin typeface="Cambria Math" panose="02040503050406030204" pitchFamily="18" charset="0"/>
                      </a:rPr>
                      <m:t>𝑡</m:t>
                    </m:r>
                    <m:r>
                      <a:rPr lang="en-US" sz="3200" b="0" i="1" smtClean="0">
                        <a:latin typeface="Cambria Math" panose="02040503050406030204" pitchFamily="18" charset="0"/>
                      </a:rPr>
                      <m:t>=</m:t>
                    </m:r>
                    <m:r>
                      <a:rPr lang="en-US" sz="3200" b="0" i="1">
                        <a:latin typeface="Cambria Math" panose="02040503050406030204" pitchFamily="18" charset="0"/>
                      </a:rPr>
                      <m:t> </m:t>
                    </m:r>
                    <m:f>
                      <m:fPr>
                        <m:ctrlPr>
                          <a:rPr lang="en-US" sz="3200" i="1">
                            <a:latin typeface="Cambria Math" panose="02040503050406030204" pitchFamily="18" charset="0"/>
                          </a:rPr>
                        </m:ctrlPr>
                      </m:fPr>
                      <m:num>
                        <m:r>
                          <a:rPr lang="en-US" sz="3200" b="0" i="1" smtClean="0">
                            <a:latin typeface="Cambria Math" panose="02040503050406030204" pitchFamily="18" charset="0"/>
                          </a:rPr>
                          <m:t>1.0</m:t>
                        </m:r>
                        <m:r>
                          <a:rPr lang="en-US" sz="3200" b="0" i="1">
                            <a:latin typeface="Cambria Math" panose="02040503050406030204" pitchFamily="18" charset="0"/>
                          </a:rPr>
                          <m:t>−</m:t>
                        </m:r>
                        <m:r>
                          <a:rPr lang="en-US" sz="3200" b="0" i="1" smtClean="0">
                            <a:latin typeface="Cambria Math" panose="02040503050406030204" pitchFamily="18" charset="0"/>
                          </a:rPr>
                          <m:t>0</m:t>
                        </m:r>
                      </m:num>
                      <m:den>
                        <m:r>
                          <a:rPr lang="en-US" sz="3200" b="0" i="1" smtClean="0">
                            <a:latin typeface="Cambria Math" panose="02040503050406030204" pitchFamily="18" charset="0"/>
                          </a:rPr>
                          <m:t>9.0</m:t>
                        </m:r>
                        <m:r>
                          <a:rPr lang="en-US" sz="3200" b="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b="0" i="1" smtClean="0">
                                <a:latin typeface="Cambria Math" panose="02040503050406030204" pitchFamily="18" charset="0"/>
                              </a:rPr>
                              <m:t>900</m:t>
                            </m:r>
                          </m:e>
                        </m:rad>
                      </m:den>
                    </m:f>
                    <m:r>
                      <a:rPr lang="en-US" sz="3200" b="0" i="1" smtClean="0">
                        <a:latin typeface="Cambria Math" panose="02040503050406030204" pitchFamily="18" charset="0"/>
                      </a:rPr>
                      <m:t>=3.3</m:t>
                    </m:r>
                  </m:oMath>
                </a14:m>
                <a:r>
                  <a:rPr lang="en-US" sz="3200" b="1" dirty="0"/>
                  <a:t>.  The critical value is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a:rPr lang="en-US" sz="3200" b="0" i="1" smtClean="0">
                            <a:latin typeface="Cambria Math" panose="02040503050406030204" pitchFamily="18" charset="0"/>
                          </a:rPr>
                          <m:t>899</m:t>
                        </m:r>
                        <m:r>
                          <a:rPr lang="en-US" sz="3200" i="1">
                            <a:latin typeface="Cambria Math" panose="02040503050406030204" pitchFamily="18" charset="0"/>
                          </a:rPr>
                          <m:t>, </m:t>
                        </m:r>
                        <m:r>
                          <m:rPr>
                            <m:lit/>
                          </m:rPr>
                          <a:rPr lang="en-US" sz="3200" i="1">
                            <a:latin typeface="Cambria Math" panose="02040503050406030204" pitchFamily="18" charset="0"/>
                          </a:rPr>
                          <m:t> </m:t>
                        </m:r>
                        <m:r>
                          <a:rPr lang="en-US" sz="3200" i="1">
                            <a:latin typeface="Cambria Math" panose="02040503050406030204" pitchFamily="18" charset="0"/>
                          </a:rPr>
                          <m:t>0.975</m:t>
                        </m:r>
                      </m:sub>
                    </m:sSub>
                  </m:oMath>
                </a14:m>
                <a:r>
                  <a:rPr lang="en-US" sz="3200" b="1" dirty="0"/>
                  <a:t> = 1.963.  So, the null hypothesis is rejected at the  5%  significance level.  The finding is statistically significant.  </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747" r="-1723"/>
                </a:stretch>
              </a:blipFill>
            </p:spPr>
            <p:txBody>
              <a:bodyPr/>
              <a:lstStyle/>
              <a:p>
                <a:r>
                  <a:rPr lang="en-US">
                    <a:noFill/>
                  </a:rPr>
                  <a:t> </a:t>
                </a:r>
              </a:p>
            </p:txBody>
          </p:sp>
        </mc:Fallback>
      </mc:AlternateContent>
    </p:spTree>
    <p:extLst>
      <p:ext uri="{BB962C8B-B14F-4D97-AF65-F5344CB8AC3E}">
        <p14:creationId xmlns:p14="http://schemas.microsoft.com/office/powerpoint/2010/main" val="3901474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EXAMPLE #1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Yet, the finding is not practically significant.  If a clinician believes that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b="1" dirty="0"/>
              <a:t> </a:t>
            </a:r>
            <a:r>
              <a:rPr lang="el-GR" sz="3200" i="1" dirty="0">
                <a:latin typeface="Calibri" panose="020F0502020204030204" pitchFamily="34" charset="0"/>
                <a:ea typeface="Calibri" panose="020F0502020204030204" pitchFamily="34" charset="0"/>
                <a:cs typeface="Calibri" panose="020F0502020204030204" pitchFamily="34" charset="0"/>
              </a:rPr>
              <a:t>≈</a:t>
            </a:r>
            <a:r>
              <a:rPr lang="en-US" sz="3200" b="1" dirty="0"/>
              <a:t> 1.0,  will the clinician recommend the exercise regimen to a patient with high blood pressure ?  </a:t>
            </a:r>
          </a:p>
          <a:p>
            <a:pPr marL="0" indent="0">
              <a:spcBef>
                <a:spcPts val="0"/>
              </a:spcBef>
              <a:buNone/>
            </a:pPr>
            <a:endParaRPr lang="en-US" sz="3200" b="1" dirty="0"/>
          </a:p>
          <a:p>
            <a:pPr marL="0" indent="0">
              <a:spcBef>
                <a:spcPts val="0"/>
              </a:spcBef>
              <a:buNone/>
            </a:pPr>
            <a:r>
              <a:rPr lang="en-US" sz="3200" b="1" dirty="0"/>
              <a:t>A  1.0  point reduction in DBP is almost meaningless.  Further,  1.0  is estimating the </a:t>
            </a:r>
            <a:r>
              <a:rPr lang="en-US" sz="3200" b="1" i="1" dirty="0"/>
              <a:t>average</a:t>
            </a:r>
            <a:r>
              <a:rPr lang="en-US" sz="3200" b="1" dirty="0"/>
              <a:t>  reduction.  Some patients will not even attain that.  The clinician may reason that adoption of the exercise regimen is not worth the patient’s time and effort, even if there is little doubt that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i="1" dirty="0">
                <a:latin typeface="Calibri" panose="020F0502020204030204" pitchFamily="34" charset="0"/>
                <a:ea typeface="Calibri" panose="020F0502020204030204" pitchFamily="34" charset="0"/>
                <a:cs typeface="Calibri" panose="020F0502020204030204" pitchFamily="34" charset="0"/>
              </a:rPr>
              <a:t> </a:t>
            </a:r>
            <a:r>
              <a:rPr lang="el-GR" sz="3200" i="1" dirty="0">
                <a:latin typeface="Calibri" panose="020F0502020204030204" pitchFamily="34" charset="0"/>
                <a:ea typeface="Calibri" panose="020F0502020204030204" pitchFamily="34" charset="0"/>
                <a:cs typeface="Calibri" panose="020F0502020204030204" pitchFamily="34" charset="0"/>
              </a:rPr>
              <a:t>≈</a:t>
            </a:r>
            <a:r>
              <a:rPr lang="en-US" sz="3200" i="1" dirty="0">
                <a:latin typeface="Calibri" panose="020F0502020204030204" pitchFamily="34" charset="0"/>
                <a:ea typeface="Calibri" panose="020F0502020204030204" pitchFamily="34" charset="0"/>
                <a:cs typeface="Calibri" panose="020F0502020204030204" pitchFamily="34" charset="0"/>
              </a:rPr>
              <a:t> </a:t>
            </a:r>
            <a:r>
              <a:rPr lang="en-US" sz="3200" b="1" dirty="0"/>
              <a:t>1.0.</a:t>
            </a:r>
          </a:p>
        </p:txBody>
      </p:sp>
    </p:spTree>
    <p:extLst>
      <p:ext uri="{BB962C8B-B14F-4D97-AF65-F5344CB8AC3E}">
        <p14:creationId xmlns:p14="http://schemas.microsoft.com/office/powerpoint/2010/main" val="1172129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FIRST REMARKS</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The preceding example is artificial and not typical of what happens in real world analyses of primary data (Lecture 5).  </a:t>
            </a:r>
          </a:p>
          <a:p>
            <a:pPr marL="0" indent="0">
              <a:spcBef>
                <a:spcPts val="0"/>
              </a:spcBef>
              <a:buNone/>
            </a:pPr>
            <a:endParaRPr lang="en-US" sz="3200" b="1" dirty="0"/>
          </a:p>
          <a:p>
            <a:pPr marL="0" indent="0">
              <a:spcBef>
                <a:spcPts val="0"/>
              </a:spcBef>
              <a:buNone/>
            </a:pPr>
            <a:r>
              <a:rPr lang="en-US" sz="3200" b="1" dirty="0"/>
              <a:t>A scientist is generally not going to have a sample size so large that he or she will be able to reject an “almost true” null hypothesis.  Even if the scientist were willing to recruit such a large sample, the sponsor would not want to support such an inefficient use of resources.</a:t>
            </a:r>
          </a:p>
        </p:txBody>
      </p:sp>
    </p:spTree>
    <p:extLst>
      <p:ext uri="{BB962C8B-B14F-4D97-AF65-F5344CB8AC3E}">
        <p14:creationId xmlns:p14="http://schemas.microsoft.com/office/powerpoint/2010/main" val="791375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FIRST REMARKS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That said, one sometimes has immense sample sizes in real world analyses of secondary data (Lecture 5), especially when the secondary data are obtained by surveillance efforts.</a:t>
            </a:r>
          </a:p>
          <a:p>
            <a:pPr marL="0" indent="0">
              <a:spcBef>
                <a:spcPts val="0"/>
              </a:spcBef>
              <a:buNone/>
            </a:pPr>
            <a:endParaRPr lang="en-US" sz="3200" b="1" dirty="0"/>
          </a:p>
          <a:p>
            <a:pPr marL="0" indent="0">
              <a:spcBef>
                <a:spcPts val="0"/>
              </a:spcBef>
              <a:buNone/>
            </a:pPr>
            <a:r>
              <a:rPr lang="en-US" sz="3200" b="1" dirty="0"/>
              <a:t>One may find, e.g., that two groups are significantly different on age because the sample mean of age is  54.0  for one group and is  54.5  for the other group.  Statistical significance in such an instance has little practical meaning – especially when groups are compared on demographics rather than on health outcomes.</a:t>
            </a:r>
          </a:p>
        </p:txBody>
      </p:sp>
    </p:spTree>
    <p:extLst>
      <p:ext uri="{BB962C8B-B14F-4D97-AF65-F5344CB8AC3E}">
        <p14:creationId xmlns:p14="http://schemas.microsoft.com/office/powerpoint/2010/main" val="40223652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EXAMPLE #2</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A far more common issue, at least with real world analyses of primary data, is that statistical significance is </a:t>
            </a:r>
            <a:r>
              <a:rPr lang="en-US" sz="3200" b="1" i="1" dirty="0"/>
              <a:t>not</a:t>
            </a:r>
            <a:r>
              <a:rPr lang="en-US" sz="3200" b="1" dirty="0"/>
              <a:t>  present even though there is practical significance.</a:t>
            </a:r>
          </a:p>
          <a:p>
            <a:pPr marL="0" indent="0">
              <a:spcBef>
                <a:spcPts val="0"/>
              </a:spcBef>
              <a:buNone/>
            </a:pPr>
            <a:endParaRPr lang="en-US" sz="3200" b="1" dirty="0"/>
          </a:p>
          <a:p>
            <a:pPr marL="0" indent="0">
              <a:spcBef>
                <a:spcPts val="0"/>
              </a:spcBef>
              <a:buNone/>
            </a:pPr>
            <a:r>
              <a:rPr lang="en-US" sz="3200" b="1" dirty="0"/>
              <a:t>To illustrate, suppose that a scientist has hypothesized that a certain dietary regimen will reduce the average DBP within a population of interest.  </a:t>
            </a:r>
          </a:p>
          <a:p>
            <a:pPr marL="0" indent="0">
              <a:spcBef>
                <a:spcPts val="0"/>
              </a:spcBef>
              <a:buNone/>
            </a:pPr>
            <a:endParaRPr lang="en-US" sz="3200" b="1" dirty="0"/>
          </a:p>
        </p:txBody>
      </p:sp>
    </p:spTree>
    <p:extLst>
      <p:ext uri="{BB962C8B-B14F-4D97-AF65-F5344CB8AC3E}">
        <p14:creationId xmlns:p14="http://schemas.microsoft.com/office/powerpoint/2010/main" val="27921090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EXAMPLE #2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Suppose, further, that data have been collected on  n = 4  people.  Each observation is the difference between a person’s DBP before adopting the dietary regimen and DBP after adopting the dietary regimen.</a:t>
            </a:r>
          </a:p>
          <a:p>
            <a:pPr marL="0" indent="0">
              <a:spcBef>
                <a:spcPts val="0"/>
              </a:spcBef>
              <a:buNone/>
            </a:pPr>
            <a:endParaRPr lang="en-US" sz="3200" b="1" dirty="0"/>
          </a:p>
          <a:p>
            <a:pPr marL="0" indent="0">
              <a:spcBef>
                <a:spcPts val="0"/>
              </a:spcBef>
              <a:buNone/>
            </a:pPr>
            <a:r>
              <a:rPr lang="en-US" sz="3200" b="1" dirty="0"/>
              <a:t>Let the null and alternative hypotheses be  H</a:t>
            </a:r>
            <a:r>
              <a:rPr lang="en-US" sz="3200" b="1" baseline="-25000" dirty="0"/>
              <a:t>0</a:t>
            </a:r>
            <a:r>
              <a:rPr lang="en-US" sz="3200" b="1" dirty="0"/>
              <a:t>: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dirty="0">
                <a:latin typeface="Calibri" panose="020F0502020204030204" pitchFamily="34" charset="0"/>
                <a:ea typeface="Calibri" panose="020F0502020204030204" pitchFamily="34" charset="0"/>
                <a:cs typeface="Calibri" panose="020F0502020204030204" pitchFamily="34" charset="0"/>
              </a:rPr>
              <a:t> = 0  </a:t>
            </a:r>
            <a:r>
              <a:rPr lang="en-US" sz="3200" b="1" dirty="0"/>
              <a:t>and</a:t>
            </a:r>
            <a:r>
              <a:rPr lang="en-US" sz="3200" dirty="0">
                <a:latin typeface="Calibri" panose="020F0502020204030204" pitchFamily="34" charset="0"/>
                <a:ea typeface="Calibri" panose="020F0502020204030204" pitchFamily="34" charset="0"/>
                <a:cs typeface="Calibri" panose="020F0502020204030204" pitchFamily="34" charset="0"/>
              </a:rPr>
              <a:t>          H</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dirty="0">
                <a:latin typeface="Neue Haas Grotesk Text Pro" panose="020B0504020202020204" pitchFamily="34" charset="0"/>
                <a:ea typeface="Calibri" panose="020F0502020204030204" pitchFamily="34" charset="0"/>
                <a:cs typeface="Calibri" panose="020F0502020204030204" pitchFamily="34" charset="0"/>
              </a:rPr>
              <a:t>≠</a:t>
            </a:r>
            <a:r>
              <a:rPr lang="en-US" sz="3200" dirty="0">
                <a:latin typeface="Calibri" panose="020F0502020204030204" pitchFamily="34" charset="0"/>
                <a:ea typeface="Calibri" panose="020F0502020204030204" pitchFamily="34" charset="0"/>
                <a:cs typeface="Calibri" panose="020F0502020204030204" pitchFamily="34" charset="0"/>
              </a:rPr>
              <a:t> 0,  </a:t>
            </a:r>
            <a:r>
              <a:rPr lang="en-US" sz="3200" b="1" dirty="0"/>
              <a:t>respectively.</a:t>
            </a:r>
          </a:p>
        </p:txBody>
      </p:sp>
    </p:spTree>
    <p:extLst>
      <p:ext uri="{BB962C8B-B14F-4D97-AF65-F5344CB8AC3E}">
        <p14:creationId xmlns:p14="http://schemas.microsoft.com/office/powerpoint/2010/main" val="3282297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EXAMPLE #2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Now suppose that  </a:t>
                </a:r>
                <a14:m>
                  <m:oMath xmlns:m="http://schemas.openxmlformats.org/officeDocument/2006/math">
                    <m:acc>
                      <m:accPr>
                        <m:chr m:val="̅"/>
                        <m:ctrlPr>
                          <a:rPr lang="en-US" sz="3200" i="1" smtClean="0">
                            <a:latin typeface="Cambria Math" panose="02040503050406030204" pitchFamily="18" charset="0"/>
                          </a:rPr>
                        </m:ctrlPr>
                      </m:accPr>
                      <m:e>
                        <m:r>
                          <a:rPr lang="en-US" sz="3200" i="1">
                            <a:latin typeface="Cambria Math" panose="02040503050406030204" pitchFamily="18" charset="0"/>
                          </a:rPr>
                          <m:t>𝑥</m:t>
                        </m:r>
                      </m:e>
                    </m:acc>
                  </m:oMath>
                </a14:m>
                <a:r>
                  <a:rPr lang="en-US" sz="3200" b="1" dirty="0"/>
                  <a:t> = 10.0  and  </a:t>
                </a:r>
                <a14:m>
                  <m:oMath xmlns:m="http://schemas.openxmlformats.org/officeDocument/2006/math">
                    <m:r>
                      <a:rPr lang="en-US" sz="3200" i="1">
                        <a:latin typeface="Cambria Math" panose="02040503050406030204" pitchFamily="18" charset="0"/>
                      </a:rPr>
                      <m:t>𝑠</m:t>
                    </m:r>
                  </m:oMath>
                </a14:m>
                <a:r>
                  <a:rPr lang="en-US" sz="3200" b="1" dirty="0"/>
                  <a:t> = 9.0.  Then the test statistic is </a:t>
                </a:r>
                <a14:m>
                  <m:oMath xmlns:m="http://schemas.openxmlformats.org/officeDocument/2006/math">
                    <m:r>
                      <a:rPr lang="en-US" sz="3200" b="0" i="1">
                        <a:latin typeface="Cambria Math" panose="02040503050406030204" pitchFamily="18" charset="0"/>
                      </a:rPr>
                      <m:t>𝑡</m:t>
                    </m:r>
                    <m:r>
                      <a:rPr lang="en-US" sz="3200" b="0" i="1" smtClean="0">
                        <a:latin typeface="Cambria Math" panose="02040503050406030204" pitchFamily="18" charset="0"/>
                      </a:rPr>
                      <m:t>=</m:t>
                    </m:r>
                    <m:r>
                      <a:rPr lang="en-US" sz="3200" b="0" i="1">
                        <a:latin typeface="Cambria Math" panose="02040503050406030204" pitchFamily="18" charset="0"/>
                      </a:rPr>
                      <m:t> </m:t>
                    </m:r>
                    <m:f>
                      <m:fPr>
                        <m:ctrlPr>
                          <a:rPr lang="en-US" sz="3200" i="1">
                            <a:latin typeface="Cambria Math" panose="02040503050406030204" pitchFamily="18" charset="0"/>
                          </a:rPr>
                        </m:ctrlPr>
                      </m:fPr>
                      <m:num>
                        <m:r>
                          <a:rPr lang="en-US" sz="3200" b="0" i="1" smtClean="0">
                            <a:latin typeface="Cambria Math" panose="02040503050406030204" pitchFamily="18" charset="0"/>
                          </a:rPr>
                          <m:t>10.0</m:t>
                        </m:r>
                        <m:r>
                          <a:rPr lang="en-US" sz="3200" b="0" i="1">
                            <a:latin typeface="Cambria Math" panose="02040503050406030204" pitchFamily="18" charset="0"/>
                          </a:rPr>
                          <m:t>−</m:t>
                        </m:r>
                        <m:r>
                          <a:rPr lang="en-US" sz="3200" b="0" i="1" smtClean="0">
                            <a:latin typeface="Cambria Math" panose="02040503050406030204" pitchFamily="18" charset="0"/>
                          </a:rPr>
                          <m:t>0</m:t>
                        </m:r>
                      </m:num>
                      <m:den>
                        <m:r>
                          <a:rPr lang="en-US" sz="3200" b="0" i="1" smtClean="0">
                            <a:latin typeface="Cambria Math" panose="02040503050406030204" pitchFamily="18" charset="0"/>
                          </a:rPr>
                          <m:t>9.0</m:t>
                        </m:r>
                        <m:r>
                          <a:rPr lang="en-US" sz="3200" b="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b="0" i="1" smtClean="0">
                                <a:latin typeface="Cambria Math" panose="02040503050406030204" pitchFamily="18" charset="0"/>
                              </a:rPr>
                              <m:t>4</m:t>
                            </m:r>
                          </m:e>
                        </m:rad>
                      </m:den>
                    </m:f>
                    <m:r>
                      <a:rPr lang="en-US" sz="3200" b="0" i="1" smtClean="0">
                        <a:latin typeface="Cambria Math" panose="02040503050406030204" pitchFamily="18" charset="0"/>
                      </a:rPr>
                      <m:t>=2.2</m:t>
                    </m:r>
                  </m:oMath>
                </a14:m>
                <a:r>
                  <a:rPr lang="en-US" sz="3200" b="1" dirty="0"/>
                  <a:t>.  The critical value is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a:rPr lang="en-US" sz="3200" b="0" i="1" smtClean="0">
                            <a:latin typeface="Cambria Math" panose="02040503050406030204" pitchFamily="18" charset="0"/>
                          </a:rPr>
                          <m:t>3,</m:t>
                        </m:r>
                        <m:r>
                          <a:rPr lang="en-US" sz="3200" i="1">
                            <a:latin typeface="Cambria Math" panose="02040503050406030204" pitchFamily="18" charset="0"/>
                          </a:rPr>
                          <m:t> </m:t>
                        </m:r>
                        <m:r>
                          <m:rPr>
                            <m:lit/>
                          </m:rPr>
                          <a:rPr lang="en-US" sz="3200" i="1">
                            <a:latin typeface="Cambria Math" panose="02040503050406030204" pitchFamily="18" charset="0"/>
                          </a:rPr>
                          <m:t> </m:t>
                        </m:r>
                        <m:r>
                          <a:rPr lang="en-US" sz="3200" i="1">
                            <a:latin typeface="Cambria Math" panose="02040503050406030204" pitchFamily="18" charset="0"/>
                          </a:rPr>
                          <m:t>0.975</m:t>
                        </m:r>
                      </m:sub>
                    </m:sSub>
                  </m:oMath>
                </a14:m>
                <a:r>
                  <a:rPr lang="en-US" sz="3200" b="1" dirty="0"/>
                  <a:t> = 3.182.  So, the null hypothesis is </a:t>
                </a:r>
                <a:r>
                  <a:rPr lang="en-US" sz="3200" b="1" i="1" dirty="0"/>
                  <a:t>not</a:t>
                </a:r>
                <a:r>
                  <a:rPr lang="en-US" sz="3200" b="1" dirty="0"/>
                  <a:t>  rejected at the  5%  significance level.  The finding is </a:t>
                </a:r>
                <a:r>
                  <a:rPr lang="en-US" sz="3200" b="1" i="1" dirty="0"/>
                  <a:t>not</a:t>
                </a:r>
                <a:r>
                  <a:rPr lang="en-US" sz="3200" b="1" dirty="0"/>
                  <a:t>  statistically significant.</a:t>
                </a:r>
              </a:p>
              <a:p>
                <a:pPr marL="0" indent="0">
                  <a:spcBef>
                    <a:spcPts val="0"/>
                  </a:spcBef>
                  <a:buNone/>
                </a:pPr>
                <a:endParaRPr lang="en-US" sz="3200" b="1" dirty="0"/>
              </a:p>
              <a:p>
                <a:pPr marL="0" indent="0">
                  <a:spcBef>
                    <a:spcPts val="0"/>
                  </a:spcBef>
                  <a:buNone/>
                </a:pPr>
                <a:r>
                  <a:rPr lang="en-US" sz="3200" b="1" dirty="0"/>
                  <a:t>On the other hand, the finding is practically significant.  If a clinician believes that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b="1" dirty="0"/>
                  <a:t>  is about  10.0,  then the clinician has good reason to recommend the dietary regimen.</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747" r="-1415"/>
                </a:stretch>
              </a:blipFill>
            </p:spPr>
            <p:txBody>
              <a:bodyPr/>
              <a:lstStyle/>
              <a:p>
                <a:r>
                  <a:rPr lang="en-US">
                    <a:noFill/>
                  </a:rPr>
                  <a:t> </a:t>
                </a:r>
              </a:p>
            </p:txBody>
          </p:sp>
        </mc:Fallback>
      </mc:AlternateContent>
    </p:spTree>
    <p:extLst>
      <p:ext uri="{BB962C8B-B14F-4D97-AF65-F5344CB8AC3E}">
        <p14:creationId xmlns:p14="http://schemas.microsoft.com/office/powerpoint/2010/main" val="26031934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SECOND REMARKS</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Two caveats can be given here.  One is that there may still be reasons </a:t>
            </a:r>
            <a:r>
              <a:rPr lang="en-US" sz="3200" b="1" i="1" dirty="0"/>
              <a:t>not</a:t>
            </a:r>
            <a:r>
              <a:rPr lang="en-US" sz="3200" b="1" dirty="0"/>
              <a:t>  to recommend the dietary regimen to a particular patient, perhaps related to special nutritional needs or allergies of that patient.</a:t>
            </a:r>
          </a:p>
          <a:p>
            <a:pPr marL="0" indent="0">
              <a:spcBef>
                <a:spcPts val="0"/>
              </a:spcBef>
              <a:buNone/>
            </a:pPr>
            <a:endParaRPr lang="en-US" sz="3200" b="1" dirty="0"/>
          </a:p>
          <a:p>
            <a:pPr marL="0" indent="0">
              <a:spcBef>
                <a:spcPts val="0"/>
              </a:spcBef>
              <a:buNone/>
            </a:pPr>
            <a:r>
              <a:rPr lang="en-US" sz="3200" b="1" dirty="0"/>
              <a:t>Another caveat is that, as one can verify by constructing a 95% confidence interval, some values </a:t>
            </a:r>
            <a:r>
              <a:rPr lang="en-US" sz="3200" b="1" i="1" dirty="0"/>
              <a:t>not close  </a:t>
            </a:r>
            <a:r>
              <a:rPr lang="en-US" sz="3200" b="1" dirty="0"/>
              <a:t>to  10.0  are also plausible for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b="1" dirty="0"/>
              <a:t>.  So, the clinician may have doubts as to whether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b="1" dirty="0"/>
              <a:t>  is about  10.0.</a:t>
            </a:r>
          </a:p>
        </p:txBody>
      </p:sp>
    </p:spTree>
    <p:extLst>
      <p:ext uri="{BB962C8B-B14F-4D97-AF65-F5344CB8AC3E}">
        <p14:creationId xmlns:p14="http://schemas.microsoft.com/office/powerpoint/2010/main" val="14149866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SECOND REMARKS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Regarding the latter caveat, practical significance (as I have defined it, anyway) may not entail strong belief that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b="1" dirty="0"/>
                  <a:t> </a:t>
                </a:r>
                <a:r>
                  <a:rPr lang="el-GR" sz="3200" i="1" dirty="0">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acc>
                      <m:accPr>
                        <m:chr m:val="̅"/>
                        <m:ctrlPr>
                          <a:rPr lang="en-US" sz="3200" i="1" smtClean="0">
                            <a:latin typeface="Cambria Math" panose="02040503050406030204" pitchFamily="18" charset="0"/>
                          </a:rPr>
                        </m:ctrlPr>
                      </m:accPr>
                      <m:e>
                        <m:r>
                          <a:rPr lang="en-US" sz="3200" i="1">
                            <a:latin typeface="Cambria Math" panose="02040503050406030204" pitchFamily="18" charset="0"/>
                          </a:rPr>
                          <m:t>𝑥</m:t>
                        </m:r>
                      </m:e>
                    </m:acc>
                  </m:oMath>
                </a14:m>
                <a:r>
                  <a:rPr lang="en-US" sz="3200" b="1" dirty="0"/>
                  <a:t>.  Rather, what is required is a </a:t>
                </a:r>
                <a:r>
                  <a:rPr lang="en-US" sz="3200" b="1" i="1" dirty="0"/>
                  <a:t>disposition</a:t>
                </a:r>
                <a:r>
                  <a:rPr lang="en-US" sz="3200" b="1" dirty="0"/>
                  <a:t>  to act differently if one </a:t>
                </a:r>
                <a:r>
                  <a:rPr lang="en-US" sz="3200" b="1" i="1" dirty="0"/>
                  <a:t>did</a:t>
                </a:r>
                <a:r>
                  <a:rPr lang="en-US" sz="3200" b="1" dirty="0"/>
                  <a:t>  have a strong belief that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b="1" dirty="0"/>
                  <a:t> </a:t>
                </a:r>
                <a:r>
                  <a:rPr lang="el-GR" sz="3200" i="1" dirty="0">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acc>
                      <m:accPr>
                        <m:chr m:val="̅"/>
                        <m:ctrlPr>
                          <a:rPr lang="en-US" sz="3200" i="1">
                            <a:latin typeface="Cambria Math" panose="02040503050406030204" pitchFamily="18" charset="0"/>
                          </a:rPr>
                        </m:ctrlPr>
                      </m:accPr>
                      <m:e>
                        <m:r>
                          <a:rPr lang="en-US" sz="3200" i="1">
                            <a:latin typeface="Cambria Math" panose="02040503050406030204" pitchFamily="18" charset="0"/>
                          </a:rPr>
                          <m:t>𝑥</m:t>
                        </m:r>
                      </m:e>
                    </m:acc>
                  </m:oMath>
                </a14:m>
                <a:r>
                  <a:rPr lang="en-US" sz="3200" b="1" dirty="0"/>
                  <a:t>.</a:t>
                </a:r>
              </a:p>
              <a:p>
                <a:pPr marL="0" indent="0">
                  <a:spcBef>
                    <a:spcPts val="0"/>
                  </a:spcBef>
                  <a:buNone/>
                </a:pPr>
                <a:endParaRPr lang="en-US" sz="3200" b="1" dirty="0"/>
              </a:p>
              <a:p>
                <a:pPr marL="0" indent="0">
                  <a:spcBef>
                    <a:spcPts val="0"/>
                  </a:spcBef>
                  <a:buNone/>
                </a:pPr>
                <a:r>
                  <a:rPr lang="en-US" sz="3200" b="1" dirty="0"/>
                  <a:t>In the preceding example, a doubting clinician might be interested in acquiring new data to see whether results were favorable outside the original sample of  n = 4  people.  For now, the clinician might suspend judgment about what to tell patients.</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747" r="-369" b="-3226"/>
                </a:stretch>
              </a:blipFill>
            </p:spPr>
            <p:txBody>
              <a:bodyPr/>
              <a:lstStyle/>
              <a:p>
                <a:r>
                  <a:rPr lang="en-US">
                    <a:noFill/>
                  </a:rPr>
                  <a:t> </a:t>
                </a:r>
              </a:p>
            </p:txBody>
          </p:sp>
        </mc:Fallback>
      </mc:AlternateContent>
    </p:spTree>
    <p:extLst>
      <p:ext uri="{BB962C8B-B14F-4D97-AF65-F5344CB8AC3E}">
        <p14:creationId xmlns:p14="http://schemas.microsoft.com/office/powerpoint/2010/main" val="24648177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INTRODUCTION</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The purpose of Lecture 13 is two-fold.  First, I want to describe in detail how hypothesis testing and confidence intervals can be regarded as equivalent.  Second, I want to discuss some controversies related to the concept of statistical significance.</a:t>
            </a:r>
          </a:p>
          <a:p>
            <a:pPr marL="0" indent="0">
              <a:spcBef>
                <a:spcPts val="0"/>
              </a:spcBef>
              <a:buNone/>
            </a:pPr>
            <a:endParaRPr lang="en-US" sz="3200" b="1" dirty="0"/>
          </a:p>
          <a:p>
            <a:pPr marL="0" indent="0">
              <a:spcBef>
                <a:spcPts val="0"/>
              </a:spcBef>
              <a:buNone/>
            </a:pPr>
            <a:r>
              <a:rPr lang="en-US" sz="3200" b="1" dirty="0"/>
              <a:t>Indeed, there have been long-standing questions about the distinction between statistical significance and practical (or clinical) significance.  More recently, some statisticians have even called for abandoning the phrase “statistically significant” !</a:t>
            </a:r>
          </a:p>
        </p:txBody>
      </p:sp>
    </p:spTree>
    <p:extLst>
      <p:ext uri="{BB962C8B-B14F-4D97-AF65-F5344CB8AC3E}">
        <p14:creationId xmlns:p14="http://schemas.microsoft.com/office/powerpoint/2010/main" val="25022219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SECOND REMARKS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Thus, in the clinician’s mind, accepting the null hypothesis based on the original sample of  n = 4  people would not have resolved the scientific question.  Acceptance of the null hypothesis would have been provisional, pending collection and analysis of additional data.</a:t>
            </a:r>
          </a:p>
          <a:p>
            <a:pPr marL="0" indent="0">
              <a:spcBef>
                <a:spcPts val="0"/>
              </a:spcBef>
              <a:buNone/>
            </a:pPr>
            <a:endParaRPr lang="en-US" sz="3200" b="1" dirty="0"/>
          </a:p>
          <a:p>
            <a:pPr marL="0" indent="0">
              <a:spcBef>
                <a:spcPts val="0"/>
              </a:spcBef>
              <a:buNone/>
            </a:pPr>
            <a:r>
              <a:rPr lang="en-US" sz="3200" b="1" dirty="0"/>
              <a:t>This is not a matter of the clinician being stubborn.  Rather, the results from the original sample are </a:t>
            </a:r>
            <a:r>
              <a:rPr lang="en-US" sz="3200" b="1" i="1" dirty="0"/>
              <a:t>inconclusive</a:t>
            </a:r>
            <a:r>
              <a:rPr lang="en-US" sz="3200" b="1" dirty="0"/>
              <a:t>.  </a:t>
            </a:r>
          </a:p>
        </p:txBody>
      </p:sp>
    </p:spTree>
    <p:extLst>
      <p:ext uri="{BB962C8B-B14F-4D97-AF65-F5344CB8AC3E}">
        <p14:creationId xmlns:p14="http://schemas.microsoft.com/office/powerpoint/2010/main" val="26200504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SECOND REMARKS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This is because plausible values for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i="1" dirty="0">
                <a:latin typeface="Calibri" panose="020F0502020204030204" pitchFamily="34" charset="0"/>
                <a:ea typeface="Calibri" panose="020F0502020204030204" pitchFamily="34" charset="0"/>
                <a:cs typeface="Calibri" panose="020F0502020204030204" pitchFamily="34" charset="0"/>
              </a:rPr>
              <a:t> </a:t>
            </a:r>
            <a:r>
              <a:rPr lang="en-US" sz="3200" b="1" i="1" dirty="0">
                <a:latin typeface="Calibri" panose="020F0502020204030204" pitchFamily="34" charset="0"/>
                <a:ea typeface="Calibri" panose="020F0502020204030204" pitchFamily="34" charset="0"/>
                <a:cs typeface="Calibri" panose="020F0502020204030204" pitchFamily="34" charset="0"/>
              </a:rPr>
              <a:t> </a:t>
            </a:r>
            <a:r>
              <a:rPr lang="en-US" sz="3200" b="1" dirty="0"/>
              <a:t>include both large numbers (which, if believed, would motivate an informed individual to act differently) and small numbers (which, if believed, would support maintenance of the </a:t>
            </a:r>
            <a:r>
              <a:rPr lang="en-US" sz="3200" b="1" i="1" dirty="0"/>
              <a:t>status quo</a:t>
            </a:r>
            <a:r>
              <a:rPr lang="en-US" sz="3200" b="1" dirty="0"/>
              <a:t> ).</a:t>
            </a:r>
          </a:p>
          <a:p>
            <a:pPr marL="0" indent="0">
              <a:spcBef>
                <a:spcPts val="0"/>
              </a:spcBef>
              <a:buNone/>
            </a:pPr>
            <a:endParaRPr lang="en-US" sz="3200" b="1" dirty="0"/>
          </a:p>
          <a:p>
            <a:pPr marL="0" indent="0">
              <a:spcBef>
                <a:spcPts val="0"/>
              </a:spcBef>
              <a:buNone/>
            </a:pPr>
            <a:r>
              <a:rPr lang="en-US" sz="3200" b="1" dirty="0"/>
              <a:t>To have inconclusive results when  n = 4  is unsurprising.  Indeed, a researcher who proceeds with such a small sample size may think of it more as an opportunity for acquiring pilot data than as a vehicle for resolving the scientific question.</a:t>
            </a:r>
          </a:p>
        </p:txBody>
      </p:sp>
    </p:spTree>
    <p:extLst>
      <p:ext uri="{BB962C8B-B14F-4D97-AF65-F5344CB8AC3E}">
        <p14:creationId xmlns:p14="http://schemas.microsoft.com/office/powerpoint/2010/main" val="11313211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MORE RECENTLY…</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fontScale="92500" lnSpcReduction="20000"/>
          </a:bodyPr>
          <a:lstStyle/>
          <a:p>
            <a:pPr marL="0" indent="0">
              <a:lnSpc>
                <a:spcPct val="120000"/>
              </a:lnSpc>
              <a:spcBef>
                <a:spcPts val="0"/>
              </a:spcBef>
              <a:buNone/>
            </a:pPr>
            <a:r>
              <a:rPr lang="en-US" sz="3500" b="1" dirty="0"/>
              <a:t>In 2019, Wasserstein, </a:t>
            </a:r>
            <a:r>
              <a:rPr lang="en-US" sz="3500" b="1" dirty="0" err="1"/>
              <a:t>Schirm</a:t>
            </a:r>
            <a:r>
              <a:rPr lang="en-US" sz="3500" b="1" dirty="0"/>
              <a:t>, and Lazar wrote an editorial</a:t>
            </a:r>
            <a:r>
              <a:rPr lang="en-US" sz="3500" b="1" baseline="30000" dirty="0"/>
              <a:t>1</a:t>
            </a:r>
            <a:r>
              <a:rPr lang="en-US" sz="3500" b="1" dirty="0"/>
              <a:t> which, among other things, called for people to “stop using the term ‘statistically significant’ entirely”.  Although there is a clear disclaimer that the editorial represents their views and “not an endorsed position of the American Statistical Association”, the editorial carries some authority because it is accompanied by    43 (!) papers with advice on statistical inference or data analysis.</a:t>
            </a:r>
          </a:p>
          <a:p>
            <a:pPr marL="0" indent="0">
              <a:spcBef>
                <a:spcPts val="0"/>
              </a:spcBef>
              <a:buNone/>
            </a:pPr>
            <a:endParaRPr lang="en-US" sz="2000" b="1" baseline="30000" dirty="0"/>
          </a:p>
          <a:p>
            <a:pPr marL="0" indent="0">
              <a:spcBef>
                <a:spcPts val="0"/>
              </a:spcBef>
              <a:buNone/>
            </a:pPr>
            <a:endParaRPr lang="en-US" sz="2000" b="1" baseline="30000" dirty="0"/>
          </a:p>
          <a:p>
            <a:pPr marL="0" indent="0">
              <a:spcBef>
                <a:spcPts val="0"/>
              </a:spcBef>
              <a:buNone/>
            </a:pPr>
            <a:endParaRPr lang="en-US" sz="2000" b="1" baseline="30000" dirty="0"/>
          </a:p>
          <a:p>
            <a:pPr marL="0" indent="0">
              <a:spcBef>
                <a:spcPts val="0"/>
              </a:spcBef>
              <a:buNone/>
            </a:pPr>
            <a:r>
              <a:rPr lang="en-US" sz="2000" b="1" baseline="30000" dirty="0"/>
              <a:t>1</a:t>
            </a:r>
            <a:r>
              <a:rPr lang="en-US" sz="2000" b="1" dirty="0"/>
              <a:t> Wasserstein R, </a:t>
            </a:r>
            <a:r>
              <a:rPr lang="en-US" sz="2000" b="1" dirty="0" err="1"/>
              <a:t>Schirm</a:t>
            </a:r>
            <a:r>
              <a:rPr lang="en-US" sz="2000" b="1" dirty="0"/>
              <a:t> A, and Lazar N (2019).  Moving to a world beyond “p &lt; 0.05”.  </a:t>
            </a:r>
            <a:r>
              <a:rPr lang="en-US" sz="2000" b="1" i="1" dirty="0"/>
              <a:t>The American Statistician</a:t>
            </a:r>
            <a:r>
              <a:rPr lang="en-US" sz="2000" b="1" dirty="0"/>
              <a:t>.  Volume 73, Issue sup1, pages 1-19.</a:t>
            </a:r>
            <a:endParaRPr lang="en-US" sz="2000" b="1" baseline="30000" dirty="0"/>
          </a:p>
        </p:txBody>
      </p:sp>
    </p:spTree>
    <p:extLst>
      <p:ext uri="{BB962C8B-B14F-4D97-AF65-F5344CB8AC3E}">
        <p14:creationId xmlns:p14="http://schemas.microsoft.com/office/powerpoint/2010/main" val="18742272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MORE RECENTLY…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The editorial has been posted online for anyone to view freely.</a:t>
            </a:r>
            <a:r>
              <a:rPr lang="en-US" sz="3200" b="1" baseline="30000" dirty="0"/>
              <a:t>2</a:t>
            </a:r>
            <a:r>
              <a:rPr lang="en-US" sz="3200" b="1" dirty="0"/>
              <a:t>  I do not attempt to fully summarize the editorial here, as it goes well beyond discouraging use of the phrase “statistically significant”.  However, I want to convey some of the authors’ reservations about use of that phrase.</a:t>
            </a:r>
          </a:p>
          <a:p>
            <a:pPr marL="0" indent="0">
              <a:spcBef>
                <a:spcPts val="0"/>
              </a:spcBef>
              <a:buNone/>
            </a:pPr>
            <a:endParaRPr lang="en-US" sz="3200" b="1" dirty="0"/>
          </a:p>
          <a:p>
            <a:pPr marL="0" indent="0">
              <a:spcBef>
                <a:spcPts val="0"/>
              </a:spcBef>
              <a:buNone/>
            </a:pPr>
            <a:endParaRPr lang="en-US" sz="3200" b="1" dirty="0"/>
          </a:p>
          <a:p>
            <a:pPr marL="0" indent="0">
              <a:spcBef>
                <a:spcPts val="0"/>
              </a:spcBef>
              <a:buNone/>
            </a:pPr>
            <a:endParaRPr lang="en-US" sz="2000" b="1" baseline="30000" dirty="0"/>
          </a:p>
          <a:p>
            <a:pPr marL="0" indent="0">
              <a:spcBef>
                <a:spcPts val="0"/>
              </a:spcBef>
              <a:buNone/>
            </a:pPr>
            <a:endParaRPr lang="en-US" sz="2000" b="1" baseline="30000" dirty="0"/>
          </a:p>
          <a:p>
            <a:pPr marL="0" indent="0">
              <a:spcBef>
                <a:spcPts val="0"/>
              </a:spcBef>
              <a:buNone/>
            </a:pPr>
            <a:endParaRPr lang="en-US" sz="2000" b="1" baseline="30000" dirty="0"/>
          </a:p>
          <a:p>
            <a:pPr marL="0" indent="0">
              <a:spcBef>
                <a:spcPts val="0"/>
              </a:spcBef>
              <a:buNone/>
            </a:pPr>
            <a:r>
              <a:rPr lang="en-US" sz="2000" b="1" baseline="30000" dirty="0"/>
              <a:t>2</a:t>
            </a:r>
            <a:r>
              <a:rPr lang="en-US" sz="2000" b="1" dirty="0"/>
              <a:t> https://www.tandfonline.com/doi/full/10.1080/00031305.2019.1583913</a:t>
            </a:r>
            <a:endParaRPr lang="en-US" sz="2000" b="1" baseline="30000" dirty="0"/>
          </a:p>
        </p:txBody>
      </p:sp>
    </p:spTree>
    <p:extLst>
      <p:ext uri="{BB962C8B-B14F-4D97-AF65-F5344CB8AC3E}">
        <p14:creationId xmlns:p14="http://schemas.microsoft.com/office/powerpoint/2010/main" val="17072584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MORE RECENTLY…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To begin with, the authors observe the long-standing confusion between “statistical significance” and “scientific importance”. (The latter is more akin to what I called practical significance.)</a:t>
            </a:r>
          </a:p>
          <a:p>
            <a:pPr marL="0" indent="0">
              <a:spcBef>
                <a:spcPts val="0"/>
              </a:spcBef>
              <a:buNone/>
            </a:pPr>
            <a:endParaRPr lang="en-US" sz="3200" b="1" dirty="0"/>
          </a:p>
          <a:p>
            <a:pPr marL="0" indent="0">
              <a:spcBef>
                <a:spcPts val="0"/>
              </a:spcBef>
              <a:buNone/>
            </a:pPr>
            <a:r>
              <a:rPr lang="en-US" sz="3200" b="1" dirty="0"/>
              <a:t>Relatedly, the authors object to using “bright-line rules for justifying scientific claims”.  They decry the assertion of “dramatic differences in interpretation from inconsequential differences in estimates”.</a:t>
            </a:r>
          </a:p>
          <a:p>
            <a:pPr marL="0" indent="0">
              <a:spcBef>
                <a:spcPts val="0"/>
              </a:spcBef>
              <a:buNone/>
            </a:pPr>
            <a:endParaRPr lang="en-US" sz="3200" b="1" dirty="0"/>
          </a:p>
          <a:p>
            <a:pPr marL="0" indent="0">
              <a:spcBef>
                <a:spcPts val="0"/>
              </a:spcBef>
              <a:buNone/>
            </a:pPr>
            <a:endParaRPr lang="en-US" sz="3200" b="1" dirty="0"/>
          </a:p>
        </p:txBody>
      </p:sp>
    </p:spTree>
    <p:extLst>
      <p:ext uri="{BB962C8B-B14F-4D97-AF65-F5344CB8AC3E}">
        <p14:creationId xmlns:p14="http://schemas.microsoft.com/office/powerpoint/2010/main" val="40583360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MORE RECENTLY…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In particular, data generating a p-value slightly less than 0.05 are not really telling a much different story than data generating a p-value slightly more than 0.05.  Yet, people respond very differently to the former than to the latter.</a:t>
            </a:r>
          </a:p>
          <a:p>
            <a:pPr marL="0" indent="0">
              <a:spcBef>
                <a:spcPts val="0"/>
              </a:spcBef>
              <a:buNone/>
            </a:pPr>
            <a:endParaRPr lang="en-US" sz="3200" b="1" dirty="0"/>
          </a:p>
          <a:p>
            <a:pPr marL="0" indent="0">
              <a:spcBef>
                <a:spcPts val="0"/>
              </a:spcBef>
              <a:buNone/>
            </a:pPr>
            <a:r>
              <a:rPr lang="en-US" sz="3200" b="1" dirty="0"/>
              <a:t>My opinion is that there is some validity to the authors’ objection to dichotomization (based on whether a p-value is below or above  0.05).  However, I think that their objection is overstated.  </a:t>
            </a:r>
          </a:p>
          <a:p>
            <a:pPr marL="0" indent="0">
              <a:spcBef>
                <a:spcPts val="0"/>
              </a:spcBef>
              <a:buNone/>
            </a:pPr>
            <a:endParaRPr lang="en-US" sz="3200" b="1" dirty="0"/>
          </a:p>
        </p:txBody>
      </p:sp>
    </p:spTree>
    <p:extLst>
      <p:ext uri="{BB962C8B-B14F-4D97-AF65-F5344CB8AC3E}">
        <p14:creationId xmlns:p14="http://schemas.microsoft.com/office/powerpoint/2010/main" val="12843966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MORE RECENTLY…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This is because, if one carries out a hypothesis test in the classical statistical framework, there has to be a cutoff.  If it were not at  0.05,  then it would be somewhere else.  Ultimately, a researcher must accept or reject the null hypothesis.  </a:t>
            </a:r>
          </a:p>
          <a:p>
            <a:pPr marL="0" indent="0">
              <a:spcBef>
                <a:spcPts val="0"/>
              </a:spcBef>
              <a:buNone/>
            </a:pPr>
            <a:endParaRPr lang="en-US" sz="3200" b="1" dirty="0"/>
          </a:p>
          <a:p>
            <a:pPr marL="0" indent="0">
              <a:spcBef>
                <a:spcPts val="0"/>
              </a:spcBef>
              <a:buNone/>
            </a:pPr>
            <a:r>
              <a:rPr lang="en-US" sz="3200" b="1" dirty="0"/>
              <a:t>Of course, people are free to opine that hypothesis testing in the classical statistical framework is inherently and irredeemably flawed.  Such an opinion seems difficult to defend, given the histories of hypothesis testing and progress in scientific research.</a:t>
            </a:r>
          </a:p>
        </p:txBody>
      </p:sp>
    </p:spTree>
    <p:extLst>
      <p:ext uri="{BB962C8B-B14F-4D97-AF65-F5344CB8AC3E}">
        <p14:creationId xmlns:p14="http://schemas.microsoft.com/office/powerpoint/2010/main" val="42432625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MORE RECENTLY…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On the other hand, the authors make the excellent point that dichotomization leads to </a:t>
            </a:r>
            <a:r>
              <a:rPr lang="en-US" sz="3200" b="1" u="sng" dirty="0"/>
              <a:t>publication bias</a:t>
            </a:r>
            <a:r>
              <a:rPr lang="en-US" sz="3200" b="1" dirty="0"/>
              <a:t>.  This can occur if a paper is not published, or is not published in a highly ranked journal, because the p-value for the hypothesis test of main interest is greater than  0.05.</a:t>
            </a:r>
          </a:p>
          <a:p>
            <a:pPr marL="0" indent="0">
              <a:spcBef>
                <a:spcPts val="0"/>
              </a:spcBef>
              <a:buNone/>
            </a:pPr>
            <a:endParaRPr lang="en-US" sz="3200" b="1" dirty="0"/>
          </a:p>
          <a:p>
            <a:pPr marL="0" indent="0">
              <a:spcBef>
                <a:spcPts val="0"/>
              </a:spcBef>
              <a:buNone/>
            </a:pPr>
            <a:r>
              <a:rPr lang="en-US" sz="3200" b="1" dirty="0"/>
              <a:t>My perception is that some peer reviewers may be less likely to recommend publication of a paper in which the p-value for the hypothesis test of main interest is greater than  0.05.</a:t>
            </a:r>
          </a:p>
          <a:p>
            <a:pPr marL="0" indent="0">
              <a:spcBef>
                <a:spcPts val="0"/>
              </a:spcBef>
              <a:buNone/>
            </a:pPr>
            <a:endParaRPr lang="en-US" sz="3200" b="1" dirty="0"/>
          </a:p>
        </p:txBody>
      </p:sp>
    </p:spTree>
    <p:extLst>
      <p:ext uri="{BB962C8B-B14F-4D97-AF65-F5344CB8AC3E}">
        <p14:creationId xmlns:p14="http://schemas.microsoft.com/office/powerpoint/2010/main" val="41220405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MORE RECENTLY…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Further, some researchers may engage in self-censorship, choosing to not even submit results for publication if the p-value for the hypothesis test of main interest is greater than  0.05.</a:t>
            </a:r>
          </a:p>
          <a:p>
            <a:pPr marL="0" indent="0">
              <a:spcBef>
                <a:spcPts val="0"/>
              </a:spcBef>
              <a:buNone/>
            </a:pPr>
            <a:endParaRPr lang="en-US" sz="3200" b="1" dirty="0"/>
          </a:p>
          <a:p>
            <a:pPr marL="0" indent="0">
              <a:spcBef>
                <a:spcPts val="0"/>
              </a:spcBef>
              <a:buNone/>
            </a:pPr>
            <a:r>
              <a:rPr lang="en-US" sz="3200" b="1" dirty="0"/>
              <a:t>The authors of the editorial also note that, even within a single paper, researchers may choose to emphasize those results which generated p-values less than  0.05.  (This presumes, of course, that multiple hypothesis tests were carried out.)</a:t>
            </a:r>
          </a:p>
        </p:txBody>
      </p:sp>
    </p:spTree>
    <p:extLst>
      <p:ext uri="{BB962C8B-B14F-4D97-AF65-F5344CB8AC3E}">
        <p14:creationId xmlns:p14="http://schemas.microsoft.com/office/powerpoint/2010/main" val="15127565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MORE RECENTLY…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I do not find this as problematic as the authors of the editorial do. With the asymmetric nature of hypothesis testing (recall the courtroom analogy from Lecture 9), rejecting a null hypothesis – which is overriding a default position – seems more remarkable than not doing so.</a:t>
            </a:r>
          </a:p>
          <a:p>
            <a:pPr marL="0" indent="0">
              <a:spcBef>
                <a:spcPts val="0"/>
              </a:spcBef>
              <a:buNone/>
            </a:pPr>
            <a:endParaRPr lang="en-US" sz="3200" b="1" dirty="0"/>
          </a:p>
          <a:p>
            <a:pPr marL="0" indent="0">
              <a:spcBef>
                <a:spcPts val="0"/>
              </a:spcBef>
              <a:buNone/>
            </a:pPr>
            <a:r>
              <a:rPr lang="en-US" sz="3200" b="1" dirty="0"/>
              <a:t>More could be said… but this lecture is already long enough.  </a:t>
            </a:r>
            <a:r>
              <a:rPr lang="en-US" sz="3200" b="1" dirty="0">
                <a:sym typeface="Wingdings" panose="05000000000000000000" pitchFamily="2" charset="2"/>
              </a:rPr>
              <a:t></a:t>
            </a:r>
            <a:endParaRPr lang="en-US" sz="3200" b="1" dirty="0"/>
          </a:p>
        </p:txBody>
      </p:sp>
    </p:spTree>
    <p:extLst>
      <p:ext uri="{BB962C8B-B14F-4D97-AF65-F5344CB8AC3E}">
        <p14:creationId xmlns:p14="http://schemas.microsoft.com/office/powerpoint/2010/main" val="2472855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TESTS AND INTERVALS</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In Lecture 10, we discussed a method for testing  H</a:t>
                </a:r>
                <a:r>
                  <a:rPr lang="en-US" sz="3200" b="1" baseline="-25000" dirty="0"/>
                  <a:t>0</a:t>
                </a:r>
                <a:r>
                  <a:rPr lang="en-US" sz="3200" b="1" dirty="0"/>
                  <a:t>: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0  </a:t>
                </a:r>
                <a:r>
                  <a:rPr lang="en-US" sz="3200" b="1" dirty="0"/>
                  <a:t>against</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b="1" dirty="0"/>
                  <a:t>H</a:t>
                </a:r>
                <a:r>
                  <a:rPr lang="en-US" sz="3200" b="1" baseline="-25000" dirty="0"/>
                  <a:t>1</a:t>
                </a:r>
                <a:r>
                  <a:rPr lang="en-US" sz="3200" b="1" dirty="0"/>
                  <a:t>: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b="1" dirty="0"/>
                  <a:t>at significance level  5%, based on data     {x</a:t>
                </a:r>
                <a:r>
                  <a:rPr lang="en-US" sz="3200" b="1" baseline="-25000" dirty="0"/>
                  <a:t>1</a:t>
                </a:r>
                <a:r>
                  <a:rPr lang="en-US" sz="3200" b="1" dirty="0"/>
                  <a:t>, x</a:t>
                </a:r>
                <a:r>
                  <a:rPr lang="en-US" sz="3200" b="1" baseline="-25000" dirty="0"/>
                  <a:t>2</a:t>
                </a:r>
                <a:r>
                  <a:rPr lang="en-US" sz="3200" b="1" dirty="0"/>
                  <a:t>, …, </a:t>
                </a:r>
                <a:r>
                  <a:rPr lang="en-US" sz="3200" b="1" dirty="0" err="1"/>
                  <a:t>x</a:t>
                </a:r>
                <a:r>
                  <a:rPr lang="en-US" sz="3200" b="1" baseline="-25000" dirty="0" err="1"/>
                  <a:t>n</a:t>
                </a:r>
                <a:r>
                  <a:rPr lang="en-US" sz="3200" b="1" dirty="0"/>
                  <a:t>}.  </a:t>
                </a:r>
              </a:p>
              <a:p>
                <a:pPr marL="0" indent="0">
                  <a:spcBef>
                    <a:spcPts val="0"/>
                  </a:spcBef>
                  <a:buNone/>
                </a:pPr>
                <a:endParaRPr lang="en-US" sz="3200" b="1" dirty="0"/>
              </a:p>
              <a:p>
                <a:pPr marL="0" indent="0">
                  <a:spcBef>
                    <a:spcPts val="0"/>
                  </a:spcBef>
                  <a:buNone/>
                </a:pPr>
                <a:r>
                  <a:rPr lang="en-US" sz="3200" b="1" dirty="0"/>
                  <a:t>To briefly recapitulate, we defined a test statistic  </a:t>
                </a:r>
                <a14:m>
                  <m:oMath xmlns:m="http://schemas.openxmlformats.org/officeDocument/2006/math">
                    <m:r>
                      <a:rPr lang="en-US" sz="3200" b="0" i="1" smtClean="0">
                        <a:latin typeface="Cambria Math" panose="02040503050406030204" pitchFamily="18" charset="0"/>
                      </a:rPr>
                      <m:t>𝑡</m:t>
                    </m:r>
                    <m:r>
                      <a:rPr lang="en-US" sz="3200" b="0" i="1" smtClean="0">
                        <a:latin typeface="Cambria Math" panose="02040503050406030204" pitchFamily="18" charset="0"/>
                      </a:rPr>
                      <m:t> ≔ </m:t>
                    </m:r>
                    <m:f>
                      <m:fPr>
                        <m:ctrlPr>
                          <a:rPr lang="en-US" sz="3200" i="1" smtClean="0">
                            <a:latin typeface="Cambria Math" panose="02040503050406030204" pitchFamily="18" charset="0"/>
                          </a:rPr>
                        </m:ctrlPr>
                      </m:fPr>
                      <m:num>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r>
                          <a:rPr lang="en-US" sz="3200" b="1" i="1" smtClean="0">
                            <a:latin typeface="Cambria Math" panose="02040503050406030204" pitchFamily="18" charset="0"/>
                          </a:rPr>
                          <m:t>−</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0</m:t>
                            </m:r>
                          </m:sub>
                        </m:sSub>
                      </m:num>
                      <m:den>
                        <m:r>
                          <a:rPr lang="en-US" sz="3200" b="0" i="1" smtClean="0">
                            <a:latin typeface="Cambria Math" panose="02040503050406030204" pitchFamily="18" charset="0"/>
                          </a:rPr>
                          <m:t>𝑠</m:t>
                        </m:r>
                        <m:r>
                          <a:rPr lang="en-US" sz="3200" b="0" i="1" smtClean="0">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b="0" i="1">
                                <a:latin typeface="Cambria Math" panose="02040503050406030204" pitchFamily="18" charset="0"/>
                              </a:rPr>
                              <m:t>𝑛</m:t>
                            </m:r>
                          </m:e>
                        </m:rad>
                      </m:den>
                    </m:f>
                    <m:r>
                      <a:rPr lang="en-US" sz="3200" b="0" i="1" smtClean="0">
                        <a:latin typeface="Cambria Math" panose="02040503050406030204" pitchFamily="18" charset="0"/>
                      </a:rPr>
                      <m:t> </m:t>
                    </m:r>
                  </m:oMath>
                </a14:m>
                <a:r>
                  <a:rPr lang="en-US" sz="3200" dirty="0"/>
                  <a:t>  </a:t>
                </a:r>
                <a:r>
                  <a:rPr lang="en-US" sz="3200" b="1" dirty="0"/>
                  <a:t>and agreed to reject the null hypothesis if  </a:t>
                </a:r>
                <a:r>
                  <a:rPr lang="en-US" sz="3200" dirty="0"/>
                  <a:t>| </a:t>
                </a:r>
                <a14:m>
                  <m:oMath xmlns:m="http://schemas.openxmlformats.org/officeDocument/2006/math">
                    <m:r>
                      <a:rPr lang="en-US" sz="3200" i="1">
                        <a:latin typeface="Cambria Math" panose="02040503050406030204" pitchFamily="18" charset="0"/>
                      </a:rPr>
                      <m:t>𝑡</m:t>
                    </m:r>
                  </m:oMath>
                </a14:m>
                <a:r>
                  <a:rPr lang="en-US" sz="3200" dirty="0"/>
                  <a:t> | &gt; </a:t>
                </a:r>
                <a14:m>
                  <m:oMath xmlns:m="http://schemas.openxmlformats.org/officeDocument/2006/math">
                    <m:sSub>
                      <m:sSubPr>
                        <m:ctrlPr>
                          <a:rPr lang="en-US" sz="3200" b="0" i="1" smtClean="0">
                            <a:latin typeface="Cambria Math" panose="02040503050406030204" pitchFamily="18" charset="0"/>
                          </a:rPr>
                        </m:ctrlPr>
                      </m:sSubPr>
                      <m:e>
                        <m:r>
                          <a:rPr lang="en-US" sz="3200" i="1">
                            <a:latin typeface="Cambria Math" panose="02040503050406030204" pitchFamily="18" charset="0"/>
                          </a:rPr>
                          <m:t>𝑡</m:t>
                        </m:r>
                      </m:e>
                      <m:sub>
                        <m:r>
                          <a:rPr lang="en-US" sz="3200" b="0" i="1" smtClean="0">
                            <a:latin typeface="Cambria Math" panose="02040503050406030204" pitchFamily="18" charset="0"/>
                          </a:rPr>
                          <m:t>𝑛</m:t>
                        </m:r>
                        <m:r>
                          <a:rPr lang="en-US" sz="3200" b="0" i="1" smtClean="0">
                            <a:latin typeface="Cambria Math" panose="02040503050406030204" pitchFamily="18" charset="0"/>
                          </a:rPr>
                          <m:t>−1, </m:t>
                        </m:r>
                        <m:r>
                          <m:rPr>
                            <m:lit/>
                          </m:rPr>
                          <a:rPr lang="en-US" sz="3200" b="0" i="1" smtClean="0">
                            <a:latin typeface="Cambria Math" panose="02040503050406030204" pitchFamily="18" charset="0"/>
                          </a:rPr>
                          <m:t> </m:t>
                        </m:r>
                        <m:r>
                          <a:rPr lang="en-US" sz="3200" b="0" i="1" smtClean="0">
                            <a:latin typeface="Cambria Math" panose="02040503050406030204" pitchFamily="18" charset="0"/>
                          </a:rPr>
                          <m:t>0.975</m:t>
                        </m:r>
                      </m:sub>
                    </m:sSub>
                  </m:oMath>
                </a14:m>
                <a:r>
                  <a:rPr lang="en-US" sz="3200" dirty="0"/>
                  <a:t>,  </a:t>
                </a:r>
                <a:r>
                  <a:rPr lang="en-US" sz="3200" b="1" dirty="0"/>
                  <a:t>the 97.5</a:t>
                </a:r>
                <a:r>
                  <a:rPr lang="en-US" sz="3200" b="1" baseline="30000" dirty="0"/>
                  <a:t>th</a:t>
                </a:r>
                <a:r>
                  <a:rPr lang="en-US" sz="3200" b="1" dirty="0"/>
                  <a:t> percentile of the  </a:t>
                </a:r>
                <a14:m>
                  <m:oMath xmlns:m="http://schemas.openxmlformats.org/officeDocument/2006/math">
                    <m:r>
                      <a:rPr lang="en-US" sz="3200" b="0" i="1">
                        <a:latin typeface="Cambria Math" panose="02040503050406030204" pitchFamily="18" charset="0"/>
                      </a:rPr>
                      <m:t>𝑡</m:t>
                    </m:r>
                  </m:oMath>
                </a14:m>
                <a:r>
                  <a:rPr lang="en-US" sz="3200" b="1" dirty="0"/>
                  <a:t>  distribution on   n – 1  degrees of freedom.</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882" r="-923"/>
                </a:stretch>
              </a:blipFill>
            </p:spPr>
            <p:txBody>
              <a:bodyPr/>
              <a:lstStyle/>
              <a:p>
                <a:r>
                  <a:rPr lang="en-US">
                    <a:noFill/>
                  </a:rPr>
                  <a:t> </a:t>
                </a:r>
              </a:p>
            </p:txBody>
          </p:sp>
        </mc:Fallback>
      </mc:AlternateContent>
    </p:spTree>
    <p:extLst>
      <p:ext uri="{BB962C8B-B14F-4D97-AF65-F5344CB8AC3E}">
        <p14:creationId xmlns:p14="http://schemas.microsoft.com/office/powerpoint/2010/main" val="2820646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TESTS AND INTERVALS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This entailed accepting the null hypothesis if</a:t>
                </a:r>
                <a:r>
                  <a:rPr lang="en-US" sz="3200" dirty="0"/>
                  <a:t>  | </a:t>
                </a:r>
                <a14:m>
                  <m:oMath xmlns:m="http://schemas.openxmlformats.org/officeDocument/2006/math">
                    <m:r>
                      <a:rPr lang="en-US" sz="3200" i="1">
                        <a:latin typeface="Cambria Math" panose="02040503050406030204" pitchFamily="18" charset="0"/>
                      </a:rPr>
                      <m:t>𝑡</m:t>
                    </m:r>
                  </m:oMath>
                </a14:m>
                <a:r>
                  <a:rPr lang="en-US" sz="3200" dirty="0"/>
                  <a:t> | </a:t>
                </a:r>
                <a:r>
                  <a:rPr lang="en-US" sz="3200" u="sng" dirty="0"/>
                  <a:t>&lt;</a:t>
                </a:r>
                <a:r>
                  <a:rPr lang="en-US" sz="3200" dirty="0"/>
                  <a:t> </a:t>
                </a:r>
                <a14:m>
                  <m:oMath xmlns:m="http://schemas.openxmlformats.org/officeDocument/2006/math">
                    <m:sSub>
                      <m:sSubPr>
                        <m:ctrlPr>
                          <a:rPr lang="en-US" sz="3200" b="0" i="1" smtClean="0">
                            <a:latin typeface="Cambria Math" panose="02040503050406030204" pitchFamily="18" charset="0"/>
                          </a:rPr>
                        </m:ctrlPr>
                      </m:sSubPr>
                      <m:e>
                        <m:r>
                          <a:rPr lang="en-US" sz="3200" i="1">
                            <a:latin typeface="Cambria Math" panose="02040503050406030204" pitchFamily="18" charset="0"/>
                          </a:rPr>
                          <m:t>𝑡</m:t>
                        </m:r>
                      </m:e>
                      <m:sub>
                        <m:r>
                          <a:rPr lang="en-US" sz="3200" b="0" i="1" smtClean="0">
                            <a:latin typeface="Cambria Math" panose="02040503050406030204" pitchFamily="18" charset="0"/>
                          </a:rPr>
                          <m:t>𝑛</m:t>
                        </m:r>
                        <m:r>
                          <a:rPr lang="en-US" sz="3200" b="0" i="1" smtClean="0">
                            <a:latin typeface="Cambria Math" panose="02040503050406030204" pitchFamily="18" charset="0"/>
                          </a:rPr>
                          <m:t>−1, </m:t>
                        </m:r>
                        <m:r>
                          <m:rPr>
                            <m:lit/>
                          </m:rPr>
                          <a:rPr lang="en-US" sz="3200" b="0" i="1" smtClean="0">
                            <a:latin typeface="Cambria Math" panose="02040503050406030204" pitchFamily="18" charset="0"/>
                          </a:rPr>
                          <m:t> </m:t>
                        </m:r>
                        <m:r>
                          <a:rPr lang="en-US" sz="3200" b="0" i="1" smtClean="0">
                            <a:latin typeface="Cambria Math" panose="02040503050406030204" pitchFamily="18" charset="0"/>
                          </a:rPr>
                          <m:t>0.975</m:t>
                        </m:r>
                      </m:sub>
                    </m:sSub>
                  </m:oMath>
                </a14:m>
                <a:r>
                  <a:rPr lang="en-US" sz="3200" b="1" dirty="0"/>
                  <a:t>,  which we can express as   </a:t>
                </a:r>
                <a14:m>
                  <m:oMath xmlns:m="http://schemas.openxmlformats.org/officeDocument/2006/math">
                    <m:r>
                      <a:rPr lang="en-US" sz="3200" b="1" i="0" smtClean="0">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a:rPr lang="en-US" sz="3200" i="1">
                            <a:latin typeface="Cambria Math" panose="02040503050406030204" pitchFamily="18" charset="0"/>
                          </a:rPr>
                          <m:t>𝑛</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0.975</m:t>
                        </m:r>
                      </m:sub>
                    </m:sSub>
                  </m:oMath>
                </a14:m>
                <a:r>
                  <a:rPr lang="en-US" sz="3200" dirty="0"/>
                  <a:t> </a:t>
                </a:r>
                <a:r>
                  <a:rPr lang="en-US" sz="3200" u="sng" dirty="0"/>
                  <a:t>&lt;</a:t>
                </a:r>
                <a:r>
                  <a:rPr lang="en-US" sz="3200" dirty="0"/>
                  <a:t>  </a:t>
                </a:r>
                <a14:m>
                  <m:oMath xmlns:m="http://schemas.openxmlformats.org/officeDocument/2006/math">
                    <m:r>
                      <a:rPr lang="en-US" sz="3200" i="1">
                        <a:latin typeface="Cambria Math" panose="02040503050406030204" pitchFamily="18" charset="0"/>
                      </a:rPr>
                      <m:t>𝑡</m:t>
                    </m:r>
                  </m:oMath>
                </a14:m>
                <a:r>
                  <a:rPr lang="en-US" sz="3200" dirty="0"/>
                  <a:t>  </a:t>
                </a:r>
                <a:r>
                  <a:rPr lang="en-US" sz="3200" u="sng" dirty="0"/>
                  <a:t>&lt;</a:t>
                </a:r>
                <a:r>
                  <a:rPr lang="en-US" sz="3200" dirty="0"/>
                  <a:t>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a:rPr lang="en-US" sz="3200" i="1">
                            <a:latin typeface="Cambria Math" panose="02040503050406030204" pitchFamily="18" charset="0"/>
                          </a:rPr>
                          <m:t>𝑛</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0.975</m:t>
                        </m:r>
                      </m:sub>
                    </m:sSub>
                  </m:oMath>
                </a14:m>
                <a:r>
                  <a:rPr lang="en-US" sz="3200" b="1" dirty="0"/>
                  <a:t>.</a:t>
                </a:r>
              </a:p>
              <a:p>
                <a:pPr marL="0" indent="0">
                  <a:spcBef>
                    <a:spcPts val="0"/>
                  </a:spcBef>
                  <a:buNone/>
                </a:pPr>
                <a:endParaRPr lang="en-US" sz="3200" b="1" dirty="0"/>
              </a:p>
              <a:p>
                <a:pPr marL="0" indent="0">
                  <a:spcBef>
                    <a:spcPts val="0"/>
                  </a:spcBef>
                  <a:buNone/>
                </a:pPr>
                <a:r>
                  <a:rPr lang="en-US" sz="3200" b="1" dirty="0"/>
                  <a:t>The preceding is equivalent to</a:t>
                </a:r>
              </a:p>
              <a:p>
                <a:pPr marL="0" indent="0">
                  <a:spcBef>
                    <a:spcPts val="0"/>
                  </a:spcBef>
                  <a:buNone/>
                </a:pPr>
                <a14:m>
                  <m:oMath xmlns:m="http://schemas.openxmlformats.org/officeDocument/2006/math">
                    <m:r>
                      <a:rPr lang="en-US" sz="3200" b="1" i="0" smtClean="0">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a:rPr lang="en-US" sz="3200" i="1">
                            <a:latin typeface="Cambria Math" panose="02040503050406030204" pitchFamily="18" charset="0"/>
                          </a:rPr>
                          <m:t>𝑛</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0.975</m:t>
                        </m:r>
                      </m:sub>
                    </m:sSub>
                  </m:oMath>
                </a14:m>
                <a:r>
                  <a:rPr lang="en-US" sz="3200" dirty="0"/>
                  <a:t> </a:t>
                </a:r>
                <a14:m>
                  <m:oMath xmlns:m="http://schemas.openxmlformats.org/officeDocument/2006/math">
                    <m:r>
                      <a:rPr lang="en-US" sz="3200" i="1">
                        <a:latin typeface="Cambria Math" panose="02040503050406030204" pitchFamily="18" charset="0"/>
                      </a:rPr>
                      <m:t>𝑠</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i="1">
                            <a:latin typeface="Cambria Math" panose="02040503050406030204" pitchFamily="18" charset="0"/>
                          </a:rPr>
                          <m:t>𝑛</m:t>
                        </m:r>
                      </m:e>
                    </m:rad>
                  </m:oMath>
                </a14:m>
                <a:r>
                  <a:rPr lang="en-US" sz="3200" b="1" dirty="0"/>
                  <a:t>  </a:t>
                </a:r>
                <a:r>
                  <a:rPr lang="en-US" sz="3200" b="1" u="sng" dirty="0"/>
                  <a:t>&lt;</a:t>
                </a:r>
                <a:r>
                  <a:rPr lang="en-US" sz="3200" b="1" dirty="0"/>
                  <a:t>  </a:t>
                </a:r>
                <a14:m>
                  <m:oMath xmlns:m="http://schemas.openxmlformats.org/officeDocument/2006/math">
                    <m:acc>
                      <m:accPr>
                        <m:chr m:val="̅"/>
                        <m:ctrlPr>
                          <a:rPr lang="en-US" sz="3200" i="1">
                            <a:latin typeface="Cambria Math" panose="02040503050406030204" pitchFamily="18" charset="0"/>
                          </a:rPr>
                        </m:ctrlPr>
                      </m:accPr>
                      <m:e>
                        <m:r>
                          <a:rPr lang="en-US" sz="3200" i="1">
                            <a:latin typeface="Cambria Math" panose="02040503050406030204" pitchFamily="18" charset="0"/>
                          </a:rPr>
                          <m:t>𝑥</m:t>
                        </m:r>
                      </m:e>
                    </m:acc>
                    <m:r>
                      <a:rPr lang="en-US" sz="3200" b="1"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a:t>
                </a:r>
                <a:r>
                  <a:rPr lang="en-US" sz="3200" b="1" u="sng" dirty="0"/>
                  <a:t>&lt;</a:t>
                </a:r>
                <a14:m>
                  <m:oMath xmlns:m="http://schemas.openxmlformats.org/officeDocument/2006/math">
                    <m:r>
                      <a:rPr lang="en-US" sz="3200" b="1" i="0" smtClean="0">
                        <a:latin typeface="Cambria Math" panose="02040503050406030204" pitchFamily="18" charset="0"/>
                      </a:rPr>
                      <m:t>  </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a:rPr lang="en-US" sz="3200" i="1">
                            <a:latin typeface="Cambria Math" panose="02040503050406030204" pitchFamily="18" charset="0"/>
                          </a:rPr>
                          <m:t>𝑛</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0.975</m:t>
                        </m:r>
                      </m:sub>
                    </m:sSub>
                  </m:oMath>
                </a14:m>
                <a:r>
                  <a:rPr lang="en-US" sz="3200" dirty="0"/>
                  <a:t> </a:t>
                </a:r>
                <a14:m>
                  <m:oMath xmlns:m="http://schemas.openxmlformats.org/officeDocument/2006/math">
                    <m:r>
                      <a:rPr lang="en-US" sz="3200" i="1">
                        <a:latin typeface="Cambria Math" panose="02040503050406030204" pitchFamily="18" charset="0"/>
                      </a:rPr>
                      <m:t>𝑠</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i="1">
                            <a:latin typeface="Cambria Math" panose="02040503050406030204" pitchFamily="18" charset="0"/>
                          </a:rPr>
                          <m:t>𝑛</m:t>
                        </m:r>
                      </m:e>
                    </m:rad>
                  </m:oMath>
                </a14:m>
                <a:r>
                  <a:rPr lang="en-US" sz="3200" b="1" dirty="0"/>
                  <a:t> </a:t>
                </a:r>
              </a:p>
              <a:p>
                <a:pPr marL="0" indent="0">
                  <a:spcBef>
                    <a:spcPts val="0"/>
                  </a:spcBef>
                  <a:buNone/>
                </a:pPr>
                <a:r>
                  <a:rPr lang="en-US" sz="3200" b="1" dirty="0"/>
                  <a:t>and therefore to</a:t>
                </a:r>
              </a:p>
              <a:p>
                <a:pPr marL="0" indent="0">
                  <a:spcBef>
                    <a:spcPts val="0"/>
                  </a:spcBef>
                  <a:buNone/>
                </a:pPr>
                <a14:m>
                  <m:oMath xmlns:m="http://schemas.openxmlformats.org/officeDocument/2006/math">
                    <m:acc>
                      <m:accPr>
                        <m:chr m:val="̅"/>
                        <m:ctrlPr>
                          <a:rPr lang="en-US" sz="3200" i="1" smtClean="0">
                            <a:latin typeface="Cambria Math" panose="02040503050406030204" pitchFamily="18" charset="0"/>
                          </a:rPr>
                        </m:ctrlPr>
                      </m:accPr>
                      <m:e>
                        <m:r>
                          <a:rPr lang="en-US" sz="3200" i="1">
                            <a:latin typeface="Cambria Math" panose="02040503050406030204" pitchFamily="18" charset="0"/>
                          </a:rPr>
                          <m:t>𝑥</m:t>
                        </m:r>
                      </m:e>
                    </m:acc>
                  </m:oMath>
                </a14:m>
                <a:r>
                  <a:rPr lang="en-US" sz="3200" b="1" dirty="0"/>
                  <a:t> </a:t>
                </a:r>
                <a14:m>
                  <m:oMath xmlns:m="http://schemas.openxmlformats.org/officeDocument/2006/math">
                    <m:r>
                      <a:rPr lang="en-US" sz="3200" b="1">
                        <a:latin typeface="Cambria Math" panose="02040503050406030204" pitchFamily="18" charset="0"/>
                      </a:rPr>
                      <m:t>−</m:t>
                    </m:r>
                    <m:r>
                      <a:rPr lang="en-US" sz="3200" b="1" i="0" smtClean="0">
                        <a:latin typeface="Cambria Math" panose="02040503050406030204" pitchFamily="18" charset="0"/>
                      </a:rPr>
                      <m:t> </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a:rPr lang="en-US" sz="3200" i="1">
                            <a:latin typeface="Cambria Math" panose="02040503050406030204" pitchFamily="18" charset="0"/>
                          </a:rPr>
                          <m:t>𝑛</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0.975</m:t>
                        </m:r>
                      </m:sub>
                    </m:sSub>
                  </m:oMath>
                </a14:m>
                <a:r>
                  <a:rPr lang="en-US" sz="3200" dirty="0"/>
                  <a:t> </a:t>
                </a:r>
                <a14:m>
                  <m:oMath xmlns:m="http://schemas.openxmlformats.org/officeDocument/2006/math">
                    <m:r>
                      <a:rPr lang="en-US" sz="3200" i="1">
                        <a:latin typeface="Cambria Math" panose="02040503050406030204" pitchFamily="18" charset="0"/>
                      </a:rPr>
                      <m:t>𝑠</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i="1">
                            <a:latin typeface="Cambria Math" panose="02040503050406030204" pitchFamily="18" charset="0"/>
                          </a:rPr>
                          <m:t>𝑛</m:t>
                        </m:r>
                      </m:e>
                    </m:rad>
                  </m:oMath>
                </a14:m>
                <a:r>
                  <a:rPr lang="en-US" sz="3200" b="1" dirty="0"/>
                  <a:t>  </a:t>
                </a:r>
                <a:r>
                  <a:rPr lang="en-US" sz="3200" b="1" u="sng" dirty="0"/>
                  <a:t>&lt;</a:t>
                </a:r>
                <a14:m>
                  <m:oMath xmlns:m="http://schemas.openxmlformats.org/officeDocument/2006/math">
                    <m:sSub>
                      <m:sSubPr>
                        <m:ctrlPr>
                          <a:rPr lang="en-US" sz="3200" i="1">
                            <a:latin typeface="Cambria Math" panose="02040503050406030204" pitchFamily="18" charset="0"/>
                          </a:rPr>
                        </m:ctrlPr>
                      </m:sSubPr>
                      <m:e>
                        <m:r>
                          <a:rPr lang="en-US" sz="3200" b="0" i="1" smtClean="0">
                            <a:latin typeface="Cambria Math" panose="02040503050406030204" pitchFamily="18" charset="0"/>
                          </a:rPr>
                          <m:t>  </m:t>
                        </m:r>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a:t>
                </a:r>
                <a:r>
                  <a:rPr lang="en-US" sz="3200" b="1" u="sng" dirty="0"/>
                  <a:t>&lt;</a:t>
                </a:r>
                <a:r>
                  <a:rPr lang="en-US" sz="3200" b="1" dirty="0"/>
                  <a:t> </a:t>
                </a:r>
                <a14:m>
                  <m:oMath xmlns:m="http://schemas.openxmlformats.org/officeDocument/2006/math">
                    <m:r>
                      <a:rPr lang="en-US" sz="3200" b="1" i="0" smtClean="0">
                        <a:latin typeface="Cambria Math" panose="02040503050406030204" pitchFamily="18" charset="0"/>
                      </a:rPr>
                      <m:t> </m:t>
                    </m:r>
                    <m:acc>
                      <m:accPr>
                        <m:chr m:val="̅"/>
                        <m:ctrlPr>
                          <a:rPr lang="en-US" sz="3200" i="1">
                            <a:latin typeface="Cambria Math" panose="02040503050406030204" pitchFamily="18" charset="0"/>
                          </a:rPr>
                        </m:ctrlPr>
                      </m:accPr>
                      <m:e>
                        <m:r>
                          <a:rPr lang="en-US" sz="3200" i="1">
                            <a:latin typeface="Cambria Math" panose="02040503050406030204" pitchFamily="18" charset="0"/>
                          </a:rPr>
                          <m:t>𝑥</m:t>
                        </m:r>
                      </m:e>
                    </m:acc>
                  </m:oMath>
                </a14:m>
                <a:r>
                  <a:rPr lang="en-US" sz="3200" b="1" dirty="0"/>
                  <a:t> </a:t>
                </a:r>
                <a14:m>
                  <m:oMath xmlns:m="http://schemas.openxmlformats.org/officeDocument/2006/math">
                    <m:r>
                      <a:rPr lang="en-US" sz="3200" b="1" dirty="0">
                        <a:latin typeface="Cambria Math" panose="02040503050406030204" pitchFamily="18" charset="0"/>
                      </a:rPr>
                      <m:t>+</m:t>
                    </m:r>
                    <m:r>
                      <a:rPr lang="en-US" sz="3200" b="1">
                        <a:latin typeface="Cambria Math" panose="02040503050406030204" pitchFamily="18" charset="0"/>
                      </a:rPr>
                      <m:t> </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a:rPr lang="en-US" sz="3200" i="1">
                            <a:latin typeface="Cambria Math" panose="02040503050406030204" pitchFamily="18" charset="0"/>
                          </a:rPr>
                          <m:t>𝑛</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0.975</m:t>
                        </m:r>
                      </m:sub>
                    </m:sSub>
                  </m:oMath>
                </a14:m>
                <a:r>
                  <a:rPr lang="en-US" sz="3200" dirty="0"/>
                  <a:t> </a:t>
                </a:r>
                <a14:m>
                  <m:oMath xmlns:m="http://schemas.openxmlformats.org/officeDocument/2006/math">
                    <m:r>
                      <a:rPr lang="en-US" sz="3200" i="1">
                        <a:latin typeface="Cambria Math" panose="02040503050406030204" pitchFamily="18" charset="0"/>
                      </a:rPr>
                      <m:t>𝑠</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i="1">
                            <a:latin typeface="Cambria Math" panose="02040503050406030204" pitchFamily="18" charset="0"/>
                          </a:rPr>
                          <m:t>𝑛</m:t>
                        </m:r>
                      </m:e>
                    </m:rad>
                  </m:oMath>
                </a14:m>
                <a:r>
                  <a:rPr lang="en-US" sz="3200" b="1" dirty="0"/>
                  <a:t>. </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882"/>
                </a:stretch>
              </a:blipFill>
            </p:spPr>
            <p:txBody>
              <a:bodyPr/>
              <a:lstStyle/>
              <a:p>
                <a:r>
                  <a:rPr lang="en-US">
                    <a:noFill/>
                  </a:rPr>
                  <a:t> </a:t>
                </a:r>
              </a:p>
            </p:txBody>
          </p:sp>
        </mc:Fallback>
      </mc:AlternateContent>
    </p:spTree>
    <p:extLst>
      <p:ext uri="{BB962C8B-B14F-4D97-AF65-F5344CB8AC3E}">
        <p14:creationId xmlns:p14="http://schemas.microsoft.com/office/powerpoint/2010/main" val="35472151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TESTS AND INTERVALS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On the other hand, Lecture 12 provided a 95% confidence interval for  </a:t>
                </a:r>
                <a14:m>
                  <m:oMath xmlns:m="http://schemas.openxmlformats.org/officeDocument/2006/math">
                    <m:r>
                      <a:rPr lang="en-US" sz="3200" i="1" smtClean="0">
                        <a:latin typeface="Cambria Math" panose="02040503050406030204" pitchFamily="18" charset="0"/>
                      </a:rPr>
                      <m:t>𝜇</m:t>
                    </m:r>
                  </m:oMath>
                </a14:m>
                <a:r>
                  <a:rPr lang="en-US" sz="3200" b="1" dirty="0"/>
                  <a:t>  as  </a:t>
                </a:r>
                <a14:m>
                  <m:oMath xmlns:m="http://schemas.openxmlformats.org/officeDocument/2006/math">
                    <m:acc>
                      <m:accPr>
                        <m:chr m:val="̅"/>
                        <m:ctrlPr>
                          <a:rPr lang="en-US" sz="3200" i="1" smtClean="0">
                            <a:latin typeface="Cambria Math" panose="02040503050406030204" pitchFamily="18" charset="0"/>
                          </a:rPr>
                        </m:ctrlPr>
                      </m:accPr>
                      <m:e>
                        <m:r>
                          <a:rPr lang="en-US" sz="3200" i="1">
                            <a:latin typeface="Cambria Math" panose="02040503050406030204" pitchFamily="18" charset="0"/>
                          </a:rPr>
                          <m:t>𝑥</m:t>
                        </m:r>
                      </m:e>
                    </m:acc>
                  </m:oMath>
                </a14:m>
                <a:r>
                  <a:rPr lang="en-US" sz="3200" b="1" dirty="0"/>
                  <a:t> </a:t>
                </a:r>
                <a14:m>
                  <m:oMath xmlns:m="http://schemas.openxmlformats.org/officeDocument/2006/math">
                    <m:r>
                      <a:rPr lang="en-US" sz="3200" b="1">
                        <a:latin typeface="Cambria Math" panose="02040503050406030204" pitchFamily="18" charset="0"/>
                      </a:rPr>
                      <m:t>−</m:t>
                    </m:r>
                    <m:r>
                      <a:rPr lang="en-US" sz="3200" b="1" i="0" smtClean="0">
                        <a:latin typeface="Cambria Math" panose="02040503050406030204" pitchFamily="18" charset="0"/>
                      </a:rPr>
                      <m:t> </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a:rPr lang="en-US" sz="3200" i="1">
                            <a:latin typeface="Cambria Math" panose="02040503050406030204" pitchFamily="18" charset="0"/>
                          </a:rPr>
                          <m:t>𝑛</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0.975</m:t>
                        </m:r>
                      </m:sub>
                    </m:sSub>
                  </m:oMath>
                </a14:m>
                <a:r>
                  <a:rPr lang="en-US" sz="3200" dirty="0"/>
                  <a:t> </a:t>
                </a:r>
                <a14:m>
                  <m:oMath xmlns:m="http://schemas.openxmlformats.org/officeDocument/2006/math">
                    <m:r>
                      <a:rPr lang="en-US" sz="3200" i="1">
                        <a:latin typeface="Cambria Math" panose="02040503050406030204" pitchFamily="18" charset="0"/>
                      </a:rPr>
                      <m:t>𝑠</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i="1">
                            <a:latin typeface="Cambria Math" panose="02040503050406030204" pitchFamily="18" charset="0"/>
                          </a:rPr>
                          <m:t>𝑛</m:t>
                        </m:r>
                      </m:e>
                    </m:rad>
                  </m:oMath>
                </a14:m>
                <a:r>
                  <a:rPr lang="en-US" sz="3200" b="1" dirty="0"/>
                  <a:t>  to   </a:t>
                </a:r>
                <a14:m>
                  <m:oMath xmlns:m="http://schemas.openxmlformats.org/officeDocument/2006/math">
                    <m:acc>
                      <m:accPr>
                        <m:chr m:val="̅"/>
                        <m:ctrlPr>
                          <a:rPr lang="en-US" sz="3200" i="1">
                            <a:latin typeface="Cambria Math" panose="02040503050406030204" pitchFamily="18" charset="0"/>
                          </a:rPr>
                        </m:ctrlPr>
                      </m:accPr>
                      <m:e>
                        <m:r>
                          <a:rPr lang="en-US" sz="3200" i="1">
                            <a:latin typeface="Cambria Math" panose="02040503050406030204" pitchFamily="18" charset="0"/>
                          </a:rPr>
                          <m:t>𝑥</m:t>
                        </m:r>
                      </m:e>
                    </m:acc>
                  </m:oMath>
                </a14:m>
                <a:r>
                  <a:rPr lang="en-US" sz="3200" b="1" dirty="0"/>
                  <a:t> </a:t>
                </a:r>
                <a14:m>
                  <m:oMath xmlns:m="http://schemas.openxmlformats.org/officeDocument/2006/math">
                    <m:r>
                      <a:rPr lang="en-US" sz="3200" b="1" dirty="0">
                        <a:latin typeface="Cambria Math" panose="02040503050406030204" pitchFamily="18" charset="0"/>
                      </a:rPr>
                      <m:t>+</m:t>
                    </m:r>
                    <m:r>
                      <a:rPr lang="en-US" sz="3200" b="1">
                        <a:latin typeface="Cambria Math" panose="02040503050406030204" pitchFamily="18" charset="0"/>
                      </a:rPr>
                      <m:t> </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a:rPr lang="en-US" sz="3200" i="1">
                            <a:latin typeface="Cambria Math" panose="02040503050406030204" pitchFamily="18" charset="0"/>
                          </a:rPr>
                          <m:t>𝑛</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0.975</m:t>
                        </m:r>
                      </m:sub>
                    </m:sSub>
                  </m:oMath>
                </a14:m>
                <a:r>
                  <a:rPr lang="en-US" sz="3200" dirty="0"/>
                  <a:t> </a:t>
                </a:r>
                <a14:m>
                  <m:oMath xmlns:m="http://schemas.openxmlformats.org/officeDocument/2006/math">
                    <m:r>
                      <a:rPr lang="en-US" sz="3200" i="1">
                        <a:latin typeface="Cambria Math" panose="02040503050406030204" pitchFamily="18" charset="0"/>
                      </a:rPr>
                      <m:t>𝑠</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i="1">
                            <a:latin typeface="Cambria Math" panose="02040503050406030204" pitchFamily="18" charset="0"/>
                          </a:rPr>
                          <m:t>𝑛</m:t>
                        </m:r>
                      </m:e>
                    </m:rad>
                  </m:oMath>
                </a14:m>
                <a:r>
                  <a:rPr lang="en-US" sz="3200" b="1" dirty="0"/>
                  <a:t>. </a:t>
                </a:r>
              </a:p>
              <a:p>
                <a:pPr marL="0" indent="0">
                  <a:spcBef>
                    <a:spcPts val="0"/>
                  </a:spcBef>
                  <a:buNone/>
                </a:pPr>
                <a:endParaRPr lang="en-US" sz="3200" b="1" dirty="0"/>
              </a:p>
              <a:p>
                <a:pPr marL="0" indent="0">
                  <a:spcBef>
                    <a:spcPts val="0"/>
                  </a:spcBef>
                  <a:buNone/>
                </a:pPr>
                <a:r>
                  <a:rPr lang="en-US" sz="3200" b="1" dirty="0"/>
                  <a:t>Comparing the preceding slide to this one, we see that               H</a:t>
                </a:r>
                <a:r>
                  <a:rPr lang="en-US" sz="3200" b="1" baseline="-25000" dirty="0"/>
                  <a:t>0</a:t>
                </a:r>
                <a:r>
                  <a:rPr lang="en-US" sz="3200" b="1" dirty="0"/>
                  <a:t>: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b="1" dirty="0">
                    <a:latin typeface="Calibri" panose="020F0502020204030204" pitchFamily="34" charset="0"/>
                    <a:ea typeface="Calibri" panose="020F0502020204030204" pitchFamily="34" charset="0"/>
                    <a:cs typeface="Calibri" panose="020F0502020204030204" pitchFamily="34" charset="0"/>
                  </a:rPr>
                  <a:t> </a:t>
                </a:r>
                <a:r>
                  <a:rPr lang="en-US" sz="3200" b="1" dirty="0"/>
                  <a:t>is accepted if and only if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 </m:t>
                        </m:r>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belongs to the confidence interval.  Intuitively, if the data do not convince us to reject  H</a:t>
                </a:r>
                <a:r>
                  <a:rPr lang="en-US" sz="3200" b="1" baseline="-25000" dirty="0"/>
                  <a:t>0</a:t>
                </a:r>
                <a:r>
                  <a:rPr lang="en-US" sz="3200" b="1" dirty="0"/>
                  <a:t>: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b="1" dirty="0"/>
                  <a:t>then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is not an implausible value for  </a:t>
                </a:r>
                <a14:m>
                  <m:oMath xmlns:m="http://schemas.openxmlformats.org/officeDocument/2006/math">
                    <m:r>
                      <a:rPr lang="en-US" sz="3200" i="1">
                        <a:latin typeface="Cambria Math" panose="02040503050406030204" pitchFamily="18" charset="0"/>
                      </a:rPr>
                      <m:t>𝜇</m:t>
                    </m:r>
                  </m:oMath>
                </a14:m>
                <a:r>
                  <a:rPr lang="en-US" sz="3200" b="1" dirty="0"/>
                  <a:t>,  so that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is reasonably included in a range of a plausible values.</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747" r="-2031"/>
                </a:stretch>
              </a:blipFill>
            </p:spPr>
            <p:txBody>
              <a:bodyPr/>
              <a:lstStyle/>
              <a:p>
                <a:r>
                  <a:rPr lang="en-US">
                    <a:noFill/>
                  </a:rPr>
                  <a:t> </a:t>
                </a:r>
              </a:p>
            </p:txBody>
          </p:sp>
        </mc:Fallback>
      </mc:AlternateContent>
    </p:spTree>
    <p:extLst>
      <p:ext uri="{BB962C8B-B14F-4D97-AF65-F5344CB8AC3E}">
        <p14:creationId xmlns:p14="http://schemas.microsoft.com/office/powerpoint/2010/main" val="32890648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TESTS AND INTERVALS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Note that the significance and confidence levels must add to 100% (we had  5%  and  95%) for hypothesis testing and confidence intervals to be equivalent in this way.</a:t>
            </a:r>
          </a:p>
          <a:p>
            <a:pPr marL="0" indent="0">
              <a:spcBef>
                <a:spcPts val="0"/>
              </a:spcBef>
              <a:buNone/>
            </a:pPr>
            <a:endParaRPr lang="en-US" sz="3200" b="1" dirty="0"/>
          </a:p>
          <a:p>
            <a:pPr marL="0" indent="0">
              <a:spcBef>
                <a:spcPts val="0"/>
              </a:spcBef>
              <a:buNone/>
            </a:pPr>
            <a:r>
              <a:rPr lang="en-US" sz="3200" b="1" dirty="0"/>
              <a:t>In fact, we could have </a:t>
            </a:r>
            <a:r>
              <a:rPr lang="en-US" sz="3200" b="1" i="1" dirty="0"/>
              <a:t>defined</a:t>
            </a:r>
            <a:r>
              <a:rPr lang="en-US" sz="3200" b="1" dirty="0"/>
              <a:t>  a confidence interval to include all possible values of a population parameter that would not be rejected in a related hypothesis test.  This approach to constructing a confidence interval is called </a:t>
            </a:r>
            <a:r>
              <a:rPr lang="en-US" sz="3200" b="1" u="sng" dirty="0"/>
              <a:t>inversion</a:t>
            </a:r>
            <a:r>
              <a:rPr lang="en-US" sz="3200" b="1" dirty="0"/>
              <a:t>.</a:t>
            </a:r>
          </a:p>
        </p:txBody>
      </p:sp>
    </p:spTree>
    <p:extLst>
      <p:ext uri="{BB962C8B-B14F-4D97-AF65-F5344CB8AC3E}">
        <p14:creationId xmlns:p14="http://schemas.microsoft.com/office/powerpoint/2010/main" val="869500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TESTS AND INTERVALS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The equivalence between hypothesis testing and confidence intervals may also be used as follows:</a:t>
            </a:r>
          </a:p>
          <a:p>
            <a:pPr marL="0" indent="0">
              <a:spcBef>
                <a:spcPts val="0"/>
              </a:spcBef>
              <a:buNone/>
            </a:pPr>
            <a:endParaRPr lang="en-US" sz="3200" b="1" dirty="0"/>
          </a:p>
          <a:p>
            <a:pPr marL="0" indent="0">
              <a:spcBef>
                <a:spcPts val="0"/>
              </a:spcBef>
              <a:buNone/>
            </a:pPr>
            <a:r>
              <a:rPr lang="en-US" sz="3200" b="1" dirty="0"/>
              <a:t>Suppose that we have obtained a 95% confidence interval of  72.3  to  91.7,  as in the numerical example of Lecture 12.  We may wonder, would a hypothesis test at 5% significance level reject  H</a:t>
            </a:r>
            <a:r>
              <a:rPr lang="en-US" sz="3200" b="1" baseline="-25000" dirty="0"/>
              <a:t>0</a:t>
            </a:r>
            <a:r>
              <a:rPr lang="en-US" sz="3200" b="1" dirty="0"/>
              <a:t>: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t>90 ?  We can answer this question in the negative, even without calculating a test statistic, simply because  90  is inside the 95% confidence interval.</a:t>
            </a:r>
          </a:p>
        </p:txBody>
      </p:sp>
    </p:spTree>
    <p:extLst>
      <p:ext uri="{BB962C8B-B14F-4D97-AF65-F5344CB8AC3E}">
        <p14:creationId xmlns:p14="http://schemas.microsoft.com/office/powerpoint/2010/main" val="1788439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STATISTICAL SIGNIFICANCE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One controversial aspect of statistical significance is that it may conflict with a notion of practical (or clinical) significance.</a:t>
                </a:r>
              </a:p>
              <a:p>
                <a:pPr marL="0" indent="0">
                  <a:spcBef>
                    <a:spcPts val="0"/>
                  </a:spcBef>
                  <a:buNone/>
                </a:pPr>
                <a:endParaRPr lang="en-US" sz="3200" b="1" dirty="0"/>
              </a:p>
              <a:p>
                <a:pPr marL="0" indent="0">
                  <a:spcBef>
                    <a:spcPts val="0"/>
                  </a:spcBef>
                  <a:buNone/>
                </a:pPr>
                <a:r>
                  <a:rPr lang="en-US" sz="3200" b="1" dirty="0"/>
                  <a:t>As mentioned in Lecture 10, a statistically significant result occurs when a null hypothesis is rejected.  In particular, if we have rejected  H</a:t>
                </a:r>
                <a:r>
                  <a:rPr lang="en-US" sz="3200" b="1" baseline="-25000" dirty="0"/>
                  <a:t>0</a:t>
                </a:r>
                <a:r>
                  <a:rPr lang="en-US" sz="3200" b="1" dirty="0"/>
                  <a:t>: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b="1" dirty="0"/>
                  <a:t>, then we may say that the difference between  </a:t>
                </a:r>
                <a14:m>
                  <m:oMath xmlns:m="http://schemas.openxmlformats.org/officeDocument/2006/math">
                    <m:acc>
                      <m:accPr>
                        <m:chr m:val="̅"/>
                        <m:ctrlPr>
                          <a:rPr lang="en-US" sz="3200" i="1" smtClean="0">
                            <a:latin typeface="Cambria Math" panose="02040503050406030204" pitchFamily="18" charset="0"/>
                          </a:rPr>
                        </m:ctrlPr>
                      </m:accPr>
                      <m:e>
                        <m:r>
                          <a:rPr lang="en-US" sz="3200" i="1">
                            <a:latin typeface="Cambria Math" panose="02040503050406030204" pitchFamily="18" charset="0"/>
                          </a:rPr>
                          <m:t>𝑥</m:t>
                        </m:r>
                      </m:e>
                    </m:acc>
                  </m:oMath>
                </a14:m>
                <a:r>
                  <a:rPr lang="en-US" sz="3200" b="1" dirty="0"/>
                  <a:t>  and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𝜇</m:t>
                        </m:r>
                      </m:e>
                      <m:sub>
                        <m:r>
                          <a:rPr lang="en-US" sz="3200" i="1">
                            <a:latin typeface="Cambria Math" panose="02040503050406030204" pitchFamily="18" charset="0"/>
                          </a:rPr>
                          <m:t>0</m:t>
                        </m:r>
                      </m:sub>
                    </m:sSub>
                    <m:r>
                      <a:rPr lang="en-US" sz="3200" i="1">
                        <a:latin typeface="Cambria Math" panose="02040503050406030204" pitchFamily="18" charset="0"/>
                      </a:rPr>
                      <m:t> </m:t>
                    </m:r>
                  </m:oMath>
                </a14:m>
                <a:r>
                  <a:rPr lang="en-US" sz="3200" b="1" dirty="0"/>
                  <a:t> is statistically significant.</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747"/>
                </a:stretch>
              </a:blipFill>
            </p:spPr>
            <p:txBody>
              <a:bodyPr/>
              <a:lstStyle/>
              <a:p>
                <a:r>
                  <a:rPr lang="en-US">
                    <a:noFill/>
                  </a:rPr>
                  <a:t> </a:t>
                </a:r>
              </a:p>
            </p:txBody>
          </p:sp>
        </mc:Fallback>
      </mc:AlternateContent>
    </p:spTree>
    <p:extLst>
      <p:ext uri="{BB962C8B-B14F-4D97-AF65-F5344CB8AC3E}">
        <p14:creationId xmlns:p14="http://schemas.microsoft.com/office/powerpoint/2010/main" val="12892929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PRACTICAL SIGNIFICANCE</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On the other hand, we might say that the difference between  </a:t>
                </a:r>
                <a14:m>
                  <m:oMath xmlns:m="http://schemas.openxmlformats.org/officeDocument/2006/math">
                    <m:acc>
                      <m:accPr>
                        <m:chr m:val="̅"/>
                        <m:ctrlPr>
                          <a:rPr lang="en-US" sz="3200" i="1" smtClean="0">
                            <a:latin typeface="Cambria Math" panose="02040503050406030204" pitchFamily="18" charset="0"/>
                          </a:rPr>
                        </m:ctrlPr>
                      </m:accPr>
                      <m:e>
                        <m:r>
                          <a:rPr lang="en-US" sz="3200" i="1">
                            <a:latin typeface="Cambria Math" panose="02040503050406030204" pitchFamily="18" charset="0"/>
                          </a:rPr>
                          <m:t>𝑥</m:t>
                        </m:r>
                      </m:e>
                    </m:acc>
                  </m:oMath>
                </a14:m>
                <a:r>
                  <a:rPr lang="en-US" sz="3200" b="1" dirty="0"/>
                  <a:t>  and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𝜇</m:t>
                        </m:r>
                      </m:e>
                      <m:sub>
                        <m:r>
                          <a:rPr lang="en-US" sz="3200" i="1">
                            <a:latin typeface="Cambria Math" panose="02040503050406030204" pitchFamily="18" charset="0"/>
                          </a:rPr>
                          <m:t>0</m:t>
                        </m:r>
                      </m:sub>
                    </m:sSub>
                    <m:r>
                      <a:rPr lang="en-US" sz="3200" i="1">
                        <a:latin typeface="Cambria Math" panose="02040503050406030204" pitchFamily="18" charset="0"/>
                      </a:rPr>
                      <m:t> </m:t>
                    </m:r>
                  </m:oMath>
                </a14:m>
                <a:r>
                  <a:rPr lang="en-US" sz="3200" b="1" dirty="0"/>
                  <a:t> is practically (or clinically) significant if the belief that    </a:t>
                </a:r>
                <a:r>
                  <a:rPr lang="el-GR" sz="3200" i="1" dirty="0">
                    <a:latin typeface="Calibri" panose="020F0502020204030204" pitchFamily="34" charset="0"/>
                    <a:ea typeface="Calibri" panose="020F0502020204030204" pitchFamily="34" charset="0"/>
                    <a:cs typeface="Calibri" panose="020F0502020204030204" pitchFamily="34" charset="0"/>
                  </a:rPr>
                  <a:t>μ</a:t>
                </a:r>
                <a:r>
                  <a:rPr lang="en-US" sz="3200" i="1" dirty="0">
                    <a:latin typeface="Calibri" panose="020F0502020204030204" pitchFamily="34" charset="0"/>
                    <a:ea typeface="Calibri" panose="020F0502020204030204" pitchFamily="34" charset="0"/>
                    <a:cs typeface="Calibri" panose="020F0502020204030204" pitchFamily="34" charset="0"/>
                  </a:rPr>
                  <a:t> </a:t>
                </a:r>
                <a:r>
                  <a:rPr lang="el-GR" sz="3200" i="1" dirty="0">
                    <a:latin typeface="Calibri" panose="020F0502020204030204" pitchFamily="34" charset="0"/>
                    <a:ea typeface="Calibri" panose="020F0502020204030204" pitchFamily="34" charset="0"/>
                    <a:cs typeface="Calibri" panose="020F0502020204030204" pitchFamily="34" charset="0"/>
                  </a:rPr>
                  <a:t>≈</a:t>
                </a:r>
                <a:r>
                  <a:rPr lang="en-US" sz="3200" i="1" dirty="0">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acc>
                      <m:accPr>
                        <m:chr m:val="̅"/>
                        <m:ctrlPr>
                          <a:rPr lang="en-US" sz="3200" i="1">
                            <a:latin typeface="Cambria Math" panose="02040503050406030204" pitchFamily="18" charset="0"/>
                          </a:rPr>
                        </m:ctrlPr>
                      </m:accPr>
                      <m:e>
                        <m:r>
                          <a:rPr lang="en-US" sz="3200" i="1">
                            <a:latin typeface="Cambria Math" panose="02040503050406030204" pitchFamily="18" charset="0"/>
                          </a:rPr>
                          <m:t>𝑥</m:t>
                        </m:r>
                      </m:e>
                    </m:acc>
                  </m:oMath>
                </a14:m>
                <a:r>
                  <a:rPr lang="en-US" sz="3200" b="1" dirty="0"/>
                  <a:t>  would motivate an informed individual to act differently.</a:t>
                </a:r>
              </a:p>
              <a:p>
                <a:pPr marL="0" indent="0">
                  <a:spcBef>
                    <a:spcPts val="0"/>
                  </a:spcBef>
                  <a:buNone/>
                </a:pPr>
                <a:endParaRPr lang="en-US" sz="3200" b="1" dirty="0"/>
              </a:p>
              <a:p>
                <a:pPr marL="0" indent="0">
                  <a:spcBef>
                    <a:spcPts val="0"/>
                  </a:spcBef>
                  <a:buNone/>
                </a:pPr>
                <a:r>
                  <a:rPr lang="en-US" sz="3200" b="1" dirty="0"/>
                  <a:t>We can give examples in which a statistically significant result is not practically significant and in which a practically significant result is not statistically significant.</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747" r="-1354"/>
                </a:stretch>
              </a:blipFill>
            </p:spPr>
            <p:txBody>
              <a:bodyPr/>
              <a:lstStyle/>
              <a:p>
                <a:r>
                  <a:rPr lang="en-US">
                    <a:noFill/>
                  </a:rPr>
                  <a:t> </a:t>
                </a:r>
              </a:p>
            </p:txBody>
          </p:sp>
        </mc:Fallback>
      </mc:AlternateContent>
    </p:spTree>
    <p:extLst>
      <p:ext uri="{BB962C8B-B14F-4D97-AF65-F5344CB8AC3E}">
        <p14:creationId xmlns:p14="http://schemas.microsoft.com/office/powerpoint/2010/main" val="3302473609"/>
      </p:ext>
    </p:extLst>
  </p:cSld>
  <p:clrMapOvr>
    <a:masterClrMapping/>
  </p:clrMapOvr>
</p:sld>
</file>

<file path=ppt/theme/theme1.xml><?xml version="1.0" encoding="utf-8"?>
<a:theme xmlns:a="http://schemas.openxmlformats.org/drawingml/2006/main" name="AngleLinesVTI">
  <a:themeElements>
    <a:clrScheme name="Custom 34">
      <a:dk1>
        <a:sysClr val="windowText" lastClr="000000"/>
      </a:dk1>
      <a:lt1>
        <a:sysClr val="window" lastClr="FFFFFF"/>
      </a:lt1>
      <a:dk2>
        <a:srgbClr val="001E2E"/>
      </a:dk2>
      <a:lt2>
        <a:srgbClr val="F0ECEC"/>
      </a:lt2>
      <a:accent1>
        <a:srgbClr val="155767"/>
      </a:accent1>
      <a:accent2>
        <a:srgbClr val="BA9CA0"/>
      </a:accent2>
      <a:accent3>
        <a:srgbClr val="A57931"/>
      </a:accent3>
      <a:accent4>
        <a:srgbClr val="0E577C"/>
      </a:accent4>
      <a:accent5>
        <a:srgbClr val="CC846E"/>
      </a:accent5>
      <a:accent6>
        <a:srgbClr val="93767A"/>
      </a:accent6>
      <a:hlink>
        <a:srgbClr val="0563C1"/>
      </a:hlink>
      <a:folHlink>
        <a:srgbClr val="954F72"/>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gleLinesVTI" id="{BC1FC193-C72F-4761-9899-1105EDF6BAE8}" vid="{64612625-F022-44B7-B9FA-9D26DEDBDC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20BE78-9FDF-401B-B412-3AA10EC5BEA3}">
  <ds:schemaRefs>
    <ds:schemaRef ds:uri="http://schemas.microsoft.com/office/2006/metadata/properties"/>
    <ds:schemaRef ds:uri="http://schemas.microsoft.com/office/2006/documentManagement/types"/>
    <ds:schemaRef ds:uri="http://schemas.microsoft.com/office/infopath/2007/PartnerControls"/>
    <ds:schemaRef ds:uri="http://purl.org/dc/terms/"/>
    <ds:schemaRef ds:uri="16c05727-aa75-4e4a-9b5f-8a80a1165891"/>
    <ds:schemaRef ds:uri="http://schemas.openxmlformats.org/package/2006/metadata/core-properties"/>
    <ds:schemaRef ds:uri="230e9df3-be65-4c73-a93b-d1236ebd677e"/>
    <ds:schemaRef ds:uri="http://www.w3.org/XML/1998/namespace"/>
    <ds:schemaRef ds:uri="71af3243-3dd4-4a8d-8c0d-dd76da1f02a5"/>
    <ds:schemaRef ds:uri="http://schemas.microsoft.com/sharepoint/v3"/>
    <ds:schemaRef ds:uri="http://purl.org/dc/dcmitype/"/>
    <ds:schemaRef ds:uri="http://purl.org/dc/elements/1.1/"/>
  </ds:schemaRefs>
</ds:datastoreItem>
</file>

<file path=customXml/itemProps2.xml><?xml version="1.0" encoding="utf-8"?>
<ds:datastoreItem xmlns:ds="http://schemas.openxmlformats.org/officeDocument/2006/customXml" ds:itemID="{30E62E91-3991-445A-ADE0-DB143B39320F}">
  <ds:schemaRefs>
    <ds:schemaRef ds:uri="http://schemas.microsoft.com/sharepoint/v3/contenttype/forms"/>
  </ds:schemaRefs>
</ds:datastoreItem>
</file>

<file path=customXml/itemProps3.xml><?xml version="1.0" encoding="utf-8"?>
<ds:datastoreItem xmlns:ds="http://schemas.openxmlformats.org/officeDocument/2006/customXml" ds:itemID="{1C180A77-4928-484F-9529-F716C85D6A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{15A12A83-B290-452D-83BA-CDFE94041F92}TF020710ce-b2a3-4743-8ec4-0abcd2574951ef9f6aa4_win32-415a623b9e9a</Template>
  <TotalTime>1209</TotalTime>
  <Words>2377</Words>
  <Application>Microsoft Office PowerPoint</Application>
  <PresentationFormat>Widescreen</PresentationFormat>
  <Paragraphs>123</Paragraphs>
  <Slides>29</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Aptos</vt:lpstr>
      <vt:lpstr>Arial</vt:lpstr>
      <vt:lpstr>Calibri</vt:lpstr>
      <vt:lpstr>Cambria Math</vt:lpstr>
      <vt:lpstr>Neue Haas Grotesk Text Pro</vt:lpstr>
      <vt:lpstr>Univers Condensed Light</vt:lpstr>
      <vt:lpstr>Walbaum Display Light</vt:lpstr>
      <vt:lpstr>AngleLinesVTI</vt:lpstr>
      <vt:lpstr>  Confidence intervals versus hypothesis tests; CONTROVERSIES OF significance  BST 600 Fall 2025 Lecture 13 Dr. Richard Charnigo</vt:lpstr>
      <vt:lpstr>INTRODUCTION</vt:lpstr>
      <vt:lpstr>TESTS AND INTERVALS</vt:lpstr>
      <vt:lpstr>TESTS AND INTERVALS (CONTINUED)</vt:lpstr>
      <vt:lpstr>TESTS AND INTERVALS (CONTINUED)</vt:lpstr>
      <vt:lpstr>TESTS AND INTERVALS (CONTINUED)</vt:lpstr>
      <vt:lpstr>TESTS AND INTERVALS (CONTINUED)</vt:lpstr>
      <vt:lpstr>STATISTICAL SIGNIFICANCE</vt:lpstr>
      <vt:lpstr>PRACTICAL SIGNIFICANCE</vt:lpstr>
      <vt:lpstr>EXAMPLE #1</vt:lpstr>
      <vt:lpstr>EXAMPLE #1 (CONTINUED)</vt:lpstr>
      <vt:lpstr>EXAMPLE #1 (CONTINUED)</vt:lpstr>
      <vt:lpstr>FIRST REMARKS</vt:lpstr>
      <vt:lpstr>FIRST REMARKS (CONTINUED)</vt:lpstr>
      <vt:lpstr>EXAMPLE #2</vt:lpstr>
      <vt:lpstr>EXAMPLE #2 (CONTINUED)</vt:lpstr>
      <vt:lpstr>EXAMPLE #2 (CONTINUED)</vt:lpstr>
      <vt:lpstr>SECOND REMARKS</vt:lpstr>
      <vt:lpstr>SECOND REMARKS (CONTINUED)</vt:lpstr>
      <vt:lpstr>SECOND REMARKS (CONTINUED)</vt:lpstr>
      <vt:lpstr>SECOND REMARKS (CONTINUED)</vt:lpstr>
      <vt:lpstr>MORE RECENTLY…</vt:lpstr>
      <vt:lpstr>MORE RECENTLY… (CONTINUED)</vt:lpstr>
      <vt:lpstr>MORE RECENTLY… (CONTINUED)</vt:lpstr>
      <vt:lpstr>MORE RECENTLY… (CONTINUED)</vt:lpstr>
      <vt:lpstr>MORE RECENTLY… (CONTINUED)</vt:lpstr>
      <vt:lpstr>MORE RECENTLY… (CONTINUED)</vt:lpstr>
      <vt:lpstr>MORE RECENTLY… (CONTINUED)</vt:lpstr>
      <vt:lpstr>MORE RECENTLY…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DESCRIBING NUMERICAL DATA; ASSESSING NON-NORMALITY  BST 600 Fall 2025 Lecture 8 Dr. Richard Charnigo </dc:title>
  <dc:creator>Richard Charnigo</dc:creator>
  <cp:lastModifiedBy>Richard Charnigo</cp:lastModifiedBy>
  <cp:revision>11</cp:revision>
  <cp:lastPrinted>2025-10-07T02:40:13Z</cp:lastPrinted>
  <dcterms:created xsi:type="dcterms:W3CDTF">2025-09-19T01:53:50Z</dcterms:created>
  <dcterms:modified xsi:type="dcterms:W3CDTF">2025-10-10T04:56:08Z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