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1" r:id="rId1"/>
  </p:sldMasterIdLst>
  <p:notesMasterIdLst>
    <p:notesMasterId r:id="rId29"/>
  </p:notesMasterIdLst>
  <p:sldIdLst>
    <p:sldId id="256" r:id="rId2"/>
    <p:sldId id="258" r:id="rId3"/>
    <p:sldId id="259" r:id="rId4"/>
    <p:sldId id="261" r:id="rId5"/>
    <p:sldId id="262" r:id="rId6"/>
    <p:sldId id="263" r:id="rId7"/>
    <p:sldId id="264" r:id="rId8"/>
    <p:sldId id="266" r:id="rId9"/>
    <p:sldId id="265" r:id="rId10"/>
    <p:sldId id="271" r:id="rId11"/>
    <p:sldId id="268" r:id="rId12"/>
    <p:sldId id="273" r:id="rId13"/>
    <p:sldId id="274" r:id="rId14"/>
    <p:sldId id="275" r:id="rId15"/>
    <p:sldId id="276" r:id="rId16"/>
    <p:sldId id="277" r:id="rId17"/>
    <p:sldId id="278" r:id="rId18"/>
    <p:sldId id="282" r:id="rId19"/>
    <p:sldId id="279" r:id="rId20"/>
    <p:sldId id="283" r:id="rId21"/>
    <p:sldId id="284" r:id="rId22"/>
    <p:sldId id="280" r:id="rId23"/>
    <p:sldId id="285" r:id="rId24"/>
    <p:sldId id="286" r:id="rId25"/>
    <p:sldId id="281" r:id="rId26"/>
    <p:sldId id="287" r:id="rId27"/>
    <p:sldId id="28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238426A-E093-4C4D-9B9D-F9C2304159F7}">
          <p14:sldIdLst>
            <p14:sldId id="256"/>
            <p14:sldId id="258"/>
            <p14:sldId id="259"/>
            <p14:sldId id="261"/>
            <p14:sldId id="262"/>
            <p14:sldId id="263"/>
            <p14:sldId id="264"/>
            <p14:sldId id="266"/>
            <p14:sldId id="265"/>
            <p14:sldId id="271"/>
            <p14:sldId id="268"/>
            <p14:sldId id="273"/>
            <p14:sldId id="274"/>
            <p14:sldId id="275"/>
            <p14:sldId id="276"/>
            <p14:sldId id="277"/>
            <p14:sldId id="278"/>
            <p14:sldId id="282"/>
            <p14:sldId id="279"/>
            <p14:sldId id="283"/>
            <p14:sldId id="284"/>
            <p14:sldId id="280"/>
            <p14:sldId id="285"/>
            <p14:sldId id="286"/>
            <p14:sldId id="281"/>
            <p14:sldId id="287"/>
            <p14:sldId id="28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744971-35AD-46E6-A69A-8C6AA209EF46}" v="74" dt="2025-09-03T19:56:23.7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37744971-35AD-46E6-A69A-8C6AA209EF46}"/>
    <pc:docChg chg="undo custSel addSld delSld modSld sldOrd modSection">
      <pc:chgData name="Richard Charnigo" userId="4fe029dc7930efe6" providerId="LiveId" clId="{37744971-35AD-46E6-A69A-8C6AA209EF46}" dt="2025-09-18T01:44:39.428" v="13322" actId="20577"/>
      <pc:docMkLst>
        <pc:docMk/>
      </pc:docMkLst>
      <pc:sldChg chg="modSp">
        <pc:chgData name="Richard Charnigo" userId="4fe029dc7930efe6" providerId="LiveId" clId="{37744971-35AD-46E6-A69A-8C6AA209EF46}" dt="2025-08-30T23:17:23.709" v="48" actId="20577"/>
        <pc:sldMkLst>
          <pc:docMk/>
          <pc:sldMk cId="340496337" sldId="256"/>
        </pc:sldMkLst>
        <pc:spChg chg="mod">
          <ac:chgData name="Richard Charnigo" userId="4fe029dc7930efe6" providerId="LiveId" clId="{37744971-35AD-46E6-A69A-8C6AA209EF46}" dt="2025-08-30T23:17:13.185" v="46" actId="20577"/>
          <ac:spMkLst>
            <pc:docMk/>
            <pc:sldMk cId="340496337" sldId="256"/>
            <ac:spMk id="2" creationId="{25BC26E0-8949-3811-511C-2040B1CD54E6}"/>
          </ac:spMkLst>
        </pc:spChg>
        <pc:spChg chg="mod">
          <ac:chgData name="Richard Charnigo" userId="4fe029dc7930efe6" providerId="LiveId" clId="{37744971-35AD-46E6-A69A-8C6AA209EF46}" dt="2025-08-30T23:17:23.709" v="48" actId="20577"/>
          <ac:spMkLst>
            <pc:docMk/>
            <pc:sldMk cId="340496337" sldId="256"/>
            <ac:spMk id="3" creationId="{24A1EF70-41E0-5BCD-9EEC-E9E73B761C0C}"/>
          </ac:spMkLst>
        </pc:spChg>
      </pc:sldChg>
      <pc:sldChg chg="modSp mod">
        <pc:chgData name="Richard Charnigo" userId="4fe029dc7930efe6" providerId="LiveId" clId="{37744971-35AD-46E6-A69A-8C6AA209EF46}" dt="2025-09-03T19:53:45.586" v="13189" actId="20577"/>
        <pc:sldMkLst>
          <pc:docMk/>
          <pc:sldMk cId="2544258310" sldId="258"/>
        </pc:sldMkLst>
        <pc:spChg chg="mod">
          <ac:chgData name="Richard Charnigo" userId="4fe029dc7930efe6" providerId="LiveId" clId="{37744971-35AD-46E6-A69A-8C6AA209EF46}" dt="2025-09-03T19:53:45.586" v="13189" actId="20577"/>
          <ac:spMkLst>
            <pc:docMk/>
            <pc:sldMk cId="2544258310" sldId="258"/>
            <ac:spMk id="3" creationId="{D0F77F9F-E451-09F2-9595-3C1A6274DEC2}"/>
          </ac:spMkLst>
        </pc:spChg>
      </pc:sldChg>
      <pc:sldChg chg="del">
        <pc:chgData name="Richard Charnigo" userId="4fe029dc7930efe6" providerId="LiveId" clId="{37744971-35AD-46E6-A69A-8C6AA209EF46}" dt="2025-08-30T23:17:28.146" v="49" actId="2696"/>
        <pc:sldMkLst>
          <pc:docMk/>
          <pc:sldMk cId="622637344" sldId="259"/>
        </pc:sldMkLst>
      </pc:sldChg>
      <pc:sldChg chg="modSp mod">
        <pc:chgData name="Richard Charnigo" userId="4fe029dc7930efe6" providerId="LiveId" clId="{37744971-35AD-46E6-A69A-8C6AA209EF46}" dt="2025-09-03T20:03:54.857" v="13246" actId="20577"/>
        <pc:sldMkLst>
          <pc:docMk/>
          <pc:sldMk cId="1505504226" sldId="259"/>
        </pc:sldMkLst>
        <pc:spChg chg="mod">
          <ac:chgData name="Richard Charnigo" userId="4fe029dc7930efe6" providerId="LiveId" clId="{37744971-35AD-46E6-A69A-8C6AA209EF46}" dt="2025-09-03T02:37:37.673" v="1415" actId="20577"/>
          <ac:spMkLst>
            <pc:docMk/>
            <pc:sldMk cId="1505504226" sldId="259"/>
            <ac:spMk id="2" creationId="{031EB903-700B-36AF-6058-F6DC510AEB99}"/>
          </ac:spMkLst>
        </pc:spChg>
        <pc:spChg chg="mod">
          <ac:chgData name="Richard Charnigo" userId="4fe029dc7930efe6" providerId="LiveId" clId="{37744971-35AD-46E6-A69A-8C6AA209EF46}" dt="2025-09-03T20:03:54.857" v="13246" actId="20577"/>
          <ac:spMkLst>
            <pc:docMk/>
            <pc:sldMk cId="1505504226" sldId="259"/>
            <ac:spMk id="3" creationId="{D0F77F9F-E451-09F2-9595-3C1A6274DEC2}"/>
          </ac:spMkLst>
        </pc:spChg>
      </pc:sldChg>
      <pc:sldChg chg="del">
        <pc:chgData name="Richard Charnigo" userId="4fe029dc7930efe6" providerId="LiveId" clId="{37744971-35AD-46E6-A69A-8C6AA209EF46}" dt="2025-08-30T23:17:29.090" v="50" actId="2696"/>
        <pc:sldMkLst>
          <pc:docMk/>
          <pc:sldMk cId="1970513596" sldId="260"/>
        </pc:sldMkLst>
      </pc:sldChg>
      <pc:sldChg chg="modSp mod">
        <pc:chgData name="Richard Charnigo" userId="4fe029dc7930efe6" providerId="LiveId" clId="{37744971-35AD-46E6-A69A-8C6AA209EF46}" dt="2025-09-03T19:56:23.719" v="13194" actId="20577"/>
        <pc:sldMkLst>
          <pc:docMk/>
          <pc:sldMk cId="4151784601" sldId="261"/>
        </pc:sldMkLst>
        <pc:spChg chg="mod">
          <ac:chgData name="Richard Charnigo" userId="4fe029dc7930efe6" providerId="LiveId" clId="{37744971-35AD-46E6-A69A-8C6AA209EF46}" dt="2025-09-03T02:37:43.800" v="1420" actId="20577"/>
          <ac:spMkLst>
            <pc:docMk/>
            <pc:sldMk cId="4151784601" sldId="261"/>
            <ac:spMk id="2" creationId="{031EB903-700B-36AF-6058-F6DC510AEB99}"/>
          </ac:spMkLst>
        </pc:spChg>
        <pc:spChg chg="mod">
          <ac:chgData name="Richard Charnigo" userId="4fe029dc7930efe6" providerId="LiveId" clId="{37744971-35AD-46E6-A69A-8C6AA209EF46}" dt="2025-09-03T19:56:23.719" v="13194" actId="20577"/>
          <ac:spMkLst>
            <pc:docMk/>
            <pc:sldMk cId="4151784601" sldId="261"/>
            <ac:spMk id="3" creationId="{D0F77F9F-E451-09F2-9595-3C1A6274DEC2}"/>
          </ac:spMkLst>
        </pc:spChg>
      </pc:sldChg>
      <pc:sldChg chg="modSp mod">
        <pc:chgData name="Richard Charnigo" userId="4fe029dc7930efe6" providerId="LiveId" clId="{37744971-35AD-46E6-A69A-8C6AA209EF46}" dt="2025-09-03T02:51:22.847" v="2497" actId="20577"/>
        <pc:sldMkLst>
          <pc:docMk/>
          <pc:sldMk cId="333536717" sldId="262"/>
        </pc:sldMkLst>
        <pc:spChg chg="mod">
          <ac:chgData name="Richard Charnigo" userId="4fe029dc7930efe6" providerId="LiveId" clId="{37744971-35AD-46E6-A69A-8C6AA209EF46}" dt="2025-09-03T02:37:56.765" v="1451" actId="20577"/>
          <ac:spMkLst>
            <pc:docMk/>
            <pc:sldMk cId="333536717" sldId="262"/>
            <ac:spMk id="2" creationId="{031EB903-700B-36AF-6058-F6DC510AEB99}"/>
          </ac:spMkLst>
        </pc:spChg>
        <pc:spChg chg="mod">
          <ac:chgData name="Richard Charnigo" userId="4fe029dc7930efe6" providerId="LiveId" clId="{37744971-35AD-46E6-A69A-8C6AA209EF46}" dt="2025-09-03T02:51:22.847" v="2497" actId="20577"/>
          <ac:spMkLst>
            <pc:docMk/>
            <pc:sldMk cId="333536717" sldId="262"/>
            <ac:spMk id="3" creationId="{D0F77F9F-E451-09F2-9595-3C1A6274DEC2}"/>
          </ac:spMkLst>
        </pc:spChg>
      </pc:sldChg>
      <pc:sldChg chg="del">
        <pc:chgData name="Richard Charnigo" userId="4fe029dc7930efe6" providerId="LiveId" clId="{37744971-35AD-46E6-A69A-8C6AA209EF46}" dt="2025-08-30T23:17:29.803" v="52" actId="2696"/>
        <pc:sldMkLst>
          <pc:docMk/>
          <pc:sldMk cId="951097639" sldId="262"/>
        </pc:sldMkLst>
      </pc:sldChg>
      <pc:sldChg chg="del">
        <pc:chgData name="Richard Charnigo" userId="4fe029dc7930efe6" providerId="LiveId" clId="{37744971-35AD-46E6-A69A-8C6AA209EF46}" dt="2025-08-30T23:17:30.089" v="53" actId="2696"/>
        <pc:sldMkLst>
          <pc:docMk/>
          <pc:sldMk cId="21620506" sldId="263"/>
        </pc:sldMkLst>
      </pc:sldChg>
      <pc:sldChg chg="modSp mod">
        <pc:chgData name="Richard Charnigo" userId="4fe029dc7930efe6" providerId="LiveId" clId="{37744971-35AD-46E6-A69A-8C6AA209EF46}" dt="2025-09-03T03:00:37.519" v="3608" actId="20577"/>
        <pc:sldMkLst>
          <pc:docMk/>
          <pc:sldMk cId="2573729556" sldId="263"/>
        </pc:sldMkLst>
        <pc:spChg chg="mod">
          <ac:chgData name="Richard Charnigo" userId="4fe029dc7930efe6" providerId="LiveId" clId="{37744971-35AD-46E6-A69A-8C6AA209EF46}" dt="2025-09-03T02:38:45.099" v="1512" actId="20577"/>
          <ac:spMkLst>
            <pc:docMk/>
            <pc:sldMk cId="2573729556" sldId="263"/>
            <ac:spMk id="2" creationId="{031EB903-700B-36AF-6058-F6DC510AEB99}"/>
          </ac:spMkLst>
        </pc:spChg>
        <pc:spChg chg="mod">
          <ac:chgData name="Richard Charnigo" userId="4fe029dc7930efe6" providerId="LiveId" clId="{37744971-35AD-46E6-A69A-8C6AA209EF46}" dt="2025-09-03T03:00:37.519" v="3608" actId="20577"/>
          <ac:spMkLst>
            <pc:docMk/>
            <pc:sldMk cId="2573729556" sldId="263"/>
            <ac:spMk id="3" creationId="{D0F77F9F-E451-09F2-9595-3C1A6274DEC2}"/>
          </ac:spMkLst>
        </pc:spChg>
      </pc:sldChg>
      <pc:sldChg chg="modSp mod">
        <pc:chgData name="Richard Charnigo" userId="4fe029dc7930efe6" providerId="LiveId" clId="{37744971-35AD-46E6-A69A-8C6AA209EF46}" dt="2025-09-03T02:14:09.438" v="80" actId="115"/>
        <pc:sldMkLst>
          <pc:docMk/>
          <pc:sldMk cId="1916762933" sldId="264"/>
        </pc:sldMkLst>
        <pc:spChg chg="mod">
          <ac:chgData name="Richard Charnigo" userId="4fe029dc7930efe6" providerId="LiveId" clId="{37744971-35AD-46E6-A69A-8C6AA209EF46}" dt="2025-09-03T02:14:09.438" v="80" actId="115"/>
          <ac:spMkLst>
            <pc:docMk/>
            <pc:sldMk cId="1916762933" sldId="264"/>
            <ac:spMk id="3" creationId="{D0F77F9F-E451-09F2-9595-3C1A6274DEC2}"/>
          </ac:spMkLst>
        </pc:spChg>
      </pc:sldChg>
      <pc:sldChg chg="del">
        <pc:chgData name="Richard Charnigo" userId="4fe029dc7930efe6" providerId="LiveId" clId="{37744971-35AD-46E6-A69A-8C6AA209EF46}" dt="2025-08-30T23:17:29.474" v="51" actId="2696"/>
        <pc:sldMkLst>
          <pc:docMk/>
          <pc:sldMk cId="772718737" sldId="265"/>
        </pc:sldMkLst>
      </pc:sldChg>
      <pc:sldChg chg="modSp mod">
        <pc:chgData name="Richard Charnigo" userId="4fe029dc7930efe6" providerId="LiveId" clId="{37744971-35AD-46E6-A69A-8C6AA209EF46}" dt="2025-09-03T02:28:28.243" v="431" actId="20577"/>
        <pc:sldMkLst>
          <pc:docMk/>
          <pc:sldMk cId="1067495065" sldId="265"/>
        </pc:sldMkLst>
        <pc:spChg chg="mod">
          <ac:chgData name="Richard Charnigo" userId="4fe029dc7930efe6" providerId="LiveId" clId="{37744971-35AD-46E6-A69A-8C6AA209EF46}" dt="2025-09-03T02:20:33.592" v="144"/>
          <ac:spMkLst>
            <pc:docMk/>
            <pc:sldMk cId="1067495065" sldId="265"/>
            <ac:spMk id="3" creationId="{D0F77F9F-E451-09F2-9595-3C1A6274DEC2}"/>
          </ac:spMkLst>
        </pc:spChg>
        <pc:graphicFrameChg chg="mod modGraphic">
          <ac:chgData name="Richard Charnigo" userId="4fe029dc7930efe6" providerId="LiveId" clId="{37744971-35AD-46E6-A69A-8C6AA209EF46}" dt="2025-09-03T02:28:28.243" v="431" actId="20577"/>
          <ac:graphicFrameMkLst>
            <pc:docMk/>
            <pc:sldMk cId="1067495065" sldId="265"/>
            <ac:graphicFrameMk id="4" creationId="{B6B90B08-669A-FA1A-02DA-C1E53E22D5FA}"/>
          </ac:graphicFrameMkLst>
        </pc:graphicFrameChg>
      </pc:sldChg>
      <pc:sldChg chg="modSp mod ord">
        <pc:chgData name="Richard Charnigo" userId="4fe029dc7930efe6" providerId="LiveId" clId="{37744971-35AD-46E6-A69A-8C6AA209EF46}" dt="2025-09-03T19:56:56.559" v="13209" actId="20577"/>
        <pc:sldMkLst>
          <pc:docMk/>
          <pc:sldMk cId="2410955926" sldId="266"/>
        </pc:sldMkLst>
        <pc:spChg chg="mod">
          <ac:chgData name="Richard Charnigo" userId="4fe029dc7930efe6" providerId="LiveId" clId="{37744971-35AD-46E6-A69A-8C6AA209EF46}" dt="2025-09-03T19:56:56.559" v="13209" actId="20577"/>
          <ac:spMkLst>
            <pc:docMk/>
            <pc:sldMk cId="2410955926" sldId="266"/>
            <ac:spMk id="3" creationId="{D0F77F9F-E451-09F2-9595-3C1A6274DEC2}"/>
          </ac:spMkLst>
        </pc:spChg>
      </pc:sldChg>
      <pc:sldChg chg="del">
        <pc:chgData name="Richard Charnigo" userId="4fe029dc7930efe6" providerId="LiveId" clId="{37744971-35AD-46E6-A69A-8C6AA209EF46}" dt="2025-08-30T23:17:30.384" v="54" actId="2696"/>
        <pc:sldMkLst>
          <pc:docMk/>
          <pc:sldMk cId="3252804667" sldId="266"/>
        </pc:sldMkLst>
      </pc:sldChg>
      <pc:sldChg chg="del">
        <pc:chgData name="Richard Charnigo" userId="4fe029dc7930efe6" providerId="LiveId" clId="{37744971-35AD-46E6-A69A-8C6AA209EF46}" dt="2025-08-30T23:17:30.759" v="55" actId="2696"/>
        <pc:sldMkLst>
          <pc:docMk/>
          <pc:sldMk cId="1218643597" sldId="267"/>
        </pc:sldMkLst>
      </pc:sldChg>
      <pc:sldChg chg="addSp delSp modSp add del mod">
        <pc:chgData name="Richard Charnigo" userId="4fe029dc7930efe6" providerId="LiveId" clId="{37744971-35AD-46E6-A69A-8C6AA209EF46}" dt="2025-09-03T02:20:55.127" v="147" actId="2696"/>
        <pc:sldMkLst>
          <pc:docMk/>
          <pc:sldMk cId="4191187766" sldId="267"/>
        </pc:sldMkLst>
        <pc:spChg chg="mod">
          <ac:chgData name="Richard Charnigo" userId="4fe029dc7930efe6" providerId="LiveId" clId="{37744971-35AD-46E6-A69A-8C6AA209EF46}" dt="2025-09-03T02:19:44.036" v="138"/>
          <ac:spMkLst>
            <pc:docMk/>
            <pc:sldMk cId="4191187766" sldId="267"/>
            <ac:spMk id="3" creationId="{D0F77F9F-E451-09F2-9595-3C1A6274DEC2}"/>
          </ac:spMkLst>
        </pc:spChg>
        <pc:graphicFrameChg chg="del modGraphic">
          <ac:chgData name="Richard Charnigo" userId="4fe029dc7930efe6" providerId="LiveId" clId="{37744971-35AD-46E6-A69A-8C6AA209EF46}" dt="2025-09-03T02:18:58.628" v="126" actId="21"/>
          <ac:graphicFrameMkLst>
            <pc:docMk/>
            <pc:sldMk cId="4191187766" sldId="267"/>
            <ac:graphicFrameMk id="4" creationId="{B6B90B08-669A-FA1A-02DA-C1E53E22D5FA}"/>
          </ac:graphicFrameMkLst>
        </pc:graphicFrameChg>
        <pc:graphicFrameChg chg="add del mod">
          <ac:chgData name="Richard Charnigo" userId="4fe029dc7930efe6" providerId="LiveId" clId="{37744971-35AD-46E6-A69A-8C6AA209EF46}" dt="2025-09-03T02:19:00.779" v="128"/>
          <ac:graphicFrameMkLst>
            <pc:docMk/>
            <pc:sldMk cId="4191187766" sldId="267"/>
            <ac:graphicFrameMk id="5" creationId="{AC5DE789-B60A-3890-CCA5-4F02BF6AF08C}"/>
          </ac:graphicFrameMkLst>
        </pc:graphicFrameChg>
      </pc:sldChg>
      <pc:sldChg chg="del">
        <pc:chgData name="Richard Charnigo" userId="4fe029dc7930efe6" providerId="LiveId" clId="{37744971-35AD-46E6-A69A-8C6AA209EF46}" dt="2025-08-30T23:17:31.079" v="56" actId="2696"/>
        <pc:sldMkLst>
          <pc:docMk/>
          <pc:sldMk cId="831156622" sldId="268"/>
        </pc:sldMkLst>
      </pc:sldChg>
      <pc:sldChg chg="modSp mod">
        <pc:chgData name="Richard Charnigo" userId="4fe029dc7930efe6" providerId="LiveId" clId="{37744971-35AD-46E6-A69A-8C6AA209EF46}" dt="2025-09-18T01:44:39.428" v="13322" actId="20577"/>
        <pc:sldMkLst>
          <pc:docMk/>
          <pc:sldMk cId="2681464707" sldId="268"/>
        </pc:sldMkLst>
        <pc:spChg chg="mod">
          <ac:chgData name="Richard Charnigo" userId="4fe029dc7930efe6" providerId="LiveId" clId="{37744971-35AD-46E6-A69A-8C6AA209EF46}" dt="2025-09-03T03:03:09.805" v="3881" actId="20577"/>
          <ac:spMkLst>
            <pc:docMk/>
            <pc:sldMk cId="2681464707" sldId="268"/>
            <ac:spMk id="2" creationId="{031EB903-700B-36AF-6058-F6DC510AEB99}"/>
          </ac:spMkLst>
        </pc:spChg>
        <pc:spChg chg="mod">
          <ac:chgData name="Richard Charnigo" userId="4fe029dc7930efe6" providerId="LiveId" clId="{37744971-35AD-46E6-A69A-8C6AA209EF46}" dt="2025-09-18T01:44:39.428" v="13322" actId="20577"/>
          <ac:spMkLst>
            <pc:docMk/>
            <pc:sldMk cId="2681464707" sldId="268"/>
            <ac:spMk id="3" creationId="{D0F77F9F-E451-09F2-9595-3C1A6274DEC2}"/>
          </ac:spMkLst>
        </pc:spChg>
      </pc:sldChg>
      <pc:sldChg chg="del">
        <pc:chgData name="Richard Charnigo" userId="4fe029dc7930efe6" providerId="LiveId" clId="{37744971-35AD-46E6-A69A-8C6AA209EF46}" dt="2025-09-03T02:42:42.184" v="2065" actId="2696"/>
        <pc:sldMkLst>
          <pc:docMk/>
          <pc:sldMk cId="3251050973" sldId="269"/>
        </pc:sldMkLst>
      </pc:sldChg>
      <pc:sldChg chg="del">
        <pc:chgData name="Richard Charnigo" userId="4fe029dc7930efe6" providerId="LiveId" clId="{37744971-35AD-46E6-A69A-8C6AA209EF46}" dt="2025-08-30T23:17:31.472" v="57" actId="2696"/>
        <pc:sldMkLst>
          <pc:docMk/>
          <pc:sldMk cId="4150522865" sldId="269"/>
        </pc:sldMkLst>
      </pc:sldChg>
      <pc:sldChg chg="del">
        <pc:chgData name="Richard Charnigo" userId="4fe029dc7930efe6" providerId="LiveId" clId="{37744971-35AD-46E6-A69A-8C6AA209EF46}" dt="2025-08-30T23:17:31.806" v="58" actId="2696"/>
        <pc:sldMkLst>
          <pc:docMk/>
          <pc:sldMk cId="1406389458" sldId="270"/>
        </pc:sldMkLst>
      </pc:sldChg>
      <pc:sldChg chg="modSp add del mod">
        <pc:chgData name="Richard Charnigo" userId="4fe029dc7930efe6" providerId="LiveId" clId="{37744971-35AD-46E6-A69A-8C6AA209EF46}" dt="2025-09-03T02:22:11.779" v="214" actId="2696"/>
        <pc:sldMkLst>
          <pc:docMk/>
          <pc:sldMk cId="4186030310" sldId="270"/>
        </pc:sldMkLst>
        <pc:spChg chg="mod">
          <ac:chgData name="Richard Charnigo" userId="4fe029dc7930efe6" providerId="LiveId" clId="{37744971-35AD-46E6-A69A-8C6AA209EF46}" dt="2025-09-03T02:20:51.944" v="146"/>
          <ac:spMkLst>
            <pc:docMk/>
            <pc:sldMk cId="4186030310" sldId="270"/>
            <ac:spMk id="3" creationId="{D0F77F9F-E451-09F2-9595-3C1A6274DEC2}"/>
          </ac:spMkLst>
        </pc:spChg>
      </pc:sldChg>
      <pc:sldChg chg="modSp add mod">
        <pc:chgData name="Richard Charnigo" userId="4fe029dc7930efe6" providerId="LiveId" clId="{37744971-35AD-46E6-A69A-8C6AA209EF46}" dt="2025-09-03T03:03:01.479" v="3874" actId="20577"/>
        <pc:sldMkLst>
          <pc:docMk/>
          <pc:sldMk cId="3629431463" sldId="271"/>
        </pc:sldMkLst>
        <pc:spChg chg="mod">
          <ac:chgData name="Richard Charnigo" userId="4fe029dc7930efe6" providerId="LiveId" clId="{37744971-35AD-46E6-A69A-8C6AA209EF46}" dt="2025-09-03T03:03:01.479" v="3874" actId="20577"/>
          <ac:spMkLst>
            <pc:docMk/>
            <pc:sldMk cId="3629431463" sldId="271"/>
            <ac:spMk id="2" creationId="{031EB903-700B-36AF-6058-F6DC510AEB99}"/>
          </ac:spMkLst>
        </pc:spChg>
        <pc:spChg chg="mod">
          <ac:chgData name="Richard Charnigo" userId="4fe029dc7930efe6" providerId="LiveId" clId="{37744971-35AD-46E6-A69A-8C6AA209EF46}" dt="2025-09-03T02:22:09.232" v="213"/>
          <ac:spMkLst>
            <pc:docMk/>
            <pc:sldMk cId="3629431463" sldId="271"/>
            <ac:spMk id="3" creationId="{D0F77F9F-E451-09F2-9595-3C1A6274DEC2}"/>
          </ac:spMkLst>
        </pc:spChg>
        <pc:graphicFrameChg chg="modGraphic">
          <ac:chgData name="Richard Charnigo" userId="4fe029dc7930efe6" providerId="LiveId" clId="{37744971-35AD-46E6-A69A-8C6AA209EF46}" dt="2025-09-03T02:28:33.150" v="433" actId="20577"/>
          <ac:graphicFrameMkLst>
            <pc:docMk/>
            <pc:sldMk cId="3629431463" sldId="271"/>
            <ac:graphicFrameMk id="4" creationId="{B6B90B08-669A-FA1A-02DA-C1E53E22D5FA}"/>
          </ac:graphicFrameMkLst>
        </pc:graphicFrameChg>
      </pc:sldChg>
      <pc:sldChg chg="del">
        <pc:chgData name="Richard Charnigo" userId="4fe029dc7930efe6" providerId="LiveId" clId="{37744971-35AD-46E6-A69A-8C6AA209EF46}" dt="2025-08-30T23:17:32.165" v="59" actId="2696"/>
        <pc:sldMkLst>
          <pc:docMk/>
          <pc:sldMk cId="3715721229" sldId="271"/>
        </pc:sldMkLst>
      </pc:sldChg>
      <pc:sldChg chg="add del">
        <pc:chgData name="Richard Charnigo" userId="4fe029dc7930efe6" providerId="LiveId" clId="{37744971-35AD-46E6-A69A-8C6AA209EF46}" dt="2025-09-03T02:42:38.885" v="2064" actId="2696"/>
        <pc:sldMkLst>
          <pc:docMk/>
          <pc:sldMk cId="737452975" sldId="272"/>
        </pc:sldMkLst>
      </pc:sldChg>
      <pc:sldChg chg="del">
        <pc:chgData name="Richard Charnigo" userId="4fe029dc7930efe6" providerId="LiveId" clId="{37744971-35AD-46E6-A69A-8C6AA209EF46}" dt="2025-08-30T23:17:32.512" v="60" actId="2696"/>
        <pc:sldMkLst>
          <pc:docMk/>
          <pc:sldMk cId="2190913469" sldId="272"/>
        </pc:sldMkLst>
      </pc:sldChg>
      <pc:sldChg chg="del">
        <pc:chgData name="Richard Charnigo" userId="4fe029dc7930efe6" providerId="LiveId" clId="{37744971-35AD-46E6-A69A-8C6AA209EF46}" dt="2025-08-30T23:17:32.788" v="61" actId="2696"/>
        <pc:sldMkLst>
          <pc:docMk/>
          <pc:sldMk cId="750579575" sldId="273"/>
        </pc:sldMkLst>
      </pc:sldChg>
      <pc:sldChg chg="modSp add mod">
        <pc:chgData name="Richard Charnigo" userId="4fe029dc7930efe6" providerId="LiveId" clId="{37744971-35AD-46E6-A69A-8C6AA209EF46}" dt="2025-09-03T20:06:36.398" v="13268" actId="20577"/>
        <pc:sldMkLst>
          <pc:docMk/>
          <pc:sldMk cId="3642570786" sldId="273"/>
        </pc:sldMkLst>
        <pc:spChg chg="mod">
          <ac:chgData name="Richard Charnigo" userId="4fe029dc7930efe6" providerId="LiveId" clId="{37744971-35AD-46E6-A69A-8C6AA209EF46}" dt="2025-09-03T02:40:08.480" v="1581" actId="20577"/>
          <ac:spMkLst>
            <pc:docMk/>
            <pc:sldMk cId="3642570786" sldId="273"/>
            <ac:spMk id="2" creationId="{031EB903-700B-36AF-6058-F6DC510AEB99}"/>
          </ac:spMkLst>
        </pc:spChg>
        <pc:spChg chg="mod">
          <ac:chgData name="Richard Charnigo" userId="4fe029dc7930efe6" providerId="LiveId" clId="{37744971-35AD-46E6-A69A-8C6AA209EF46}" dt="2025-09-03T20:06:36.398" v="13268" actId="20577"/>
          <ac:spMkLst>
            <pc:docMk/>
            <pc:sldMk cId="3642570786" sldId="273"/>
            <ac:spMk id="3" creationId="{D0F77F9F-E451-09F2-9595-3C1A6274DEC2}"/>
          </ac:spMkLst>
        </pc:spChg>
      </pc:sldChg>
      <pc:sldChg chg="del">
        <pc:chgData name="Richard Charnigo" userId="4fe029dc7930efe6" providerId="LiveId" clId="{37744971-35AD-46E6-A69A-8C6AA209EF46}" dt="2025-08-30T23:17:33.183" v="62" actId="2696"/>
        <pc:sldMkLst>
          <pc:docMk/>
          <pc:sldMk cId="3723035902" sldId="274"/>
        </pc:sldMkLst>
      </pc:sldChg>
      <pc:sldChg chg="modSp add mod">
        <pc:chgData name="Richard Charnigo" userId="4fe029dc7930efe6" providerId="LiveId" clId="{37744971-35AD-46E6-A69A-8C6AA209EF46}" dt="2025-09-03T19:58:15.817" v="13229" actId="20577"/>
        <pc:sldMkLst>
          <pc:docMk/>
          <pc:sldMk cId="4207975001" sldId="274"/>
        </pc:sldMkLst>
        <pc:spChg chg="mod">
          <ac:chgData name="Richard Charnigo" userId="4fe029dc7930efe6" providerId="LiveId" clId="{37744971-35AD-46E6-A69A-8C6AA209EF46}" dt="2025-09-03T02:41:02.993" v="1695" actId="20577"/>
          <ac:spMkLst>
            <pc:docMk/>
            <pc:sldMk cId="4207975001" sldId="274"/>
            <ac:spMk id="2" creationId="{031EB903-700B-36AF-6058-F6DC510AEB99}"/>
          </ac:spMkLst>
        </pc:spChg>
        <pc:spChg chg="mod">
          <ac:chgData name="Richard Charnigo" userId="4fe029dc7930efe6" providerId="LiveId" clId="{37744971-35AD-46E6-A69A-8C6AA209EF46}" dt="2025-09-03T19:58:15.817" v="13229" actId="20577"/>
          <ac:spMkLst>
            <pc:docMk/>
            <pc:sldMk cId="4207975001" sldId="274"/>
            <ac:spMk id="3" creationId="{D0F77F9F-E451-09F2-9595-3C1A6274DEC2}"/>
          </ac:spMkLst>
        </pc:spChg>
      </pc:sldChg>
      <pc:sldChg chg="del">
        <pc:chgData name="Richard Charnigo" userId="4fe029dc7930efe6" providerId="LiveId" clId="{37744971-35AD-46E6-A69A-8C6AA209EF46}" dt="2025-08-30T23:17:33.538" v="63" actId="2696"/>
        <pc:sldMkLst>
          <pc:docMk/>
          <pc:sldMk cId="479971366" sldId="275"/>
        </pc:sldMkLst>
      </pc:sldChg>
      <pc:sldChg chg="modSp add mod">
        <pc:chgData name="Richard Charnigo" userId="4fe029dc7930efe6" providerId="LiveId" clId="{37744971-35AD-46E6-A69A-8C6AA209EF46}" dt="2025-09-03T03:03:49.778" v="3915" actId="20577"/>
        <pc:sldMkLst>
          <pc:docMk/>
          <pc:sldMk cId="3806030109" sldId="275"/>
        </pc:sldMkLst>
        <pc:spChg chg="mod">
          <ac:chgData name="Richard Charnigo" userId="4fe029dc7930efe6" providerId="LiveId" clId="{37744971-35AD-46E6-A69A-8C6AA209EF46}" dt="2025-09-03T03:03:49.778" v="3915" actId="20577"/>
          <ac:spMkLst>
            <pc:docMk/>
            <pc:sldMk cId="3806030109" sldId="275"/>
            <ac:spMk id="2" creationId="{031EB903-700B-36AF-6058-F6DC510AEB99}"/>
          </ac:spMkLst>
        </pc:spChg>
        <pc:spChg chg="mod">
          <ac:chgData name="Richard Charnigo" userId="4fe029dc7930efe6" providerId="LiveId" clId="{37744971-35AD-46E6-A69A-8C6AA209EF46}" dt="2025-09-03T03:03:41.884" v="3907" actId="20577"/>
          <ac:spMkLst>
            <pc:docMk/>
            <pc:sldMk cId="3806030109" sldId="275"/>
            <ac:spMk id="3" creationId="{D0F77F9F-E451-09F2-9595-3C1A6274DEC2}"/>
          </ac:spMkLst>
        </pc:spChg>
      </pc:sldChg>
      <pc:sldChg chg="del">
        <pc:chgData name="Richard Charnigo" userId="4fe029dc7930efe6" providerId="LiveId" clId="{37744971-35AD-46E6-A69A-8C6AA209EF46}" dt="2025-08-30T23:17:33.845" v="64" actId="2696"/>
        <pc:sldMkLst>
          <pc:docMk/>
          <pc:sldMk cId="2342012104" sldId="276"/>
        </pc:sldMkLst>
      </pc:sldChg>
      <pc:sldChg chg="modSp add mod">
        <pc:chgData name="Richard Charnigo" userId="4fe029dc7930efe6" providerId="LiveId" clId="{37744971-35AD-46E6-A69A-8C6AA209EF46}" dt="2025-09-03T19:59:04.308" v="13234" actId="20577"/>
        <pc:sldMkLst>
          <pc:docMk/>
          <pc:sldMk cId="2501576573" sldId="276"/>
        </pc:sldMkLst>
        <pc:spChg chg="mod">
          <ac:chgData name="Richard Charnigo" userId="4fe029dc7930efe6" providerId="LiveId" clId="{37744971-35AD-46E6-A69A-8C6AA209EF46}" dt="2025-09-03T02:59:58.446" v="3551" actId="20577"/>
          <ac:spMkLst>
            <pc:docMk/>
            <pc:sldMk cId="2501576573" sldId="276"/>
            <ac:spMk id="2" creationId="{031EB903-700B-36AF-6058-F6DC510AEB99}"/>
          </ac:spMkLst>
        </pc:spChg>
        <pc:spChg chg="mod">
          <ac:chgData name="Richard Charnigo" userId="4fe029dc7930efe6" providerId="LiveId" clId="{37744971-35AD-46E6-A69A-8C6AA209EF46}" dt="2025-09-03T19:59:04.308" v="13234" actId="20577"/>
          <ac:spMkLst>
            <pc:docMk/>
            <pc:sldMk cId="2501576573" sldId="276"/>
            <ac:spMk id="3" creationId="{D0F77F9F-E451-09F2-9595-3C1A6274DEC2}"/>
          </ac:spMkLst>
        </pc:spChg>
      </pc:sldChg>
      <pc:sldChg chg="modSp add mod">
        <pc:chgData name="Richard Charnigo" userId="4fe029dc7930efe6" providerId="LiveId" clId="{37744971-35AD-46E6-A69A-8C6AA209EF46}" dt="2025-09-03T03:13:51.032" v="4983" actId="20577"/>
        <pc:sldMkLst>
          <pc:docMk/>
          <pc:sldMk cId="3556176046" sldId="277"/>
        </pc:sldMkLst>
        <pc:spChg chg="mod">
          <ac:chgData name="Richard Charnigo" userId="4fe029dc7930efe6" providerId="LiveId" clId="{37744971-35AD-46E6-A69A-8C6AA209EF46}" dt="2025-09-03T03:04:49.073" v="3935" actId="20577"/>
          <ac:spMkLst>
            <pc:docMk/>
            <pc:sldMk cId="3556176046" sldId="277"/>
            <ac:spMk id="2" creationId="{031EB903-700B-36AF-6058-F6DC510AEB99}"/>
          </ac:spMkLst>
        </pc:spChg>
        <pc:spChg chg="mod">
          <ac:chgData name="Richard Charnigo" userId="4fe029dc7930efe6" providerId="LiveId" clId="{37744971-35AD-46E6-A69A-8C6AA209EF46}" dt="2025-09-03T03:13:51.032" v="4983" actId="20577"/>
          <ac:spMkLst>
            <pc:docMk/>
            <pc:sldMk cId="3556176046" sldId="277"/>
            <ac:spMk id="3" creationId="{D0F77F9F-E451-09F2-9595-3C1A6274DEC2}"/>
          </ac:spMkLst>
        </pc:spChg>
      </pc:sldChg>
      <pc:sldChg chg="del">
        <pc:chgData name="Richard Charnigo" userId="4fe029dc7930efe6" providerId="LiveId" clId="{37744971-35AD-46E6-A69A-8C6AA209EF46}" dt="2025-08-30T23:17:34.405" v="65" actId="2696"/>
        <pc:sldMkLst>
          <pc:docMk/>
          <pc:sldMk cId="3995320901" sldId="277"/>
        </pc:sldMkLst>
      </pc:sldChg>
      <pc:sldChg chg="modSp add mod">
        <pc:chgData name="Richard Charnigo" userId="4fe029dc7930efe6" providerId="LiveId" clId="{37744971-35AD-46E6-A69A-8C6AA209EF46}" dt="2025-09-03T03:16:01.332" v="5254" actId="20577"/>
        <pc:sldMkLst>
          <pc:docMk/>
          <pc:sldMk cId="1377454611" sldId="278"/>
        </pc:sldMkLst>
        <pc:spChg chg="mod">
          <ac:chgData name="Richard Charnigo" userId="4fe029dc7930efe6" providerId="LiveId" clId="{37744971-35AD-46E6-A69A-8C6AA209EF46}" dt="2025-09-03T03:09:52.907" v="4788" actId="20577"/>
          <ac:spMkLst>
            <pc:docMk/>
            <pc:sldMk cId="1377454611" sldId="278"/>
            <ac:spMk id="2" creationId="{031EB903-700B-36AF-6058-F6DC510AEB99}"/>
          </ac:spMkLst>
        </pc:spChg>
        <pc:spChg chg="mod">
          <ac:chgData name="Richard Charnigo" userId="4fe029dc7930efe6" providerId="LiveId" clId="{37744971-35AD-46E6-A69A-8C6AA209EF46}" dt="2025-09-03T03:16:01.332" v="5254" actId="20577"/>
          <ac:spMkLst>
            <pc:docMk/>
            <pc:sldMk cId="1377454611" sldId="278"/>
            <ac:spMk id="3" creationId="{D0F77F9F-E451-09F2-9595-3C1A6274DEC2}"/>
          </ac:spMkLst>
        </pc:spChg>
      </pc:sldChg>
      <pc:sldChg chg="del">
        <pc:chgData name="Richard Charnigo" userId="4fe029dc7930efe6" providerId="LiveId" clId="{37744971-35AD-46E6-A69A-8C6AA209EF46}" dt="2025-08-30T23:17:34.852" v="66" actId="2696"/>
        <pc:sldMkLst>
          <pc:docMk/>
          <pc:sldMk cId="4141703777" sldId="278"/>
        </pc:sldMkLst>
      </pc:sldChg>
      <pc:sldChg chg="modSp add mod">
        <pc:chgData name="Richard Charnigo" userId="4fe029dc7930efe6" providerId="LiveId" clId="{37744971-35AD-46E6-A69A-8C6AA209EF46}" dt="2025-09-03T20:09:59.985" v="13308" actId="115"/>
        <pc:sldMkLst>
          <pc:docMk/>
          <pc:sldMk cId="794515717" sldId="279"/>
        </pc:sldMkLst>
        <pc:spChg chg="mod">
          <ac:chgData name="Richard Charnigo" userId="4fe029dc7930efe6" providerId="LiveId" clId="{37744971-35AD-46E6-A69A-8C6AA209EF46}" dt="2025-09-03T03:16:18.242" v="5266" actId="20577"/>
          <ac:spMkLst>
            <pc:docMk/>
            <pc:sldMk cId="794515717" sldId="279"/>
            <ac:spMk id="2" creationId="{031EB903-700B-36AF-6058-F6DC510AEB99}"/>
          </ac:spMkLst>
        </pc:spChg>
        <pc:spChg chg="mod">
          <ac:chgData name="Richard Charnigo" userId="4fe029dc7930efe6" providerId="LiveId" clId="{37744971-35AD-46E6-A69A-8C6AA209EF46}" dt="2025-09-03T20:09:59.985" v="13308" actId="115"/>
          <ac:spMkLst>
            <pc:docMk/>
            <pc:sldMk cId="794515717" sldId="279"/>
            <ac:spMk id="3" creationId="{D0F77F9F-E451-09F2-9595-3C1A6274DEC2}"/>
          </ac:spMkLst>
        </pc:spChg>
      </pc:sldChg>
      <pc:sldChg chg="modSp add mod">
        <pc:chgData name="Richard Charnigo" userId="4fe029dc7930efe6" providerId="LiveId" clId="{37744971-35AD-46E6-A69A-8C6AA209EF46}" dt="2025-09-03T18:37:35.572" v="10166" actId="27636"/>
        <pc:sldMkLst>
          <pc:docMk/>
          <pc:sldMk cId="264915469" sldId="280"/>
        </pc:sldMkLst>
        <pc:spChg chg="mod">
          <ac:chgData name="Richard Charnigo" userId="4fe029dc7930efe6" providerId="LiveId" clId="{37744971-35AD-46E6-A69A-8C6AA209EF46}" dt="2025-09-03T03:18:34.113" v="5277" actId="20577"/>
          <ac:spMkLst>
            <pc:docMk/>
            <pc:sldMk cId="264915469" sldId="280"/>
            <ac:spMk id="2" creationId="{031EB903-700B-36AF-6058-F6DC510AEB99}"/>
          </ac:spMkLst>
        </pc:spChg>
        <pc:spChg chg="mod">
          <ac:chgData name="Richard Charnigo" userId="4fe029dc7930efe6" providerId="LiveId" clId="{37744971-35AD-46E6-A69A-8C6AA209EF46}" dt="2025-09-03T18:37:35.572" v="10166" actId="27636"/>
          <ac:spMkLst>
            <pc:docMk/>
            <pc:sldMk cId="264915469" sldId="280"/>
            <ac:spMk id="3" creationId="{D0F77F9F-E451-09F2-9595-3C1A6274DEC2}"/>
          </ac:spMkLst>
        </pc:spChg>
      </pc:sldChg>
      <pc:sldChg chg="modSp add mod">
        <pc:chgData name="Richard Charnigo" userId="4fe029dc7930efe6" providerId="LiveId" clId="{37744971-35AD-46E6-A69A-8C6AA209EF46}" dt="2025-09-03T20:14:24.826" v="13313" actId="20577"/>
        <pc:sldMkLst>
          <pc:docMk/>
          <pc:sldMk cId="1420865649" sldId="281"/>
        </pc:sldMkLst>
        <pc:spChg chg="mod">
          <ac:chgData name="Richard Charnigo" userId="4fe029dc7930efe6" providerId="LiveId" clId="{37744971-35AD-46E6-A69A-8C6AA209EF46}" dt="2025-09-03T03:18:43.115" v="5304" actId="20577"/>
          <ac:spMkLst>
            <pc:docMk/>
            <pc:sldMk cId="1420865649" sldId="281"/>
            <ac:spMk id="2" creationId="{031EB903-700B-36AF-6058-F6DC510AEB99}"/>
          </ac:spMkLst>
        </pc:spChg>
        <pc:spChg chg="mod">
          <ac:chgData name="Richard Charnigo" userId="4fe029dc7930efe6" providerId="LiveId" clId="{37744971-35AD-46E6-A69A-8C6AA209EF46}" dt="2025-09-03T20:14:24.826" v="13313" actId="20577"/>
          <ac:spMkLst>
            <pc:docMk/>
            <pc:sldMk cId="1420865649" sldId="281"/>
            <ac:spMk id="3" creationId="{D0F77F9F-E451-09F2-9595-3C1A6274DEC2}"/>
          </ac:spMkLst>
        </pc:spChg>
      </pc:sldChg>
      <pc:sldChg chg="modSp add mod">
        <pc:chgData name="Richard Charnigo" userId="4fe029dc7930efe6" providerId="LiveId" clId="{37744971-35AD-46E6-A69A-8C6AA209EF46}" dt="2025-09-03T20:08:59.012" v="13269" actId="20577"/>
        <pc:sldMkLst>
          <pc:docMk/>
          <pc:sldMk cId="3508337149" sldId="282"/>
        </pc:sldMkLst>
        <pc:spChg chg="mod">
          <ac:chgData name="Richard Charnigo" userId="4fe029dc7930efe6" providerId="LiveId" clId="{37744971-35AD-46E6-A69A-8C6AA209EF46}" dt="2025-09-03T20:08:59.012" v="13269" actId="20577"/>
          <ac:spMkLst>
            <pc:docMk/>
            <pc:sldMk cId="3508337149" sldId="282"/>
            <ac:spMk id="3" creationId="{D0F77F9F-E451-09F2-9595-3C1A6274DEC2}"/>
          </ac:spMkLst>
        </pc:spChg>
      </pc:sldChg>
      <pc:sldChg chg="modSp add mod">
        <pc:chgData name="Richard Charnigo" userId="4fe029dc7930efe6" providerId="LiveId" clId="{37744971-35AD-46E6-A69A-8C6AA209EF46}" dt="2025-09-03T20:10:04.216" v="13309" actId="115"/>
        <pc:sldMkLst>
          <pc:docMk/>
          <pc:sldMk cId="132256142" sldId="283"/>
        </pc:sldMkLst>
        <pc:spChg chg="mod">
          <ac:chgData name="Richard Charnigo" userId="4fe029dc7930efe6" providerId="LiveId" clId="{37744971-35AD-46E6-A69A-8C6AA209EF46}" dt="2025-09-03T18:05:18.471" v="6743" actId="20577"/>
          <ac:spMkLst>
            <pc:docMk/>
            <pc:sldMk cId="132256142" sldId="283"/>
            <ac:spMk id="2" creationId="{031EB903-700B-36AF-6058-F6DC510AEB99}"/>
          </ac:spMkLst>
        </pc:spChg>
        <pc:spChg chg="mod">
          <ac:chgData name="Richard Charnigo" userId="4fe029dc7930efe6" providerId="LiveId" clId="{37744971-35AD-46E6-A69A-8C6AA209EF46}" dt="2025-09-03T20:10:04.216" v="13309" actId="115"/>
          <ac:spMkLst>
            <pc:docMk/>
            <pc:sldMk cId="132256142" sldId="283"/>
            <ac:spMk id="3" creationId="{D0F77F9F-E451-09F2-9595-3C1A6274DEC2}"/>
          </ac:spMkLst>
        </pc:spChg>
      </pc:sldChg>
      <pc:sldChg chg="modSp add mod">
        <pc:chgData name="Richard Charnigo" userId="4fe029dc7930efe6" providerId="LiveId" clId="{37744971-35AD-46E6-A69A-8C6AA209EF46}" dt="2025-09-03T18:19:56.770" v="8560" actId="20577"/>
        <pc:sldMkLst>
          <pc:docMk/>
          <pc:sldMk cId="1347700341" sldId="284"/>
        </pc:sldMkLst>
        <pc:spChg chg="mod">
          <ac:chgData name="Richard Charnigo" userId="4fe029dc7930efe6" providerId="LiveId" clId="{37744971-35AD-46E6-A69A-8C6AA209EF46}" dt="2025-09-03T18:19:56.770" v="8560" actId="20577"/>
          <ac:spMkLst>
            <pc:docMk/>
            <pc:sldMk cId="1347700341" sldId="284"/>
            <ac:spMk id="3" creationId="{D0F77F9F-E451-09F2-9595-3C1A6274DEC2}"/>
          </ac:spMkLst>
        </pc:spChg>
      </pc:sldChg>
      <pc:sldChg chg="modSp add mod">
        <pc:chgData name="Richard Charnigo" userId="4fe029dc7930efe6" providerId="LiveId" clId="{37744971-35AD-46E6-A69A-8C6AA209EF46}" dt="2025-09-03T18:38:13.022" v="10244" actId="20577"/>
        <pc:sldMkLst>
          <pc:docMk/>
          <pc:sldMk cId="4126668624" sldId="285"/>
        </pc:sldMkLst>
        <pc:spChg chg="mod">
          <ac:chgData name="Richard Charnigo" userId="4fe029dc7930efe6" providerId="LiveId" clId="{37744971-35AD-46E6-A69A-8C6AA209EF46}" dt="2025-09-03T18:25:28.945" v="9067" actId="20577"/>
          <ac:spMkLst>
            <pc:docMk/>
            <pc:sldMk cId="4126668624" sldId="285"/>
            <ac:spMk id="2" creationId="{031EB903-700B-36AF-6058-F6DC510AEB99}"/>
          </ac:spMkLst>
        </pc:spChg>
        <pc:spChg chg="mod">
          <ac:chgData name="Richard Charnigo" userId="4fe029dc7930efe6" providerId="LiveId" clId="{37744971-35AD-46E6-A69A-8C6AA209EF46}" dt="2025-09-03T18:38:13.022" v="10244" actId="20577"/>
          <ac:spMkLst>
            <pc:docMk/>
            <pc:sldMk cId="4126668624" sldId="285"/>
            <ac:spMk id="3" creationId="{D0F77F9F-E451-09F2-9595-3C1A6274DEC2}"/>
          </ac:spMkLst>
        </pc:spChg>
      </pc:sldChg>
      <pc:sldChg chg="modSp add mod">
        <pc:chgData name="Richard Charnigo" userId="4fe029dc7930efe6" providerId="LiveId" clId="{37744971-35AD-46E6-A69A-8C6AA209EF46}" dt="2025-09-03T18:48:49.197" v="11169" actId="20577"/>
        <pc:sldMkLst>
          <pc:docMk/>
          <pc:sldMk cId="3457347715" sldId="286"/>
        </pc:sldMkLst>
        <pc:spChg chg="mod">
          <ac:chgData name="Richard Charnigo" userId="4fe029dc7930efe6" providerId="LiveId" clId="{37744971-35AD-46E6-A69A-8C6AA209EF46}" dt="2025-09-03T18:48:49.197" v="11169" actId="20577"/>
          <ac:spMkLst>
            <pc:docMk/>
            <pc:sldMk cId="3457347715" sldId="286"/>
            <ac:spMk id="3" creationId="{D0F77F9F-E451-09F2-9595-3C1A6274DEC2}"/>
          </ac:spMkLst>
        </pc:spChg>
      </pc:sldChg>
      <pc:sldChg chg="modSp add mod">
        <pc:chgData name="Richard Charnigo" userId="4fe029dc7930efe6" providerId="LiveId" clId="{37744971-35AD-46E6-A69A-8C6AA209EF46}" dt="2025-09-03T19:49:31.867" v="12971" actId="20577"/>
        <pc:sldMkLst>
          <pc:docMk/>
          <pc:sldMk cId="1697401628" sldId="287"/>
        </pc:sldMkLst>
        <pc:spChg chg="mod">
          <ac:chgData name="Richard Charnigo" userId="4fe029dc7930efe6" providerId="LiveId" clId="{37744971-35AD-46E6-A69A-8C6AA209EF46}" dt="2025-09-03T19:44:11.217" v="12283" actId="20577"/>
          <ac:spMkLst>
            <pc:docMk/>
            <pc:sldMk cId="1697401628" sldId="287"/>
            <ac:spMk id="2" creationId="{031EB903-700B-36AF-6058-F6DC510AEB99}"/>
          </ac:spMkLst>
        </pc:spChg>
        <pc:spChg chg="mod">
          <ac:chgData name="Richard Charnigo" userId="4fe029dc7930efe6" providerId="LiveId" clId="{37744971-35AD-46E6-A69A-8C6AA209EF46}" dt="2025-09-03T19:49:31.867" v="12971" actId="20577"/>
          <ac:spMkLst>
            <pc:docMk/>
            <pc:sldMk cId="1697401628" sldId="287"/>
            <ac:spMk id="3" creationId="{D0F77F9F-E451-09F2-9595-3C1A6274DEC2}"/>
          </ac:spMkLst>
        </pc:spChg>
      </pc:sldChg>
      <pc:sldChg chg="modSp add mod">
        <pc:chgData name="Richard Charnigo" userId="4fe029dc7930efe6" providerId="LiveId" clId="{37744971-35AD-46E6-A69A-8C6AA209EF46}" dt="2025-09-03T20:15:45.596" v="13314" actId="20577"/>
        <pc:sldMkLst>
          <pc:docMk/>
          <pc:sldMk cId="3942713896" sldId="288"/>
        </pc:sldMkLst>
        <pc:spChg chg="mod">
          <ac:chgData name="Richard Charnigo" userId="4fe029dc7930efe6" providerId="LiveId" clId="{37744971-35AD-46E6-A69A-8C6AA209EF46}" dt="2025-09-03T20:15:45.596" v="13314" actId="20577"/>
          <ac:spMkLst>
            <pc:docMk/>
            <pc:sldMk cId="3942713896" sldId="288"/>
            <ac:spMk id="3" creationId="{D0F77F9F-E451-09F2-9595-3C1A6274DEC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7C486-A073-4E92-84B0-676EB62271FA}" type="datetimeFigureOut">
              <a:rPr lang="en-US" smtClean="0"/>
              <a:t>9/17/2025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9613D3-FC1B-4088-9667-7B73ECC63735}" type="slidenum">
              <a:rPr lang="en-US" smtClean="0"/>
              <a:t>‹#›</a:t>
            </a:fld>
            <a:endParaRPr lang="en-US"/>
          </a:p>
        </p:txBody>
      </p:sp>
    </p:spTree>
    <p:extLst>
      <p:ext uri="{BB962C8B-B14F-4D97-AF65-F5344CB8AC3E}">
        <p14:creationId xmlns:p14="http://schemas.microsoft.com/office/powerpoint/2010/main" val="1744764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128FA71-3A18-48C0-980F-4B68F7F63042}" type="datetime1">
              <a:rPr lang="en-US" smtClean="0"/>
              <a:t>9/17/2025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36078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7104EDB3-C0E8-45F8-9E1D-1B6C8D1880C0}" type="datetime1">
              <a:rPr lang="en-US" smtClean="0"/>
              <a:t>9/17/2025</a:t>
            </a:fld>
            <a:endParaRPr lang="en-US"/>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54813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9CF0EC4B-54ED-4041-B552-9BA760FA3DBA}" type="datetime1">
              <a:rPr lang="en-US" smtClean="0"/>
              <a:t>9/17/2025</a:t>
            </a:fld>
            <a:endParaRPr lang="en-US"/>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534436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51C1210E-201E-4473-82AC-2466F5386C38}" type="datetime1">
              <a:rPr lang="en-US" smtClean="0"/>
              <a:t>9/17/2025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147542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B01EA198-6CAB-4B8F-B93F-1F9C8C4B6CE7}" type="datetime1">
              <a:rPr lang="en-US" smtClean="0"/>
              <a:t>9/17/2025</a:t>
            </a:fld>
            <a:endParaRPr lang="en-US"/>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95985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CA06041F-4525-44D5-AA4F-332294BF1F56}" type="datetime1">
              <a:rPr lang="en-US" smtClean="0"/>
              <a:t>9/17/2025</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234938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F9557091-BBDF-4EB9-BA6B-2BB67AC4FC0F}" type="datetime1">
              <a:rPr lang="en-US" smtClean="0"/>
              <a:t>9/17/2025</a:t>
            </a:fld>
            <a:endParaRPr lang="en-US"/>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094506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D6B226B-77A6-410C-9796-083F278E0125}" type="datetime1">
              <a:rPr lang="en-US" smtClean="0"/>
              <a:t>9/17/2025</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753320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A23A578B-D289-4C40-8593-3D356C49DA58}" type="datetime1">
              <a:rPr lang="en-US" smtClean="0"/>
              <a:t>9/17/2025</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263624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13DFAE3-14DB-48A7-A80F-80DDB072CE3D}" type="datetime1">
              <a:rPr lang="en-US" smtClean="0"/>
              <a:t>9/17/2025</a:t>
            </a:fld>
            <a:endParaRPr lang="en-US"/>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725516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p:nvPr>
        </p:nvSpPr>
        <p:spPr>
          <a:xfrm>
            <a:off x="5063319" y="657103"/>
            <a:ext cx="6483687" cy="555590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2C5EAEF-6478-4102-8F5D-A5FE9FC97ACB}" type="datetime1">
              <a:rPr lang="en-US" smtClean="0"/>
              <a:t>9/17/2025</a:t>
            </a:fld>
            <a:endParaRPr lang="en-US"/>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32645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67F45AC6-C491-4585-A584-9CE2AF7D5500}" type="datetime1">
              <a:rPr lang="en-US" smtClean="0"/>
              <a:t>9/17/2025</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393907116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54" r:id="rId6"/>
    <p:sldLayoutId id="2147483750" r:id="rId7"/>
    <p:sldLayoutId id="2147483751" r:id="rId8"/>
    <p:sldLayoutId id="2147483752" r:id="rId9"/>
    <p:sldLayoutId id="2147483753" r:id="rId10"/>
    <p:sldLayoutId id="2147483755" r:id="rId11"/>
  </p:sldLayoutIdLst>
  <p:hf sldNum="0"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46">
            <a:extLst>
              <a:ext uri="{FF2B5EF4-FFF2-40B4-BE49-F238E27FC236}">
                <a16:creationId xmlns:a16="http://schemas.microsoft.com/office/drawing/2014/main" id="{1A32057F-F015-B1B2-4E3E-2307F8EFC9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BC26E0-8949-3811-511C-2040B1CD54E6}"/>
              </a:ext>
            </a:extLst>
          </p:cNvPr>
          <p:cNvSpPr>
            <a:spLocks noGrp="1"/>
          </p:cNvSpPr>
          <p:nvPr>
            <p:ph type="ctrTitle"/>
          </p:nvPr>
        </p:nvSpPr>
        <p:spPr>
          <a:xfrm>
            <a:off x="6885991" y="869302"/>
            <a:ext cx="5225143" cy="2206690"/>
          </a:xfrm>
        </p:spPr>
        <p:txBody>
          <a:bodyPr>
            <a:normAutofit/>
          </a:bodyPr>
          <a:lstStyle/>
          <a:p>
            <a:pPr algn="l">
              <a:lnSpc>
                <a:spcPct val="100000"/>
              </a:lnSpc>
            </a:pPr>
            <a:r>
              <a:rPr lang="en-US" sz="3400" dirty="0"/>
              <a:t>Simple random sampling; other kinds of sampling</a:t>
            </a:r>
          </a:p>
        </p:txBody>
      </p:sp>
      <p:sp>
        <p:nvSpPr>
          <p:cNvPr id="3" name="Subtitle 2">
            <a:extLst>
              <a:ext uri="{FF2B5EF4-FFF2-40B4-BE49-F238E27FC236}">
                <a16:creationId xmlns:a16="http://schemas.microsoft.com/office/drawing/2014/main" id="{24A1EF70-41E0-5BCD-9EEC-E9E73B761C0C}"/>
              </a:ext>
            </a:extLst>
          </p:cNvPr>
          <p:cNvSpPr>
            <a:spLocks noGrp="1"/>
          </p:cNvSpPr>
          <p:nvPr>
            <p:ph type="subTitle" idx="1"/>
          </p:nvPr>
        </p:nvSpPr>
        <p:spPr>
          <a:xfrm>
            <a:off x="7168896" y="3782008"/>
            <a:ext cx="4206240" cy="1648721"/>
          </a:xfrm>
        </p:spPr>
        <p:txBody>
          <a:bodyPr>
            <a:noAutofit/>
          </a:bodyPr>
          <a:lstStyle/>
          <a:p>
            <a:pPr algn="l">
              <a:lnSpc>
                <a:spcPct val="110000"/>
              </a:lnSpc>
            </a:pPr>
            <a:r>
              <a:rPr lang="en-US" sz="2400" dirty="0"/>
              <a:t>BST 600</a:t>
            </a:r>
          </a:p>
          <a:p>
            <a:pPr algn="l">
              <a:lnSpc>
                <a:spcPct val="110000"/>
              </a:lnSpc>
            </a:pPr>
            <a:r>
              <a:rPr lang="en-US" sz="2400" dirty="0"/>
              <a:t>Fall 2025</a:t>
            </a:r>
          </a:p>
          <a:p>
            <a:pPr algn="l">
              <a:lnSpc>
                <a:spcPct val="110000"/>
              </a:lnSpc>
            </a:pPr>
            <a:r>
              <a:rPr lang="en-US" sz="2400" dirty="0"/>
              <a:t>Lecture 5</a:t>
            </a:r>
          </a:p>
          <a:p>
            <a:pPr algn="l">
              <a:lnSpc>
                <a:spcPct val="110000"/>
              </a:lnSpc>
            </a:pPr>
            <a:r>
              <a:rPr lang="en-US" sz="2400" dirty="0"/>
              <a:t>Dr. Richard Charnigo</a:t>
            </a:r>
          </a:p>
        </p:txBody>
      </p:sp>
      <p:pic>
        <p:nvPicPr>
          <p:cNvPr id="15" name="Picture 3" descr="A marble with brown and aqua colors">
            <a:extLst>
              <a:ext uri="{FF2B5EF4-FFF2-40B4-BE49-F238E27FC236}">
                <a16:creationId xmlns:a16="http://schemas.microsoft.com/office/drawing/2014/main" id="{F88DD0FA-DA51-068C-C0F2-D42E50604907}"/>
              </a:ext>
            </a:extLst>
          </p:cNvPr>
          <p:cNvPicPr>
            <a:picLocks noChangeAspect="1"/>
          </p:cNvPicPr>
          <p:nvPr/>
        </p:nvPicPr>
        <p:blipFill>
          <a:blip r:embed="rId2"/>
          <a:srcRect l="15341" r="16583"/>
          <a:stretch>
            <a:fillRect/>
          </a:stretch>
        </p:blipFill>
        <p:spPr>
          <a:xfrm>
            <a:off x="20" y="1"/>
            <a:ext cx="6575591" cy="6858000"/>
          </a:xfrm>
          <a:prstGeom prst="rect">
            <a:avLst/>
          </a:prstGeom>
        </p:spPr>
      </p:pic>
    </p:spTree>
    <p:extLst>
      <p:ext uri="{BB962C8B-B14F-4D97-AF65-F5344CB8AC3E}">
        <p14:creationId xmlns:p14="http://schemas.microsoft.com/office/powerpoint/2010/main" val="340496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2000"/>
                                  </p:stCondLst>
                                  <p:iterate type="lt">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4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200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4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An example without simple random sampling</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If I assign  1/2  probability to ways  I  and  VI,  then I shall not obtain a simple random sample, even though each person will still have the same probability of being selected.</a:t>
            </a:r>
          </a:p>
          <a:p>
            <a:pPr marL="0" indent="0">
              <a:spcBef>
                <a:spcPts val="0"/>
              </a:spcBef>
              <a:buNone/>
            </a:pPr>
            <a:endParaRPr lang="en-US" sz="2800" dirty="0"/>
          </a:p>
          <a:p>
            <a:pPr marL="0" indent="0">
              <a:spcBef>
                <a:spcPts val="0"/>
              </a:spcBef>
              <a:buNone/>
            </a:pPr>
            <a:endParaRPr lang="en-US" sz="2800" dirty="0"/>
          </a:p>
        </p:txBody>
      </p:sp>
      <p:graphicFrame>
        <p:nvGraphicFramePr>
          <p:cNvPr id="4" name="Table 4">
            <a:extLst>
              <a:ext uri="{FF2B5EF4-FFF2-40B4-BE49-F238E27FC236}">
                <a16:creationId xmlns:a16="http://schemas.microsoft.com/office/drawing/2014/main" id="{B6B90B08-669A-FA1A-02DA-C1E53E22D5FA}"/>
              </a:ext>
            </a:extLst>
          </p:cNvPr>
          <p:cNvGraphicFramePr>
            <a:graphicFrameLocks noGrp="1"/>
          </p:cNvGraphicFramePr>
          <p:nvPr>
            <p:extLst>
              <p:ext uri="{D42A27DB-BD31-4B8C-83A1-F6EECF244321}">
                <p14:modId xmlns:p14="http://schemas.microsoft.com/office/powerpoint/2010/main" val="3012689369"/>
              </p:ext>
            </p:extLst>
          </p:nvPr>
        </p:nvGraphicFramePr>
        <p:xfrm>
          <a:off x="612645" y="4012446"/>
          <a:ext cx="11134592" cy="2763520"/>
        </p:xfrm>
        <a:graphic>
          <a:graphicData uri="http://schemas.openxmlformats.org/drawingml/2006/table">
            <a:tbl>
              <a:tblPr firstRow="1" bandRow="1">
                <a:tableStyleId>{5C22544A-7EE6-4342-B048-85BDC9FD1C3A}</a:tableStyleId>
              </a:tblPr>
              <a:tblGrid>
                <a:gridCol w="1391824">
                  <a:extLst>
                    <a:ext uri="{9D8B030D-6E8A-4147-A177-3AD203B41FA5}">
                      <a16:colId xmlns:a16="http://schemas.microsoft.com/office/drawing/2014/main" val="3388989741"/>
                    </a:ext>
                  </a:extLst>
                </a:gridCol>
                <a:gridCol w="1391824">
                  <a:extLst>
                    <a:ext uri="{9D8B030D-6E8A-4147-A177-3AD203B41FA5}">
                      <a16:colId xmlns:a16="http://schemas.microsoft.com/office/drawing/2014/main" val="1511453343"/>
                    </a:ext>
                  </a:extLst>
                </a:gridCol>
                <a:gridCol w="1391824">
                  <a:extLst>
                    <a:ext uri="{9D8B030D-6E8A-4147-A177-3AD203B41FA5}">
                      <a16:colId xmlns:a16="http://schemas.microsoft.com/office/drawing/2014/main" val="1650211910"/>
                    </a:ext>
                  </a:extLst>
                </a:gridCol>
                <a:gridCol w="1391824">
                  <a:extLst>
                    <a:ext uri="{9D8B030D-6E8A-4147-A177-3AD203B41FA5}">
                      <a16:colId xmlns:a16="http://schemas.microsoft.com/office/drawing/2014/main" val="641176670"/>
                    </a:ext>
                  </a:extLst>
                </a:gridCol>
                <a:gridCol w="1391824">
                  <a:extLst>
                    <a:ext uri="{9D8B030D-6E8A-4147-A177-3AD203B41FA5}">
                      <a16:colId xmlns:a16="http://schemas.microsoft.com/office/drawing/2014/main" val="2765603314"/>
                    </a:ext>
                  </a:extLst>
                </a:gridCol>
                <a:gridCol w="1391824">
                  <a:extLst>
                    <a:ext uri="{9D8B030D-6E8A-4147-A177-3AD203B41FA5}">
                      <a16:colId xmlns:a16="http://schemas.microsoft.com/office/drawing/2014/main" val="2659809697"/>
                    </a:ext>
                  </a:extLst>
                </a:gridCol>
                <a:gridCol w="1391824">
                  <a:extLst>
                    <a:ext uri="{9D8B030D-6E8A-4147-A177-3AD203B41FA5}">
                      <a16:colId xmlns:a16="http://schemas.microsoft.com/office/drawing/2014/main" val="1118858704"/>
                    </a:ext>
                  </a:extLst>
                </a:gridCol>
                <a:gridCol w="1391824">
                  <a:extLst>
                    <a:ext uri="{9D8B030D-6E8A-4147-A177-3AD203B41FA5}">
                      <a16:colId xmlns:a16="http://schemas.microsoft.com/office/drawing/2014/main" val="258944849"/>
                    </a:ext>
                  </a:extLst>
                </a:gridCol>
              </a:tblGrid>
              <a:tr h="0">
                <a:tc>
                  <a:txBody>
                    <a:bodyPr/>
                    <a:lstStyle/>
                    <a:p>
                      <a:r>
                        <a:rPr lang="en-US" dirty="0"/>
                        <a:t>Person</a:t>
                      </a:r>
                    </a:p>
                  </a:txBody>
                  <a:tcPr/>
                </a:tc>
                <a:tc>
                  <a:txBody>
                    <a:bodyPr/>
                    <a:lstStyle/>
                    <a:p>
                      <a:r>
                        <a:rPr lang="en-US" dirty="0"/>
                        <a:t>I</a:t>
                      </a:r>
                    </a:p>
                  </a:txBody>
                  <a:tcPr/>
                </a:tc>
                <a:tc>
                  <a:txBody>
                    <a:bodyPr/>
                    <a:lstStyle/>
                    <a:p>
                      <a:r>
                        <a:rPr lang="en-US" dirty="0"/>
                        <a:t>II</a:t>
                      </a:r>
                    </a:p>
                  </a:txBody>
                  <a:tcPr/>
                </a:tc>
                <a:tc>
                  <a:txBody>
                    <a:bodyPr/>
                    <a:lstStyle/>
                    <a:p>
                      <a:r>
                        <a:rPr lang="en-US" dirty="0"/>
                        <a:t>III</a:t>
                      </a:r>
                    </a:p>
                  </a:txBody>
                  <a:tcPr/>
                </a:tc>
                <a:tc>
                  <a:txBody>
                    <a:bodyPr/>
                    <a:lstStyle/>
                    <a:p>
                      <a:r>
                        <a:rPr lang="en-US" dirty="0"/>
                        <a:t>IV</a:t>
                      </a:r>
                    </a:p>
                  </a:txBody>
                  <a:tcPr/>
                </a:tc>
                <a:tc>
                  <a:txBody>
                    <a:bodyPr/>
                    <a:lstStyle/>
                    <a:p>
                      <a:r>
                        <a:rPr lang="en-US" dirty="0"/>
                        <a:t>V</a:t>
                      </a:r>
                    </a:p>
                  </a:txBody>
                  <a:tcPr/>
                </a:tc>
                <a:tc>
                  <a:txBody>
                    <a:bodyPr/>
                    <a:lstStyle/>
                    <a:p>
                      <a:r>
                        <a:rPr lang="en-US" dirty="0"/>
                        <a:t>VI</a:t>
                      </a:r>
                    </a:p>
                  </a:txBody>
                  <a:tcPr/>
                </a:tc>
                <a:tc>
                  <a:txBody>
                    <a:bodyPr/>
                    <a:lstStyle/>
                    <a:p>
                      <a:r>
                        <a:rPr lang="en-US" dirty="0"/>
                        <a:t>Probability</a:t>
                      </a:r>
                    </a:p>
                    <a:p>
                      <a:r>
                        <a:rPr lang="en-US" dirty="0"/>
                        <a:t>of person</a:t>
                      </a:r>
                    </a:p>
                  </a:txBody>
                  <a:tcPr/>
                </a:tc>
                <a:extLst>
                  <a:ext uri="{0D108BD9-81ED-4DB2-BD59-A6C34878D82A}">
                    <a16:rowId xmlns:a16="http://schemas.microsoft.com/office/drawing/2014/main" val="3874313892"/>
                  </a:ext>
                </a:extLst>
              </a:tr>
              <a:tr h="370840">
                <a:tc>
                  <a:txBody>
                    <a:bodyPr/>
                    <a:lstStyle/>
                    <a:p>
                      <a:r>
                        <a:rPr lang="en-US" dirty="0"/>
                        <a:t>1</a:t>
                      </a:r>
                    </a:p>
                  </a:txBody>
                  <a:tcPr/>
                </a:tc>
                <a:tc>
                  <a:txBody>
                    <a:bodyPr/>
                    <a:lstStyle/>
                    <a:p>
                      <a:r>
                        <a:rPr lang="en-US" dirty="0"/>
                        <a:t>Selected</a:t>
                      </a:r>
                    </a:p>
                  </a:txBody>
                  <a:tcPr/>
                </a:tc>
                <a:tc>
                  <a:txBody>
                    <a:bodyPr/>
                    <a:lstStyle/>
                    <a:p>
                      <a:r>
                        <a:rPr lang="en-US" dirty="0"/>
                        <a:t>Selected</a:t>
                      </a:r>
                    </a:p>
                  </a:txBody>
                  <a:tcPr/>
                </a:tc>
                <a:tc>
                  <a:txBody>
                    <a:bodyPr/>
                    <a:lstStyle/>
                    <a:p>
                      <a:r>
                        <a:rPr lang="en-US" dirty="0"/>
                        <a:t>Selected</a:t>
                      </a: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r>
                        <a:rPr lang="en-US" dirty="0"/>
                        <a:t>1/2</a:t>
                      </a:r>
                    </a:p>
                  </a:txBody>
                  <a:tcPr/>
                </a:tc>
                <a:extLst>
                  <a:ext uri="{0D108BD9-81ED-4DB2-BD59-A6C34878D82A}">
                    <a16:rowId xmlns:a16="http://schemas.microsoft.com/office/drawing/2014/main" val="2724301070"/>
                  </a:ext>
                </a:extLst>
              </a:tr>
              <a:tr h="370840">
                <a:tc>
                  <a:txBody>
                    <a:bodyPr/>
                    <a:lstStyle/>
                    <a:p>
                      <a:r>
                        <a:rPr lang="en-US" dirty="0"/>
                        <a:t>2</a:t>
                      </a:r>
                    </a:p>
                  </a:txBody>
                  <a:tcPr/>
                </a:tc>
                <a:tc>
                  <a:txBody>
                    <a:bodyPr/>
                    <a:lstStyle/>
                    <a:p>
                      <a:r>
                        <a:rPr lang="en-US" dirty="0"/>
                        <a:t>Selected</a:t>
                      </a:r>
                    </a:p>
                  </a:txBody>
                  <a:tcPr/>
                </a:tc>
                <a:tc>
                  <a:txBody>
                    <a:bodyPr/>
                    <a:lstStyle/>
                    <a:p>
                      <a:endParaRPr lang="en-US" dirty="0"/>
                    </a:p>
                  </a:txBody>
                  <a:tcPr/>
                </a:tc>
                <a:tc>
                  <a:txBody>
                    <a:bodyPr/>
                    <a:lstStyle/>
                    <a:p>
                      <a:endParaRPr lang="en-US" dirty="0"/>
                    </a:p>
                  </a:txBody>
                  <a:tcPr/>
                </a:tc>
                <a:tc>
                  <a:txBody>
                    <a:bodyPr/>
                    <a:lstStyle/>
                    <a:p>
                      <a:r>
                        <a:rPr lang="en-US" dirty="0"/>
                        <a:t>Selected</a:t>
                      </a:r>
                    </a:p>
                  </a:txBody>
                  <a:tcPr/>
                </a:tc>
                <a:tc>
                  <a:txBody>
                    <a:bodyPr/>
                    <a:lstStyle/>
                    <a:p>
                      <a:r>
                        <a:rPr lang="en-US" dirty="0"/>
                        <a:t>Selected</a:t>
                      </a:r>
                    </a:p>
                  </a:txBody>
                  <a:tcPr/>
                </a:tc>
                <a:tc>
                  <a:txBody>
                    <a:bodyPr/>
                    <a:lstStyle/>
                    <a:p>
                      <a:endParaRPr lang="en-US" dirty="0"/>
                    </a:p>
                  </a:txBody>
                  <a:tcPr/>
                </a:tc>
                <a:tc>
                  <a:txBody>
                    <a:bodyPr/>
                    <a:lstStyle/>
                    <a:p>
                      <a:r>
                        <a:rPr lang="en-US" dirty="0"/>
                        <a:t>1/2</a:t>
                      </a:r>
                    </a:p>
                  </a:txBody>
                  <a:tcPr/>
                </a:tc>
                <a:extLst>
                  <a:ext uri="{0D108BD9-81ED-4DB2-BD59-A6C34878D82A}">
                    <a16:rowId xmlns:a16="http://schemas.microsoft.com/office/drawing/2014/main" val="3909361582"/>
                  </a:ext>
                </a:extLst>
              </a:tr>
              <a:tr h="370840">
                <a:tc>
                  <a:txBody>
                    <a:bodyPr/>
                    <a:lstStyle/>
                    <a:p>
                      <a:r>
                        <a:rPr lang="en-US" dirty="0"/>
                        <a:t>3</a:t>
                      </a:r>
                    </a:p>
                  </a:txBody>
                  <a:tcPr/>
                </a:tc>
                <a:tc>
                  <a:txBody>
                    <a:bodyPr/>
                    <a:lstStyle/>
                    <a:p>
                      <a:endParaRPr lang="en-US"/>
                    </a:p>
                  </a:txBody>
                  <a:tcPr/>
                </a:tc>
                <a:tc>
                  <a:txBody>
                    <a:bodyPr/>
                    <a:lstStyle/>
                    <a:p>
                      <a:r>
                        <a:rPr lang="en-US" dirty="0"/>
                        <a:t>Selected</a:t>
                      </a:r>
                    </a:p>
                  </a:txBody>
                  <a:tcPr/>
                </a:tc>
                <a:tc>
                  <a:txBody>
                    <a:bodyPr/>
                    <a:lstStyle/>
                    <a:p>
                      <a:endParaRPr lang="en-US" dirty="0"/>
                    </a:p>
                  </a:txBody>
                  <a:tcPr/>
                </a:tc>
                <a:tc>
                  <a:txBody>
                    <a:bodyPr/>
                    <a:lstStyle/>
                    <a:p>
                      <a:r>
                        <a:rPr lang="en-US" dirty="0"/>
                        <a:t>Selected</a:t>
                      </a:r>
                    </a:p>
                  </a:txBody>
                  <a:tcPr/>
                </a:tc>
                <a:tc>
                  <a:txBody>
                    <a:bodyPr/>
                    <a:lstStyle/>
                    <a:p>
                      <a:endParaRPr lang="en-US" dirty="0"/>
                    </a:p>
                  </a:txBody>
                  <a:tcPr/>
                </a:tc>
                <a:tc>
                  <a:txBody>
                    <a:bodyPr/>
                    <a:lstStyle/>
                    <a:p>
                      <a:r>
                        <a:rPr lang="en-US" dirty="0"/>
                        <a:t>Selected</a:t>
                      </a:r>
                    </a:p>
                  </a:txBody>
                  <a:tcPr/>
                </a:tc>
                <a:tc>
                  <a:txBody>
                    <a:bodyPr/>
                    <a:lstStyle/>
                    <a:p>
                      <a:r>
                        <a:rPr lang="en-US" dirty="0"/>
                        <a:t>1/2</a:t>
                      </a:r>
                    </a:p>
                  </a:txBody>
                  <a:tcPr/>
                </a:tc>
                <a:extLst>
                  <a:ext uri="{0D108BD9-81ED-4DB2-BD59-A6C34878D82A}">
                    <a16:rowId xmlns:a16="http://schemas.microsoft.com/office/drawing/2014/main" val="1732722417"/>
                  </a:ext>
                </a:extLst>
              </a:tr>
              <a:tr h="370840">
                <a:tc>
                  <a:txBody>
                    <a:bodyPr/>
                    <a:lstStyle/>
                    <a:p>
                      <a:r>
                        <a:rPr lang="en-US" dirty="0"/>
                        <a:t>4</a:t>
                      </a:r>
                    </a:p>
                  </a:txBody>
                  <a:tcPr/>
                </a:tc>
                <a:tc>
                  <a:txBody>
                    <a:bodyPr/>
                    <a:lstStyle/>
                    <a:p>
                      <a:endParaRPr lang="en-US"/>
                    </a:p>
                  </a:txBody>
                  <a:tcPr/>
                </a:tc>
                <a:tc>
                  <a:txBody>
                    <a:bodyPr/>
                    <a:lstStyle/>
                    <a:p>
                      <a:endParaRPr lang="en-US"/>
                    </a:p>
                  </a:txBody>
                  <a:tcPr/>
                </a:tc>
                <a:tc>
                  <a:txBody>
                    <a:bodyPr/>
                    <a:lstStyle/>
                    <a:p>
                      <a:r>
                        <a:rPr lang="en-US" dirty="0"/>
                        <a:t>Selected</a:t>
                      </a:r>
                    </a:p>
                  </a:txBody>
                  <a:tcPr/>
                </a:tc>
                <a:tc>
                  <a:txBody>
                    <a:bodyPr/>
                    <a:lstStyle/>
                    <a:p>
                      <a:endParaRPr lang="en-US"/>
                    </a:p>
                  </a:txBody>
                  <a:tcPr/>
                </a:tc>
                <a:tc>
                  <a:txBody>
                    <a:bodyPr/>
                    <a:lstStyle/>
                    <a:p>
                      <a:r>
                        <a:rPr lang="en-US" dirty="0"/>
                        <a:t>Selected</a:t>
                      </a:r>
                    </a:p>
                  </a:txBody>
                  <a:tcPr/>
                </a:tc>
                <a:tc>
                  <a:txBody>
                    <a:bodyPr/>
                    <a:lstStyle/>
                    <a:p>
                      <a:r>
                        <a:rPr lang="en-US" dirty="0"/>
                        <a:t>Selected</a:t>
                      </a:r>
                    </a:p>
                  </a:txBody>
                  <a:tcPr/>
                </a:tc>
                <a:tc>
                  <a:txBody>
                    <a:bodyPr/>
                    <a:lstStyle/>
                    <a:p>
                      <a:r>
                        <a:rPr lang="en-US" dirty="0"/>
                        <a:t>1/2</a:t>
                      </a:r>
                    </a:p>
                  </a:txBody>
                  <a:tcPr/>
                </a:tc>
                <a:extLst>
                  <a:ext uri="{0D108BD9-81ED-4DB2-BD59-A6C34878D82A}">
                    <a16:rowId xmlns:a16="http://schemas.microsoft.com/office/drawing/2014/main" val="2231810445"/>
                  </a:ext>
                </a:extLst>
              </a:tr>
              <a:tr h="370840">
                <a:tc>
                  <a:txBody>
                    <a:bodyPr/>
                    <a:lstStyle/>
                    <a:p>
                      <a:r>
                        <a:rPr lang="en-US" dirty="0"/>
                        <a:t>Probability of way</a:t>
                      </a:r>
                    </a:p>
                  </a:txBody>
                  <a:tcPr/>
                </a:tc>
                <a:tc>
                  <a:txBody>
                    <a:bodyPr/>
                    <a:lstStyle/>
                    <a:p>
                      <a:r>
                        <a:rPr lang="en-US" dirty="0"/>
                        <a:t>1/2</a:t>
                      </a:r>
                    </a:p>
                  </a:txBody>
                  <a:tcPr/>
                </a:tc>
                <a:tc>
                  <a:txBody>
                    <a:bodyPr/>
                    <a:lstStyle/>
                    <a:p>
                      <a:r>
                        <a:rPr lang="en-US" dirty="0"/>
                        <a:t>0</a:t>
                      </a:r>
                    </a:p>
                  </a:txBody>
                  <a:tcPr/>
                </a:tc>
                <a:tc>
                  <a:txBody>
                    <a:bodyPr/>
                    <a:lstStyle/>
                    <a:p>
                      <a:r>
                        <a:rPr lang="en-US" dirty="0"/>
                        <a:t>0</a:t>
                      </a:r>
                    </a:p>
                  </a:txBody>
                  <a:tcPr/>
                </a:tc>
                <a:tc>
                  <a:txBody>
                    <a:bodyPr/>
                    <a:lstStyle/>
                    <a:p>
                      <a:r>
                        <a:rPr lang="en-US" dirty="0"/>
                        <a:t>0</a:t>
                      </a:r>
                    </a:p>
                  </a:txBody>
                  <a:tcPr/>
                </a:tc>
                <a:tc>
                  <a:txBody>
                    <a:bodyPr/>
                    <a:lstStyle/>
                    <a:p>
                      <a:r>
                        <a:rPr lang="en-US" dirty="0"/>
                        <a:t>0</a:t>
                      </a:r>
                    </a:p>
                  </a:txBody>
                  <a:tcPr/>
                </a:tc>
                <a:tc>
                  <a:txBody>
                    <a:bodyPr/>
                    <a:lstStyle/>
                    <a:p>
                      <a:r>
                        <a:rPr lang="en-US" dirty="0"/>
                        <a:t>1/2</a:t>
                      </a:r>
                    </a:p>
                  </a:txBody>
                  <a:tcPr/>
                </a:tc>
                <a:tc>
                  <a:txBody>
                    <a:bodyPr/>
                    <a:lstStyle/>
                    <a:p>
                      <a:endParaRPr lang="en-US" dirty="0"/>
                    </a:p>
                  </a:txBody>
                  <a:tcPr/>
                </a:tc>
                <a:extLst>
                  <a:ext uri="{0D108BD9-81ED-4DB2-BD59-A6C34878D82A}">
                    <a16:rowId xmlns:a16="http://schemas.microsoft.com/office/drawing/2014/main" val="4079037477"/>
                  </a:ext>
                </a:extLst>
              </a:tr>
            </a:tbl>
          </a:graphicData>
        </a:graphic>
      </p:graphicFrame>
    </p:spTree>
    <p:extLst>
      <p:ext uri="{BB962C8B-B14F-4D97-AF65-F5344CB8AC3E}">
        <p14:creationId xmlns:p14="http://schemas.microsoft.com/office/powerpoint/2010/main" val="36294314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Some common assumptions in statistics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Many statistical methods assume that you have drawn a simple random sample from a population that is so large as to be </a:t>
            </a:r>
            <a:r>
              <a:rPr lang="en-US" sz="2800" u="sng" dirty="0"/>
              <a:t>effectively infinite</a:t>
            </a:r>
            <a:r>
              <a:rPr lang="en-US" sz="2800" dirty="0"/>
              <a:t>.  </a:t>
            </a:r>
          </a:p>
          <a:p>
            <a:pPr marL="0" indent="0">
              <a:spcBef>
                <a:spcPts val="0"/>
              </a:spcBef>
              <a:buNone/>
            </a:pPr>
            <a:endParaRPr lang="en-US" sz="2800" dirty="0"/>
          </a:p>
          <a:p>
            <a:pPr marL="0" indent="0">
              <a:spcBef>
                <a:spcPts val="0"/>
              </a:spcBef>
              <a:buNone/>
            </a:pPr>
            <a:r>
              <a:rPr lang="en-US" sz="2800" dirty="0"/>
              <a:t>As a rule of thumb (which </a:t>
            </a:r>
            <a:r>
              <a:rPr lang="en-US" sz="2800"/>
              <a:t>you can find </a:t>
            </a:r>
            <a:r>
              <a:rPr lang="en-US" sz="2800" dirty="0"/>
              <a:t>in a number of locations online), effectively infinite entails that the sample size be no more than  5%  of the population size.  In other words, the population size must be at least 20 times the sample size.</a:t>
            </a:r>
          </a:p>
        </p:txBody>
      </p:sp>
    </p:spTree>
    <p:extLst>
      <p:ext uri="{BB962C8B-B14F-4D97-AF65-F5344CB8AC3E}">
        <p14:creationId xmlns:p14="http://schemas.microsoft.com/office/powerpoint/2010/main" val="26814647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Finite populations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If a population is not effectively infinite, then a </a:t>
            </a:r>
            <a:r>
              <a:rPr lang="en-US" sz="2800" u="sng" dirty="0"/>
              <a:t>finite population correction factor</a:t>
            </a:r>
            <a:r>
              <a:rPr lang="en-US" sz="2800" dirty="0"/>
              <a:t> can be incorporated into data analysis.  Although more effort is thereby required, the situation is actually advantageous.</a:t>
            </a:r>
          </a:p>
          <a:p>
            <a:pPr marL="0" indent="0">
              <a:spcBef>
                <a:spcPts val="0"/>
              </a:spcBef>
              <a:buNone/>
            </a:pPr>
            <a:endParaRPr lang="en-US" sz="2800" dirty="0"/>
          </a:p>
          <a:p>
            <a:pPr marL="0" indent="0">
              <a:spcBef>
                <a:spcPts val="0"/>
              </a:spcBef>
              <a:buNone/>
            </a:pPr>
            <a:r>
              <a:rPr lang="en-US" sz="2800" dirty="0"/>
              <a:t>If your sample size is a good fraction of your population size, then your data analysis results may greatly reduce uncertainty about population parameters.</a:t>
            </a:r>
          </a:p>
        </p:txBody>
      </p:sp>
    </p:spTree>
    <p:extLst>
      <p:ext uri="{BB962C8B-B14F-4D97-AF65-F5344CB8AC3E}">
        <p14:creationId xmlns:p14="http://schemas.microsoft.com/office/powerpoint/2010/main" val="3642570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Finite populations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That said, I rarely see finite population correction factors in published research, and we shall not use them in BST 600.</a:t>
            </a:r>
          </a:p>
          <a:p>
            <a:pPr marL="0" indent="0">
              <a:spcBef>
                <a:spcPts val="0"/>
              </a:spcBef>
              <a:buNone/>
            </a:pPr>
            <a:endParaRPr lang="en-US" sz="2800" dirty="0"/>
          </a:p>
          <a:p>
            <a:pPr marL="0" indent="0">
              <a:spcBef>
                <a:spcPts val="0"/>
              </a:spcBef>
              <a:buNone/>
            </a:pPr>
            <a:r>
              <a:rPr lang="en-US" sz="2800" dirty="0"/>
              <a:t>Samples are sometimes small, and populations are often large.  Regarding the latter, populations are sometimes hypothetical.  In a clinical trial, for instance, there is an implied hypothetical population when asking what would happen if many, many people were able to take the investigational drug.</a:t>
            </a:r>
          </a:p>
        </p:txBody>
      </p:sp>
    </p:spTree>
    <p:extLst>
      <p:ext uri="{BB962C8B-B14F-4D97-AF65-F5344CB8AC3E}">
        <p14:creationId xmlns:p14="http://schemas.microsoft.com/office/powerpoint/2010/main" val="42079750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Simple random sampling is not always feasible</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Although simple random sampling may seem like a default strategy, this is not always possible.</a:t>
            </a:r>
          </a:p>
          <a:p>
            <a:pPr marL="0" indent="0">
              <a:spcBef>
                <a:spcPts val="0"/>
              </a:spcBef>
              <a:buNone/>
            </a:pPr>
            <a:endParaRPr lang="en-US" sz="2800" dirty="0"/>
          </a:p>
          <a:p>
            <a:pPr marL="0" indent="0">
              <a:spcBef>
                <a:spcPts val="0"/>
              </a:spcBef>
              <a:buNone/>
            </a:pPr>
            <a:r>
              <a:rPr lang="en-US" sz="2800" dirty="0"/>
              <a:t>First, some people may be unwilling to participate in a study, or their availability may be so limited that their inclusion is impractical.</a:t>
            </a:r>
          </a:p>
          <a:p>
            <a:pPr marL="0" indent="0">
              <a:spcBef>
                <a:spcPts val="0"/>
              </a:spcBef>
              <a:buNone/>
            </a:pPr>
            <a:endParaRPr lang="en-US" sz="2800" dirty="0"/>
          </a:p>
          <a:p>
            <a:pPr marL="0" indent="0">
              <a:spcBef>
                <a:spcPts val="0"/>
              </a:spcBef>
              <a:buNone/>
            </a:pPr>
            <a:r>
              <a:rPr lang="en-US" sz="2800" dirty="0"/>
              <a:t>Second, simple random sampling may require excessive time and effort, versus other strategies.</a:t>
            </a:r>
          </a:p>
        </p:txBody>
      </p:sp>
    </p:spTree>
    <p:extLst>
      <p:ext uri="{BB962C8B-B14F-4D97-AF65-F5344CB8AC3E}">
        <p14:creationId xmlns:p14="http://schemas.microsoft.com/office/powerpoint/2010/main" val="38060301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Convenience sampling</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The first point on the preceding slide is a potential threat to the representativeness of a sample. </a:t>
            </a:r>
          </a:p>
          <a:p>
            <a:pPr marL="0" indent="0">
              <a:spcBef>
                <a:spcPts val="0"/>
              </a:spcBef>
              <a:buNone/>
            </a:pPr>
            <a:endParaRPr lang="en-US" sz="2800" dirty="0"/>
          </a:p>
          <a:p>
            <a:pPr marL="0" indent="0">
              <a:spcBef>
                <a:spcPts val="0"/>
              </a:spcBef>
              <a:buNone/>
            </a:pPr>
            <a:r>
              <a:rPr lang="en-US" sz="2800" dirty="0"/>
              <a:t>Will the people who agree to participate, or who are easily accessible, be representative of the underlying population ?</a:t>
            </a:r>
          </a:p>
          <a:p>
            <a:pPr marL="0" indent="0">
              <a:spcBef>
                <a:spcPts val="0"/>
              </a:spcBef>
              <a:buNone/>
            </a:pPr>
            <a:endParaRPr lang="en-US" sz="2800" dirty="0"/>
          </a:p>
          <a:p>
            <a:pPr marL="0" indent="0">
              <a:spcBef>
                <a:spcPts val="0"/>
              </a:spcBef>
              <a:buNone/>
            </a:pPr>
            <a:r>
              <a:rPr lang="en-US" sz="2800" dirty="0"/>
              <a:t>At an extreme, data collection can reduce to </a:t>
            </a:r>
            <a:r>
              <a:rPr lang="en-US" sz="2800" u="sng" dirty="0"/>
              <a:t>convenience sampling.</a:t>
            </a:r>
            <a:r>
              <a:rPr lang="en-US" sz="2800" dirty="0"/>
              <a:t>  In this case, data analysis results may be suspect.</a:t>
            </a:r>
          </a:p>
        </p:txBody>
      </p:sp>
    </p:spTree>
    <p:extLst>
      <p:ext uri="{BB962C8B-B14F-4D97-AF65-F5344CB8AC3E}">
        <p14:creationId xmlns:p14="http://schemas.microsoft.com/office/powerpoint/2010/main" val="25015765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Cluster sampling</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The second point, two slides back, is a reason that </a:t>
            </a:r>
            <a:r>
              <a:rPr lang="en-US" sz="2800" u="sng" dirty="0"/>
              <a:t>cluster sampling</a:t>
            </a:r>
            <a:r>
              <a:rPr lang="en-US" sz="2800" dirty="0"/>
              <a:t> is often performed.  </a:t>
            </a:r>
          </a:p>
          <a:p>
            <a:pPr marL="0" indent="0">
              <a:spcBef>
                <a:spcPts val="0"/>
              </a:spcBef>
              <a:buNone/>
            </a:pPr>
            <a:endParaRPr lang="en-US" sz="2800" dirty="0"/>
          </a:p>
          <a:p>
            <a:pPr marL="0" indent="0">
              <a:spcBef>
                <a:spcPts val="0"/>
              </a:spcBef>
              <a:buNone/>
            </a:pPr>
            <a:r>
              <a:rPr lang="en-US" sz="2800" dirty="0"/>
              <a:t>In a study involving assessments of school children, for instance, it may be easier to enroll all students in two selected classrooms than to take a simple random sample encompassing students from dozens of classrooms.</a:t>
            </a:r>
          </a:p>
        </p:txBody>
      </p:sp>
    </p:spTree>
    <p:extLst>
      <p:ext uri="{BB962C8B-B14F-4D97-AF65-F5344CB8AC3E}">
        <p14:creationId xmlns:p14="http://schemas.microsoft.com/office/powerpoint/2010/main" val="35561760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Cluster sampling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In a study involving in-person visits to residents of a large city, it may be easier to approach residents on several selected streets than to take a simple random sample requiring travel to hundreds of streets.</a:t>
            </a:r>
          </a:p>
          <a:p>
            <a:pPr marL="0" indent="0">
              <a:spcBef>
                <a:spcPts val="0"/>
              </a:spcBef>
              <a:buNone/>
            </a:pPr>
            <a:endParaRPr lang="en-US" sz="2800" dirty="0"/>
          </a:p>
          <a:p>
            <a:pPr marL="0" indent="0">
              <a:spcBef>
                <a:spcPts val="0"/>
              </a:spcBef>
              <a:buNone/>
            </a:pPr>
            <a:r>
              <a:rPr lang="en-US" sz="2800" dirty="0"/>
              <a:t>By the way, if we decide to approach only a subset of the residents on a selected street, then we really have a </a:t>
            </a:r>
            <a:r>
              <a:rPr lang="en-US" sz="2800" u="sng" dirty="0"/>
              <a:t>two stage sampling</a:t>
            </a:r>
            <a:r>
              <a:rPr lang="en-US" sz="2800" dirty="0"/>
              <a:t> process.  We first choose streets, and then on each chosen street we select residents.</a:t>
            </a:r>
          </a:p>
        </p:txBody>
      </p:sp>
    </p:spTree>
    <p:extLst>
      <p:ext uri="{BB962C8B-B14F-4D97-AF65-F5344CB8AC3E}">
        <p14:creationId xmlns:p14="http://schemas.microsoft.com/office/powerpoint/2010/main" val="13774546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Cluster sampling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When data have been collected in clusters, this needs to be accounted for in analysis of the data.  In particular, observations within a cluster may be correlated with each other.  (A formal definition of correlation will be given later this semester, but you can rely on your intuition here.)</a:t>
            </a:r>
          </a:p>
          <a:p>
            <a:pPr marL="0" indent="0">
              <a:spcBef>
                <a:spcPts val="0"/>
              </a:spcBef>
              <a:buNone/>
            </a:pPr>
            <a:endParaRPr lang="en-US" sz="2800" dirty="0"/>
          </a:p>
          <a:p>
            <a:pPr marL="0" indent="0">
              <a:spcBef>
                <a:spcPts val="0"/>
              </a:spcBef>
              <a:buNone/>
            </a:pPr>
            <a:r>
              <a:rPr lang="en-US" sz="2800" dirty="0"/>
              <a:t>Because of this redundancy, such data analysis results tend to remove less uncertainty about population parameters, versus having a simple random sample of equal size.</a:t>
            </a:r>
          </a:p>
        </p:txBody>
      </p:sp>
    </p:spTree>
    <p:extLst>
      <p:ext uri="{BB962C8B-B14F-4D97-AF65-F5344CB8AC3E}">
        <p14:creationId xmlns:p14="http://schemas.microsoft.com/office/powerpoint/2010/main" val="35083371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Stratified sampling</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On some occasions, samples (simple random or otherwise) may be drawn from different groups.</a:t>
            </a:r>
          </a:p>
          <a:p>
            <a:pPr marL="0" indent="0">
              <a:spcBef>
                <a:spcPts val="0"/>
              </a:spcBef>
              <a:buNone/>
            </a:pPr>
            <a:endParaRPr lang="en-US" sz="2800" dirty="0"/>
          </a:p>
          <a:p>
            <a:pPr marL="0" indent="0">
              <a:spcBef>
                <a:spcPts val="0"/>
              </a:spcBef>
              <a:buNone/>
            </a:pPr>
            <a:r>
              <a:rPr lang="en-US" sz="2800" dirty="0"/>
              <a:t>In an epidemiologic </a:t>
            </a:r>
            <a:r>
              <a:rPr lang="en-US" sz="2800" u="sng" dirty="0"/>
              <a:t>cohort study</a:t>
            </a:r>
            <a:r>
              <a:rPr lang="en-US" sz="2800" dirty="0"/>
              <a:t>, one sample may be drawn from among people with a risk factor (e.g., smoking) and another sample may be drawn from among people without the risk factor.</a:t>
            </a:r>
          </a:p>
          <a:p>
            <a:pPr marL="0" indent="0">
              <a:spcBef>
                <a:spcPts val="0"/>
              </a:spcBef>
              <a:buNone/>
            </a:pPr>
            <a:endParaRPr lang="en-US" sz="2800" dirty="0"/>
          </a:p>
        </p:txBody>
      </p:sp>
    </p:spTree>
    <p:extLst>
      <p:ext uri="{BB962C8B-B14F-4D97-AF65-F5344CB8AC3E}">
        <p14:creationId xmlns:p14="http://schemas.microsoft.com/office/powerpoint/2010/main" val="794515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Motivation for collecting data</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A statistical model can describe relationships among variables, but a statistical model typically contains unknown population parameters.  </a:t>
            </a:r>
          </a:p>
          <a:p>
            <a:pPr marL="0" indent="0">
              <a:spcBef>
                <a:spcPts val="0"/>
              </a:spcBef>
              <a:buNone/>
            </a:pPr>
            <a:endParaRPr lang="en-US" sz="2800" dirty="0"/>
          </a:p>
          <a:p>
            <a:pPr marL="0" indent="0">
              <a:spcBef>
                <a:spcPts val="0"/>
              </a:spcBef>
              <a:buNone/>
            </a:pPr>
            <a:r>
              <a:rPr lang="en-US" sz="2800" dirty="0"/>
              <a:t>Estimating those parameters is of interest to a researcher.  Some values of a parameter may indicate that a variable is highly important, while other values of a parameter may indicate otherwise.</a:t>
            </a:r>
          </a:p>
        </p:txBody>
      </p:sp>
    </p:spTree>
    <p:extLst>
      <p:ext uri="{BB962C8B-B14F-4D97-AF65-F5344CB8AC3E}">
        <p14:creationId xmlns:p14="http://schemas.microsoft.com/office/powerpoint/2010/main" val="2544258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Stratified sampling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In an epidemiologic </a:t>
            </a:r>
            <a:r>
              <a:rPr lang="en-US" sz="2800" u="sng" dirty="0"/>
              <a:t>case control study</a:t>
            </a:r>
            <a:r>
              <a:rPr lang="en-US" sz="2800" dirty="0"/>
              <a:t>, one sample may be drawn from among people with a particular health condition and another sample may be drawn from among people without that condition.</a:t>
            </a:r>
          </a:p>
          <a:p>
            <a:pPr marL="0" indent="0">
              <a:spcBef>
                <a:spcPts val="0"/>
              </a:spcBef>
              <a:buNone/>
            </a:pPr>
            <a:endParaRPr lang="en-US" sz="2800" dirty="0"/>
          </a:p>
          <a:p>
            <a:pPr marL="0" indent="0">
              <a:spcBef>
                <a:spcPts val="0"/>
              </a:spcBef>
              <a:buNone/>
            </a:pPr>
            <a:r>
              <a:rPr lang="en-US" sz="2800" dirty="0"/>
              <a:t>These are both illustrations of </a:t>
            </a:r>
            <a:r>
              <a:rPr lang="en-US" sz="2800" u="sng" dirty="0"/>
              <a:t>stratified sampling</a:t>
            </a:r>
            <a:r>
              <a:rPr lang="en-US" sz="2800" dirty="0"/>
              <a:t>.  The groups from which samples are drawn are called </a:t>
            </a:r>
            <a:r>
              <a:rPr lang="en-US" sz="2800" u="sng" dirty="0"/>
              <a:t>strata</a:t>
            </a:r>
            <a:r>
              <a:rPr lang="en-US" sz="2800" dirty="0"/>
              <a:t>.</a:t>
            </a:r>
          </a:p>
        </p:txBody>
      </p:sp>
    </p:spTree>
    <p:extLst>
      <p:ext uri="{BB962C8B-B14F-4D97-AF65-F5344CB8AC3E}">
        <p14:creationId xmlns:p14="http://schemas.microsoft.com/office/powerpoint/2010/main" val="1322561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Stratified sampling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We shall further discuss related ideas of study design in the next lecture.  For now, note that simple random sampling may not be effective when one or more strata constitute only a small fraction of the people to which a researcher has access.  Stratified sampling can ensure recruitment of sufficiently many people from these strata.</a:t>
            </a:r>
          </a:p>
          <a:p>
            <a:pPr marL="0" indent="0">
              <a:spcBef>
                <a:spcPts val="0"/>
              </a:spcBef>
              <a:buNone/>
            </a:pPr>
            <a:endParaRPr lang="en-US" sz="2800" dirty="0"/>
          </a:p>
          <a:p>
            <a:pPr marL="0" indent="0">
              <a:spcBef>
                <a:spcPts val="0"/>
              </a:spcBef>
              <a:buNone/>
            </a:pPr>
            <a:r>
              <a:rPr lang="en-US" sz="2800" dirty="0"/>
              <a:t>Stratification based on demographic characteristics (e.g., race/ethnicity) may also be helpful, for the same reason.  </a:t>
            </a:r>
          </a:p>
        </p:txBody>
      </p:sp>
    </p:spTree>
    <p:extLst>
      <p:ext uri="{BB962C8B-B14F-4D97-AF65-F5344CB8AC3E}">
        <p14:creationId xmlns:p14="http://schemas.microsoft.com/office/powerpoint/2010/main" val="13477003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Modalities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Recruiting a sample and collecting data may take place via one or more of several modalities.  </a:t>
            </a:r>
          </a:p>
          <a:p>
            <a:pPr marL="0" indent="0">
              <a:spcBef>
                <a:spcPts val="0"/>
              </a:spcBef>
              <a:buNone/>
            </a:pPr>
            <a:endParaRPr lang="en-US" sz="2800" dirty="0"/>
          </a:p>
          <a:p>
            <a:pPr marL="0" indent="0">
              <a:spcBef>
                <a:spcPts val="0"/>
              </a:spcBef>
              <a:buNone/>
            </a:pPr>
            <a:r>
              <a:rPr lang="en-US" sz="2800" dirty="0"/>
              <a:t>A researcher may approach potential subjects in person, either through the researcher’s own travel or through the potential subjects’ visitation to the research site (e.g., a hospital).  </a:t>
            </a:r>
          </a:p>
          <a:p>
            <a:pPr marL="0" indent="0">
              <a:spcBef>
                <a:spcPts val="0"/>
              </a:spcBef>
              <a:buNone/>
            </a:pPr>
            <a:endParaRPr lang="en-US" sz="2800" dirty="0"/>
          </a:p>
          <a:p>
            <a:pPr marL="0" indent="0">
              <a:spcBef>
                <a:spcPts val="0"/>
              </a:spcBef>
              <a:buNone/>
            </a:pPr>
            <a:r>
              <a:rPr lang="en-US" sz="2800" dirty="0"/>
              <a:t>The former is perhaps not so common these days, although I did have a Census worker visit me at home in 2010.</a:t>
            </a:r>
          </a:p>
        </p:txBody>
      </p:sp>
    </p:spTree>
    <p:extLst>
      <p:ext uri="{BB962C8B-B14F-4D97-AF65-F5344CB8AC3E}">
        <p14:creationId xmlns:p14="http://schemas.microsoft.com/office/powerpoint/2010/main" val="2649154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Modalities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A researcher may approach potential subjects by telephone.  </a:t>
            </a:r>
          </a:p>
          <a:p>
            <a:pPr marL="0" indent="0">
              <a:spcBef>
                <a:spcPts val="0"/>
              </a:spcBef>
              <a:buNone/>
            </a:pPr>
            <a:endParaRPr lang="en-US" sz="2800" dirty="0"/>
          </a:p>
          <a:p>
            <a:pPr marL="0" indent="0">
              <a:spcBef>
                <a:spcPts val="0"/>
              </a:spcBef>
              <a:buNone/>
            </a:pPr>
            <a:r>
              <a:rPr lang="en-US" sz="2800" dirty="0"/>
              <a:t>I suspect that “cold calls” of this nature are no longer common, as people who have caller ID may be reluctant to take a call from an unfamiliar number.  </a:t>
            </a:r>
          </a:p>
          <a:p>
            <a:pPr marL="0" indent="0">
              <a:spcBef>
                <a:spcPts val="0"/>
              </a:spcBef>
              <a:buNone/>
            </a:pPr>
            <a:endParaRPr lang="en-US" sz="2800" dirty="0"/>
          </a:p>
          <a:p>
            <a:pPr marL="0" indent="0">
              <a:spcBef>
                <a:spcPts val="0"/>
              </a:spcBef>
              <a:buNone/>
            </a:pPr>
            <a:r>
              <a:rPr lang="en-US" sz="2800" dirty="0"/>
              <a:t>However, “warm leads” may more easily be approached, such as people with whom a researcher already has contact based on an established relationship.</a:t>
            </a:r>
          </a:p>
        </p:txBody>
      </p:sp>
    </p:spTree>
    <p:extLst>
      <p:ext uri="{BB962C8B-B14F-4D97-AF65-F5344CB8AC3E}">
        <p14:creationId xmlns:p14="http://schemas.microsoft.com/office/powerpoint/2010/main" val="41266686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Modalities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A researcher may approach potential subjects by e-mail.</a:t>
            </a:r>
          </a:p>
          <a:p>
            <a:pPr marL="0" indent="0">
              <a:spcBef>
                <a:spcPts val="0"/>
              </a:spcBef>
              <a:buNone/>
            </a:pPr>
            <a:endParaRPr lang="en-US" sz="2800" dirty="0"/>
          </a:p>
          <a:p>
            <a:pPr marL="0" indent="0">
              <a:spcBef>
                <a:spcPts val="0"/>
              </a:spcBef>
              <a:buNone/>
            </a:pPr>
            <a:r>
              <a:rPr lang="en-US" sz="2800" dirty="0"/>
              <a:t>A researcher may place advertisements, to which interested potential subjects may respond in some manner.</a:t>
            </a:r>
          </a:p>
          <a:p>
            <a:pPr marL="0" indent="0">
              <a:spcBef>
                <a:spcPts val="0"/>
              </a:spcBef>
              <a:buNone/>
            </a:pPr>
            <a:endParaRPr lang="en-US" sz="2800" dirty="0"/>
          </a:p>
          <a:p>
            <a:pPr marL="0" indent="0">
              <a:spcBef>
                <a:spcPts val="0"/>
              </a:spcBef>
              <a:buNone/>
            </a:pPr>
            <a:r>
              <a:rPr lang="en-US" sz="2800" dirty="0"/>
              <a:t>Once the sample has been recruited, the data may be collected by some combination of interview, self report, reporting by others (e.g., family members), documentation (e.g., medical records), and measurement (e.g., laboratory test results).</a:t>
            </a:r>
          </a:p>
        </p:txBody>
      </p:sp>
    </p:spTree>
    <p:extLst>
      <p:ext uri="{BB962C8B-B14F-4D97-AF65-F5344CB8AC3E}">
        <p14:creationId xmlns:p14="http://schemas.microsoft.com/office/powerpoint/2010/main" val="34573477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Primary and secondary data</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Implicit in the previous examples is that the researcher’s initiative is leading to collection of data that would not otherwise be accessible for research purposes.  </a:t>
            </a:r>
          </a:p>
          <a:p>
            <a:pPr marL="0" indent="0">
              <a:spcBef>
                <a:spcPts val="0"/>
              </a:spcBef>
              <a:buNone/>
            </a:pPr>
            <a:endParaRPr lang="en-US" sz="2800" dirty="0"/>
          </a:p>
          <a:p>
            <a:pPr marL="0" indent="0">
              <a:spcBef>
                <a:spcPts val="0"/>
              </a:spcBef>
              <a:buNone/>
            </a:pPr>
            <a:r>
              <a:rPr lang="en-US" sz="2800" dirty="0"/>
              <a:t>We refer to this as </a:t>
            </a:r>
            <a:r>
              <a:rPr lang="en-US" sz="2800" u="sng" dirty="0"/>
              <a:t>primary data</a:t>
            </a:r>
            <a:r>
              <a:rPr lang="en-US" sz="2800" dirty="0"/>
              <a:t>.</a:t>
            </a:r>
          </a:p>
        </p:txBody>
      </p:sp>
    </p:spTree>
    <p:extLst>
      <p:ext uri="{BB962C8B-B14F-4D97-AF65-F5344CB8AC3E}">
        <p14:creationId xmlns:p14="http://schemas.microsoft.com/office/powerpoint/2010/main" val="14208656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Primary and secondary data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Sometimes, however, a researcher collects data that were previously made accessible for (someone else’s) research purposes.  Such data may be in some kind of registry or repository, which may or may not be publicly available and whose access may or may not require a data use agreement.  </a:t>
            </a:r>
          </a:p>
          <a:p>
            <a:pPr marL="0" indent="0">
              <a:spcBef>
                <a:spcPts val="0"/>
              </a:spcBef>
              <a:buNone/>
            </a:pPr>
            <a:endParaRPr lang="en-US" sz="2800" dirty="0"/>
          </a:p>
          <a:p>
            <a:pPr marL="0" indent="0">
              <a:spcBef>
                <a:spcPts val="0"/>
              </a:spcBef>
              <a:buNone/>
            </a:pPr>
            <a:r>
              <a:rPr lang="en-US" sz="2800" dirty="0"/>
              <a:t>We refer to this as </a:t>
            </a:r>
            <a:r>
              <a:rPr lang="en-US" sz="2800" u="sng" dirty="0"/>
              <a:t>secondary data</a:t>
            </a:r>
            <a:r>
              <a:rPr lang="en-US" sz="2800" dirty="0"/>
              <a:t>.</a:t>
            </a:r>
          </a:p>
        </p:txBody>
      </p:sp>
    </p:spTree>
    <p:extLst>
      <p:ext uri="{BB962C8B-B14F-4D97-AF65-F5344CB8AC3E}">
        <p14:creationId xmlns:p14="http://schemas.microsoft.com/office/powerpoint/2010/main" val="16974016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Primary and secondary data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A researcher may still perform some filtering operations on secondary data, selecting rows (people) and columns (variables) based on the research questions.  </a:t>
            </a:r>
            <a:r>
              <a:rPr lang="en-US" sz="2800" u="sng" dirty="0"/>
              <a:t>Structured query language</a:t>
            </a:r>
            <a:r>
              <a:rPr lang="en-US" sz="2800" dirty="0"/>
              <a:t> may be helpful for such filtering operations.</a:t>
            </a:r>
          </a:p>
          <a:p>
            <a:pPr marL="0" indent="0">
              <a:spcBef>
                <a:spcPts val="0"/>
              </a:spcBef>
              <a:buNone/>
            </a:pPr>
            <a:endParaRPr lang="en-US" sz="2800" dirty="0"/>
          </a:p>
          <a:p>
            <a:pPr marL="0" indent="0">
              <a:spcBef>
                <a:spcPts val="0"/>
              </a:spcBef>
              <a:buNone/>
            </a:pPr>
            <a:r>
              <a:rPr lang="en-US" sz="2800" dirty="0"/>
              <a:t>As a general caveat, a researcher may need to consider organizational, legal, and sponsor requirements when collecting data.  Institutional review board approval and HIPAA compliance are generally required for human subjects data.</a:t>
            </a:r>
          </a:p>
        </p:txBody>
      </p:sp>
    </p:spTree>
    <p:extLst>
      <p:ext uri="{BB962C8B-B14F-4D97-AF65-F5344CB8AC3E}">
        <p14:creationId xmlns:p14="http://schemas.microsoft.com/office/powerpoint/2010/main" val="3942713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Motivation for collecting data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fontScale="55000" lnSpcReduction="20000"/>
              </a:bodyPr>
              <a:lstStyle/>
              <a:p>
                <a:pPr marL="0" indent="0">
                  <a:spcBef>
                    <a:spcPts val="0"/>
                  </a:spcBef>
                  <a:buNone/>
                </a:pPr>
                <a:r>
                  <a:rPr lang="en-US" sz="5100" dirty="0"/>
                  <a:t>Thinking back to Lecture 2, one may propose that the risk of a hard ASCVD event within the next 10 years is given by</a:t>
                </a:r>
                <a:r>
                  <a:rPr lang="en-US" sz="5100" baseline="30000" dirty="0"/>
                  <a:t>1, 2</a:t>
                </a:r>
                <a:endParaRPr lang="en-US" sz="5100" dirty="0"/>
              </a:p>
              <a:p>
                <a:pPr marL="0" indent="0">
                  <a:spcBef>
                    <a:spcPts val="0"/>
                  </a:spcBef>
                  <a:buNone/>
                </a:pPr>
                <a:endParaRPr lang="en-US" sz="5100" dirty="0"/>
              </a:p>
              <a:p>
                <a:pPr marL="0" indent="0">
                  <a:spcBef>
                    <a:spcPts val="0"/>
                  </a:spcBef>
                  <a:buNone/>
                </a:pPr>
                <a14:m>
                  <m:oMath xmlns:m="http://schemas.openxmlformats.org/officeDocument/2006/math">
                    <m:sSub>
                      <m:sSubPr>
                        <m:ctrlPr>
                          <a:rPr lang="en-US" sz="5100" b="0" i="1" smtClean="0">
                            <a:latin typeface="Cambria Math" panose="02040503050406030204" pitchFamily="18" charset="0"/>
                          </a:rPr>
                        </m:ctrlPr>
                      </m:sSubPr>
                      <m:e>
                        <m:r>
                          <a:rPr lang="en-US" sz="5100" b="0" i="1" smtClean="0">
                            <a:latin typeface="Cambria Math" panose="02040503050406030204" pitchFamily="18" charset="0"/>
                          </a:rPr>
                          <m:t>𝛽</m:t>
                        </m:r>
                      </m:e>
                      <m:sub>
                        <m:r>
                          <a:rPr lang="en-US" sz="5100" b="0" i="1" smtClean="0">
                            <a:latin typeface="Cambria Math" panose="02040503050406030204" pitchFamily="18" charset="0"/>
                          </a:rPr>
                          <m:t>0</m:t>
                        </m:r>
                      </m:sub>
                    </m:sSub>
                  </m:oMath>
                </a14:m>
                <a:r>
                  <a:rPr lang="en-US" sz="5100" dirty="0"/>
                  <a:t> </a:t>
                </a:r>
                <a14:m>
                  <m:oMath xmlns:m="http://schemas.openxmlformats.org/officeDocument/2006/math">
                    <m:sSup>
                      <m:sSupPr>
                        <m:ctrlPr>
                          <a:rPr lang="en-US" sz="5100" i="1" dirty="0" smtClean="0">
                            <a:latin typeface="Cambria Math" panose="02040503050406030204" pitchFamily="18" charset="0"/>
                          </a:rPr>
                        </m:ctrlPr>
                      </m:sSupPr>
                      <m:e>
                        <m:r>
                          <m:rPr>
                            <m:sty m:val="p"/>
                          </m:rPr>
                          <a:rPr lang="en-US" sz="5100" b="0" i="0" dirty="0" smtClean="0">
                            <a:latin typeface="Cambria Math" panose="02040503050406030204" pitchFamily="18" charset="0"/>
                          </a:rPr>
                          <m:t>age</m:t>
                        </m:r>
                        <m:r>
                          <a:rPr lang="en-US" sz="5100" b="0" i="0" dirty="0" smtClean="0">
                            <a:latin typeface="Cambria Math" panose="02040503050406030204" pitchFamily="18" charset="0"/>
                          </a:rPr>
                          <m:t> </m:t>
                        </m:r>
                      </m:e>
                      <m:sup>
                        <m:sSub>
                          <m:sSubPr>
                            <m:ctrlPr>
                              <a:rPr lang="en-US" sz="5100" b="0" i="1" dirty="0" smtClean="0">
                                <a:latin typeface="Cambria Math" panose="02040503050406030204" pitchFamily="18" charset="0"/>
                              </a:rPr>
                            </m:ctrlPr>
                          </m:sSubPr>
                          <m:e>
                            <m:r>
                              <a:rPr lang="en-US" sz="5100" b="0" i="1" dirty="0" smtClean="0">
                                <a:latin typeface="Cambria Math" panose="02040503050406030204" pitchFamily="18" charset="0"/>
                              </a:rPr>
                              <m:t>𝛽</m:t>
                            </m:r>
                          </m:e>
                          <m:sub>
                            <m:r>
                              <a:rPr lang="en-US" sz="5100" b="0" i="1" dirty="0" smtClean="0">
                                <a:latin typeface="Cambria Math" panose="02040503050406030204" pitchFamily="18" charset="0"/>
                              </a:rPr>
                              <m:t>1</m:t>
                            </m:r>
                          </m:sub>
                        </m:sSub>
                      </m:sup>
                    </m:sSup>
                  </m:oMath>
                </a14:m>
                <a:r>
                  <a:rPr lang="en-US" sz="5100" dirty="0"/>
                  <a:t> </a:t>
                </a:r>
                <a14:m>
                  <m:oMath xmlns:m="http://schemas.openxmlformats.org/officeDocument/2006/math">
                    <m:sSup>
                      <m:sSupPr>
                        <m:ctrlPr>
                          <a:rPr lang="en-US" sz="5100" i="1" dirty="0">
                            <a:latin typeface="Cambria Math" panose="02040503050406030204" pitchFamily="18" charset="0"/>
                          </a:rPr>
                        </m:ctrlPr>
                      </m:sSupPr>
                      <m:e>
                        <m:r>
                          <m:rPr>
                            <m:sty m:val="p"/>
                          </m:rPr>
                          <a:rPr lang="en-US" sz="5100" b="0" i="0" dirty="0" smtClean="0">
                            <a:latin typeface="Cambria Math" panose="02040503050406030204" pitchFamily="18" charset="0"/>
                          </a:rPr>
                          <m:t>C</m:t>
                        </m:r>
                        <m:r>
                          <a:rPr lang="en-US" sz="5100" b="0" i="1" dirty="0" smtClean="0">
                            <a:latin typeface="Cambria Math" panose="02040503050406030204" pitchFamily="18" charset="0"/>
                          </a:rPr>
                          <m:t> </m:t>
                        </m:r>
                      </m:e>
                      <m:sup>
                        <m:sSub>
                          <m:sSubPr>
                            <m:ctrlPr>
                              <a:rPr lang="en-US" sz="5100" i="1" dirty="0">
                                <a:latin typeface="Cambria Math" panose="02040503050406030204" pitchFamily="18" charset="0"/>
                              </a:rPr>
                            </m:ctrlPr>
                          </m:sSubPr>
                          <m:e>
                            <m:r>
                              <a:rPr lang="en-US" sz="5100" i="1" dirty="0">
                                <a:latin typeface="Cambria Math" panose="02040503050406030204" pitchFamily="18" charset="0"/>
                              </a:rPr>
                              <m:t>𝛽</m:t>
                            </m:r>
                          </m:e>
                          <m:sub>
                            <m:r>
                              <a:rPr lang="en-US" sz="5100" b="0" i="1" dirty="0" smtClean="0">
                                <a:latin typeface="Cambria Math" panose="02040503050406030204" pitchFamily="18" charset="0"/>
                              </a:rPr>
                              <m:t>2</m:t>
                            </m:r>
                          </m:sub>
                        </m:sSub>
                      </m:sup>
                    </m:sSup>
                  </m:oMath>
                </a14:m>
                <a:r>
                  <a:rPr lang="en-US" sz="5100" dirty="0"/>
                  <a:t> </a:t>
                </a:r>
                <a14:m>
                  <m:oMath xmlns:m="http://schemas.openxmlformats.org/officeDocument/2006/math">
                    <m:sSup>
                      <m:sSupPr>
                        <m:ctrlPr>
                          <a:rPr lang="en-US" sz="5100" i="1" dirty="0">
                            <a:latin typeface="Cambria Math" panose="02040503050406030204" pitchFamily="18" charset="0"/>
                          </a:rPr>
                        </m:ctrlPr>
                      </m:sSupPr>
                      <m:e>
                        <m:r>
                          <m:rPr>
                            <m:sty m:val="p"/>
                          </m:rPr>
                          <a:rPr lang="en-US" sz="5100" b="0" i="0" dirty="0" smtClean="0">
                            <a:latin typeface="Cambria Math" panose="02040503050406030204" pitchFamily="18" charset="0"/>
                          </a:rPr>
                          <m:t>SBP</m:t>
                        </m:r>
                        <m:r>
                          <a:rPr lang="en-US" sz="5100" b="0" i="0" dirty="0" smtClean="0">
                            <a:latin typeface="Cambria Math" panose="02040503050406030204" pitchFamily="18" charset="0"/>
                          </a:rPr>
                          <m:t> </m:t>
                        </m:r>
                      </m:e>
                      <m:sup>
                        <m:sSub>
                          <m:sSubPr>
                            <m:ctrlPr>
                              <a:rPr lang="en-US" sz="5100" i="1" dirty="0">
                                <a:latin typeface="Cambria Math" panose="02040503050406030204" pitchFamily="18" charset="0"/>
                              </a:rPr>
                            </m:ctrlPr>
                          </m:sSubPr>
                          <m:e>
                            <m:r>
                              <a:rPr lang="en-US" sz="5100" i="1" dirty="0">
                                <a:latin typeface="Cambria Math" panose="02040503050406030204" pitchFamily="18" charset="0"/>
                              </a:rPr>
                              <m:t>𝛽</m:t>
                            </m:r>
                          </m:e>
                          <m:sub>
                            <m:r>
                              <a:rPr lang="en-US" sz="5100" b="0" i="1" dirty="0" smtClean="0">
                                <a:latin typeface="Cambria Math" panose="02040503050406030204" pitchFamily="18" charset="0"/>
                              </a:rPr>
                              <m:t>3</m:t>
                            </m:r>
                          </m:sub>
                        </m:sSub>
                      </m:sup>
                    </m:sSup>
                  </m:oMath>
                </a14:m>
                <a:r>
                  <a:rPr lang="en-US" sz="5100" dirty="0"/>
                  <a:t> / </a:t>
                </a:r>
                <a14:m>
                  <m:oMath xmlns:m="http://schemas.openxmlformats.org/officeDocument/2006/math">
                    <m:sSup>
                      <m:sSupPr>
                        <m:ctrlPr>
                          <a:rPr lang="en-US" sz="5100" i="1" dirty="0">
                            <a:latin typeface="Cambria Math" panose="02040503050406030204" pitchFamily="18" charset="0"/>
                          </a:rPr>
                        </m:ctrlPr>
                      </m:sSupPr>
                      <m:e>
                        <m:r>
                          <m:rPr>
                            <m:sty m:val="p"/>
                          </m:rPr>
                          <a:rPr lang="en-US" sz="5100" b="0" i="0" dirty="0" smtClean="0">
                            <a:latin typeface="Cambria Math" panose="02040503050406030204" pitchFamily="18" charset="0"/>
                          </a:rPr>
                          <m:t>HDLC</m:t>
                        </m:r>
                        <m:r>
                          <a:rPr lang="en-US" sz="5100" b="0" i="0" dirty="0" smtClean="0">
                            <a:latin typeface="Cambria Math" panose="02040503050406030204" pitchFamily="18" charset="0"/>
                          </a:rPr>
                          <m:t> </m:t>
                        </m:r>
                      </m:e>
                      <m:sup>
                        <m:sSub>
                          <m:sSubPr>
                            <m:ctrlPr>
                              <a:rPr lang="en-US" sz="5100" i="1" dirty="0">
                                <a:latin typeface="Cambria Math" panose="02040503050406030204" pitchFamily="18" charset="0"/>
                              </a:rPr>
                            </m:ctrlPr>
                          </m:sSubPr>
                          <m:e>
                            <m:r>
                              <a:rPr lang="en-US" sz="5100" i="1" dirty="0">
                                <a:latin typeface="Cambria Math" panose="02040503050406030204" pitchFamily="18" charset="0"/>
                              </a:rPr>
                              <m:t>𝛽</m:t>
                            </m:r>
                          </m:e>
                          <m:sub>
                            <m:r>
                              <a:rPr lang="en-US" sz="5100" b="0" i="1" dirty="0" smtClean="0">
                                <a:latin typeface="Cambria Math" panose="02040503050406030204" pitchFamily="18" charset="0"/>
                              </a:rPr>
                              <m:t>4</m:t>
                            </m:r>
                          </m:sub>
                        </m:sSub>
                      </m:sup>
                    </m:sSup>
                  </m:oMath>
                </a14:m>
                <a:r>
                  <a:rPr lang="en-US" sz="5100" dirty="0"/>
                  <a:t> </a:t>
                </a:r>
              </a:p>
              <a:p>
                <a:pPr marL="0" indent="0">
                  <a:spcBef>
                    <a:spcPts val="0"/>
                  </a:spcBef>
                  <a:buNone/>
                </a:pPr>
                <a:endParaRPr lang="en-US" sz="5100" dirty="0"/>
              </a:p>
              <a:p>
                <a:pPr marL="0" indent="0">
                  <a:spcBef>
                    <a:spcPts val="0"/>
                  </a:spcBef>
                  <a:buNone/>
                </a:pPr>
                <a:r>
                  <a:rPr lang="en-US" sz="5100" dirty="0"/>
                  <a:t>where </a:t>
                </a:r>
                <a14:m>
                  <m:oMath xmlns:m="http://schemas.openxmlformats.org/officeDocument/2006/math">
                    <m:sSub>
                      <m:sSubPr>
                        <m:ctrlPr>
                          <a:rPr lang="en-US" sz="5100" b="0" i="1" smtClean="0">
                            <a:latin typeface="Cambria Math" panose="02040503050406030204" pitchFamily="18" charset="0"/>
                          </a:rPr>
                        </m:ctrlPr>
                      </m:sSubPr>
                      <m:e>
                        <m:r>
                          <a:rPr lang="en-US" sz="5100" b="0" i="1" smtClean="0">
                            <a:latin typeface="Cambria Math" panose="02040503050406030204" pitchFamily="18" charset="0"/>
                          </a:rPr>
                          <m:t> </m:t>
                        </m:r>
                        <m:r>
                          <a:rPr lang="en-US" sz="5100" b="0" i="1" smtClean="0">
                            <a:latin typeface="Cambria Math" panose="02040503050406030204" pitchFamily="18" charset="0"/>
                          </a:rPr>
                          <m:t>𝛽</m:t>
                        </m:r>
                      </m:e>
                      <m:sub>
                        <m:r>
                          <a:rPr lang="en-US" sz="5100" b="0" i="1" smtClean="0">
                            <a:latin typeface="Cambria Math" panose="02040503050406030204" pitchFamily="18" charset="0"/>
                          </a:rPr>
                          <m:t>0</m:t>
                        </m:r>
                      </m:sub>
                    </m:sSub>
                  </m:oMath>
                </a14:m>
                <a:r>
                  <a:rPr lang="en-US" sz="5100" dirty="0"/>
                  <a:t>, </a:t>
                </a:r>
                <a14:m>
                  <m:oMath xmlns:m="http://schemas.openxmlformats.org/officeDocument/2006/math">
                    <m:sSub>
                      <m:sSubPr>
                        <m:ctrlPr>
                          <a:rPr lang="en-US" sz="5100" i="1">
                            <a:latin typeface="Cambria Math" panose="02040503050406030204" pitchFamily="18" charset="0"/>
                          </a:rPr>
                        </m:ctrlPr>
                      </m:sSubPr>
                      <m:e>
                        <m:r>
                          <a:rPr lang="en-US" sz="5100" i="1">
                            <a:latin typeface="Cambria Math" panose="02040503050406030204" pitchFamily="18" charset="0"/>
                          </a:rPr>
                          <m:t>𝛽</m:t>
                        </m:r>
                      </m:e>
                      <m:sub>
                        <m:r>
                          <a:rPr lang="en-US" sz="5100" b="0" i="1" smtClean="0">
                            <a:latin typeface="Cambria Math" panose="02040503050406030204" pitchFamily="18" charset="0"/>
                          </a:rPr>
                          <m:t>1</m:t>
                        </m:r>
                      </m:sub>
                    </m:sSub>
                  </m:oMath>
                </a14:m>
                <a:r>
                  <a:rPr lang="en-US" sz="5100" dirty="0"/>
                  <a:t>,</a:t>
                </a:r>
                <a14:m>
                  <m:oMath xmlns:m="http://schemas.openxmlformats.org/officeDocument/2006/math">
                    <m:sSub>
                      <m:sSubPr>
                        <m:ctrlPr>
                          <a:rPr lang="en-US" sz="5100" i="1">
                            <a:latin typeface="Cambria Math" panose="02040503050406030204" pitchFamily="18" charset="0"/>
                          </a:rPr>
                        </m:ctrlPr>
                      </m:sSubPr>
                      <m:e>
                        <m:r>
                          <a:rPr lang="en-US" sz="5100" i="1">
                            <a:latin typeface="Cambria Math" panose="02040503050406030204" pitchFamily="18" charset="0"/>
                          </a:rPr>
                          <m:t> </m:t>
                        </m:r>
                        <m:r>
                          <a:rPr lang="en-US" sz="5100" i="1">
                            <a:latin typeface="Cambria Math" panose="02040503050406030204" pitchFamily="18" charset="0"/>
                          </a:rPr>
                          <m:t>𝛽</m:t>
                        </m:r>
                      </m:e>
                      <m:sub>
                        <m:r>
                          <a:rPr lang="en-US" sz="5100" b="0" i="1" smtClean="0">
                            <a:latin typeface="Cambria Math" panose="02040503050406030204" pitchFamily="18" charset="0"/>
                          </a:rPr>
                          <m:t>2</m:t>
                        </m:r>
                      </m:sub>
                    </m:sSub>
                  </m:oMath>
                </a14:m>
                <a:r>
                  <a:rPr lang="en-US" sz="5100" dirty="0"/>
                  <a:t>,</a:t>
                </a:r>
                <a14:m>
                  <m:oMath xmlns:m="http://schemas.openxmlformats.org/officeDocument/2006/math">
                    <m:sSub>
                      <m:sSubPr>
                        <m:ctrlPr>
                          <a:rPr lang="en-US" sz="5100" i="1">
                            <a:latin typeface="Cambria Math" panose="02040503050406030204" pitchFamily="18" charset="0"/>
                          </a:rPr>
                        </m:ctrlPr>
                      </m:sSubPr>
                      <m:e>
                        <m:r>
                          <a:rPr lang="en-US" sz="5100" i="1">
                            <a:latin typeface="Cambria Math" panose="02040503050406030204" pitchFamily="18" charset="0"/>
                          </a:rPr>
                          <m:t> </m:t>
                        </m:r>
                        <m:r>
                          <a:rPr lang="en-US" sz="5100" i="1">
                            <a:latin typeface="Cambria Math" panose="02040503050406030204" pitchFamily="18" charset="0"/>
                          </a:rPr>
                          <m:t>𝛽</m:t>
                        </m:r>
                      </m:e>
                      <m:sub>
                        <m:r>
                          <a:rPr lang="en-US" sz="5100" b="0" i="1" smtClean="0">
                            <a:latin typeface="Cambria Math" panose="02040503050406030204" pitchFamily="18" charset="0"/>
                          </a:rPr>
                          <m:t>3</m:t>
                        </m:r>
                      </m:sub>
                    </m:sSub>
                    <m:r>
                      <a:rPr lang="en-US" sz="5100" i="1">
                        <a:latin typeface="Cambria Math" panose="02040503050406030204" pitchFamily="18" charset="0"/>
                      </a:rPr>
                      <m:t> </m:t>
                    </m:r>
                    <m:r>
                      <a:rPr lang="en-US" sz="5100" b="0" i="1" smtClean="0">
                        <a:latin typeface="Cambria Math" panose="02040503050406030204" pitchFamily="18" charset="0"/>
                      </a:rPr>
                      <m:t> </m:t>
                    </m:r>
                  </m:oMath>
                </a14:m>
                <a:r>
                  <a:rPr lang="en-US" sz="5100" dirty="0"/>
                  <a:t>and </a:t>
                </a:r>
                <a14:m>
                  <m:oMath xmlns:m="http://schemas.openxmlformats.org/officeDocument/2006/math">
                    <m:sSub>
                      <m:sSubPr>
                        <m:ctrlPr>
                          <a:rPr lang="en-US" sz="5100" i="1">
                            <a:latin typeface="Cambria Math" panose="02040503050406030204" pitchFamily="18" charset="0"/>
                          </a:rPr>
                        </m:ctrlPr>
                      </m:sSubPr>
                      <m:e>
                        <m:r>
                          <a:rPr lang="en-US" sz="5100" i="1">
                            <a:latin typeface="Cambria Math" panose="02040503050406030204" pitchFamily="18" charset="0"/>
                          </a:rPr>
                          <m:t> </m:t>
                        </m:r>
                        <m:r>
                          <a:rPr lang="en-US" sz="5100" i="1">
                            <a:latin typeface="Cambria Math" panose="02040503050406030204" pitchFamily="18" charset="0"/>
                          </a:rPr>
                          <m:t>𝛽</m:t>
                        </m:r>
                      </m:e>
                      <m:sub>
                        <m:r>
                          <a:rPr lang="en-US" sz="5100" b="0" i="1" smtClean="0">
                            <a:latin typeface="Cambria Math" panose="02040503050406030204" pitchFamily="18" charset="0"/>
                          </a:rPr>
                          <m:t>4</m:t>
                        </m:r>
                      </m:sub>
                    </m:sSub>
                  </m:oMath>
                </a14:m>
                <a:r>
                  <a:rPr lang="en-US" sz="5100" dirty="0"/>
                  <a:t>  are population parameters.  </a:t>
                </a:r>
              </a:p>
              <a:p>
                <a:pPr marL="0" indent="0">
                  <a:spcBef>
                    <a:spcPts val="0"/>
                  </a:spcBef>
                  <a:buNone/>
                </a:pPr>
                <a:endParaRPr lang="en-US" sz="2800" dirty="0"/>
              </a:p>
              <a:p>
                <a:pPr marL="0" indent="0">
                  <a:spcBef>
                    <a:spcPts val="0"/>
                  </a:spcBef>
                  <a:buNone/>
                </a:pPr>
                <a:endParaRPr lang="en-US" sz="2800" dirty="0"/>
              </a:p>
              <a:p>
                <a:pPr marL="0" indent="0">
                  <a:spcBef>
                    <a:spcPts val="0"/>
                  </a:spcBef>
                  <a:buNone/>
                </a:pPr>
                <a:r>
                  <a:rPr lang="en-US" sz="2800" dirty="0"/>
                  <a:t>1 Goff DC Jr, Lloyd-Jones DM, Bennett G, </a:t>
                </a:r>
                <a:r>
                  <a:rPr lang="en-US" sz="2800" dirty="0" err="1"/>
                  <a:t>Coady</a:t>
                </a:r>
                <a:r>
                  <a:rPr lang="en-US" sz="2800" dirty="0"/>
                  <a:t> S, D’Agostino RB Sr, Gibbons R, Greenland P, Lackland DT, Levy D, O’Donnell CJ, Robinson JG, Schwartz JS, Shero ST, Smith SC Jr, </a:t>
                </a:r>
                <a:r>
                  <a:rPr lang="en-US" sz="2800" dirty="0" err="1"/>
                  <a:t>Sorlie</a:t>
                </a:r>
                <a:r>
                  <a:rPr lang="en-US" sz="2800" dirty="0"/>
                  <a:t> P, Stone NJ, Wilson PWF. 2013 ACC/AHA guideline on the assessment of cardiovascular risk: a report of the American College of Cardiology/American Heart Association Task Force on Practice Guidelines. Circulation. 2014;129(suppl 2):S49-S73.</a:t>
                </a:r>
              </a:p>
              <a:p>
                <a:pPr marL="0" indent="0">
                  <a:spcBef>
                    <a:spcPts val="0"/>
                  </a:spcBef>
                  <a:buNone/>
                </a:pPr>
                <a:endParaRPr lang="en-US" sz="2800" dirty="0"/>
              </a:p>
              <a:p>
                <a:pPr marL="0" indent="0">
                  <a:spcBef>
                    <a:spcPts val="0"/>
                  </a:spcBef>
                  <a:buNone/>
                </a:pPr>
                <a:r>
                  <a:rPr lang="en-US" sz="2800" dirty="0"/>
                  <a:t>2 https://www.ahajournals.org/doi/pdf/10.1161/01.cir.0000437741.48606.98</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1326"/>
                </a:stretch>
              </a:blipFill>
            </p:spPr>
            <p:txBody>
              <a:bodyPr/>
              <a:lstStyle/>
              <a:p>
                <a:r>
                  <a:rPr lang="en-US">
                    <a:noFill/>
                  </a:rPr>
                  <a:t> </a:t>
                </a:r>
              </a:p>
            </p:txBody>
          </p:sp>
        </mc:Fallback>
      </mc:AlternateContent>
    </p:spTree>
    <p:extLst>
      <p:ext uri="{BB962C8B-B14F-4D97-AF65-F5344CB8AC3E}">
        <p14:creationId xmlns:p14="http://schemas.microsoft.com/office/powerpoint/2010/main" val="1505504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Digression on large or small</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If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 </m:t>
                        </m:r>
                        <m:r>
                          <a:rPr lang="en-US" sz="2800" i="1">
                            <a:latin typeface="Cambria Math" panose="02040503050406030204" pitchFamily="18" charset="0"/>
                          </a:rPr>
                          <m:t>𝛽</m:t>
                        </m:r>
                      </m:e>
                      <m:sub>
                        <m:r>
                          <a:rPr lang="en-US" sz="2800" i="1">
                            <a:latin typeface="Cambria Math" panose="02040503050406030204" pitchFamily="18" charset="0"/>
                          </a:rPr>
                          <m:t>2</m:t>
                        </m:r>
                      </m:sub>
                    </m:sSub>
                  </m:oMath>
                </a14:m>
                <a:r>
                  <a:rPr lang="en-US" sz="2800" dirty="0"/>
                  <a:t> is large, then cholesterol is an important risk factor for cardiovascular disease.  If </a:t>
                </a:r>
                <a14:m>
                  <m:oMath xmlns:m="http://schemas.openxmlformats.org/officeDocument/2006/math">
                    <m:sSub>
                      <m:sSubPr>
                        <m:ctrlPr>
                          <a:rPr lang="en-US" sz="2800" i="1" smtClean="0">
                            <a:latin typeface="Cambria Math" panose="02040503050406030204" pitchFamily="18" charset="0"/>
                          </a:rPr>
                        </m:ctrlPr>
                      </m:sSubPr>
                      <m:e>
                        <m:r>
                          <a:rPr lang="en-US" sz="2800" i="1">
                            <a:latin typeface="Cambria Math" panose="02040503050406030204" pitchFamily="18" charset="0"/>
                          </a:rPr>
                          <m:t> </m:t>
                        </m:r>
                        <m:r>
                          <a:rPr lang="en-US" sz="2800" i="1">
                            <a:latin typeface="Cambria Math" panose="02040503050406030204" pitchFamily="18" charset="0"/>
                          </a:rPr>
                          <m:t>𝛽</m:t>
                        </m:r>
                      </m:e>
                      <m:sub>
                        <m:r>
                          <a:rPr lang="en-US" sz="2800" b="0" i="1" smtClean="0">
                            <a:latin typeface="Cambria Math" panose="02040503050406030204" pitchFamily="18" charset="0"/>
                          </a:rPr>
                          <m:t>2</m:t>
                        </m:r>
                      </m:sub>
                    </m:sSub>
                    <m:r>
                      <a:rPr lang="en-US" sz="2800" b="0" i="1" smtClean="0">
                        <a:latin typeface="Cambria Math" panose="02040503050406030204" pitchFamily="18" charset="0"/>
                      </a:rPr>
                      <m:t> </m:t>
                    </m:r>
                  </m:oMath>
                </a14:m>
                <a:r>
                  <a:rPr lang="en-US" sz="2800" dirty="0"/>
                  <a:t> is small, then this is not so.  </a:t>
                </a:r>
              </a:p>
              <a:p>
                <a:pPr marL="0" indent="0">
                  <a:spcBef>
                    <a:spcPts val="0"/>
                  </a:spcBef>
                  <a:buNone/>
                </a:pPr>
                <a:endParaRPr lang="en-US" sz="2800" dirty="0"/>
              </a:p>
              <a:p>
                <a:pPr marL="0" indent="0">
                  <a:spcBef>
                    <a:spcPts val="0"/>
                  </a:spcBef>
                  <a:buNone/>
                </a:pPr>
                <a:r>
                  <a:rPr lang="en-US" sz="2800" dirty="0"/>
                  <a:t>By the way, what is meant by “large” or “small” ?  A one-point increase in cholesterol (holding all else fixed) multiplies risk by </a:t>
                </a:r>
                <a14:m>
                  <m:oMath xmlns:m="http://schemas.openxmlformats.org/officeDocument/2006/math">
                    <m:sSup>
                      <m:sSupPr>
                        <m:ctrlPr>
                          <a:rPr lang="en-US" sz="2800" i="1" dirty="0">
                            <a:latin typeface="Cambria Math" panose="02040503050406030204" pitchFamily="18" charset="0"/>
                          </a:rPr>
                        </m:ctrlPr>
                      </m:sSupPr>
                      <m:e>
                        <m:r>
                          <a:rPr lang="en-US" sz="2800" b="0" i="0" dirty="0" smtClean="0">
                            <a:latin typeface="Cambria Math" panose="02040503050406030204" pitchFamily="18" charset="0"/>
                          </a:rPr>
                          <m:t>(1+</m:t>
                        </m:r>
                        <m:r>
                          <a:rPr lang="en-US" sz="2800" b="0" i="1" dirty="0" smtClean="0">
                            <a:latin typeface="Cambria Math" panose="02040503050406030204" pitchFamily="18" charset="0"/>
                          </a:rPr>
                          <m:t>1/</m:t>
                        </m:r>
                        <m:r>
                          <m:rPr>
                            <m:sty m:val="p"/>
                          </m:rPr>
                          <a:rPr lang="en-US" sz="2800" b="0" i="0" dirty="0" smtClean="0">
                            <a:latin typeface="Cambria Math" panose="02040503050406030204" pitchFamily="18" charset="0"/>
                          </a:rPr>
                          <m:t>C</m:t>
                        </m:r>
                        <m:r>
                          <a:rPr lang="en-US" sz="2800" b="0" i="1" dirty="0" smtClean="0">
                            <a:latin typeface="Cambria Math" panose="02040503050406030204" pitchFamily="18" charset="0"/>
                          </a:rPr>
                          <m:t>)</m:t>
                        </m:r>
                        <m:r>
                          <a:rPr lang="en-US" sz="2800" i="1" dirty="0">
                            <a:latin typeface="Cambria Math" panose="02040503050406030204" pitchFamily="18" charset="0"/>
                          </a:rPr>
                          <m:t> </m:t>
                        </m:r>
                      </m:e>
                      <m:sup>
                        <m:sSub>
                          <m:sSubPr>
                            <m:ctrlPr>
                              <a:rPr lang="en-US" sz="2800" i="1" dirty="0">
                                <a:latin typeface="Cambria Math" panose="02040503050406030204" pitchFamily="18" charset="0"/>
                              </a:rPr>
                            </m:ctrlPr>
                          </m:sSubPr>
                          <m:e>
                            <m:r>
                              <a:rPr lang="en-US" sz="2800" i="1" dirty="0">
                                <a:latin typeface="Cambria Math" panose="02040503050406030204" pitchFamily="18" charset="0"/>
                              </a:rPr>
                              <m:t>𝛽</m:t>
                            </m:r>
                          </m:e>
                          <m:sub>
                            <m:r>
                              <a:rPr lang="en-US" sz="2800" i="1" dirty="0">
                                <a:latin typeface="Cambria Math" panose="02040503050406030204" pitchFamily="18" charset="0"/>
                              </a:rPr>
                              <m:t>2</m:t>
                            </m:r>
                          </m:sub>
                        </m:sSub>
                      </m:sup>
                    </m:sSup>
                  </m:oMath>
                </a14:m>
                <a:r>
                  <a:rPr lang="en-US" sz="2800" dirty="0"/>
                  <a:t>,  where  C  is the starting value of cholesterol.  For instance, if  C = 150,  then the risk multiplier exceeds  1.1  if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 </m:t>
                        </m:r>
                        <m:r>
                          <a:rPr lang="en-US" sz="2800" i="1">
                            <a:latin typeface="Cambria Math" panose="02040503050406030204" pitchFamily="18" charset="0"/>
                          </a:rPr>
                          <m:t>𝛽</m:t>
                        </m:r>
                      </m:e>
                      <m:sub>
                        <m:r>
                          <a:rPr lang="en-US" sz="2800" i="1">
                            <a:latin typeface="Cambria Math" panose="02040503050406030204" pitchFamily="18" charset="0"/>
                          </a:rPr>
                          <m:t>2</m:t>
                        </m:r>
                      </m:sub>
                    </m:sSub>
                  </m:oMath>
                </a14:m>
                <a:r>
                  <a:rPr lang="en-US" sz="2800" dirty="0"/>
                  <a:t>  is greater than  14.35.  Are values of </a:t>
                </a:r>
                <a14:m>
                  <m:oMath xmlns:m="http://schemas.openxmlformats.org/officeDocument/2006/math">
                    <m:sSub>
                      <m:sSubPr>
                        <m:ctrlPr>
                          <a:rPr lang="en-US" sz="2800" i="1">
                            <a:latin typeface="Cambria Math" panose="02040503050406030204" pitchFamily="18" charset="0"/>
                          </a:rPr>
                        </m:ctrlPr>
                      </m:sSubPr>
                      <m:e>
                        <m:r>
                          <a:rPr lang="en-US" sz="2800" b="0" i="1" smtClean="0">
                            <a:latin typeface="Cambria Math" panose="02040503050406030204" pitchFamily="18" charset="0"/>
                          </a:rPr>
                          <m:t> </m:t>
                        </m:r>
                        <m:r>
                          <a:rPr lang="en-US" sz="2800" i="1">
                            <a:latin typeface="Cambria Math" panose="02040503050406030204" pitchFamily="18" charset="0"/>
                          </a:rPr>
                          <m:t> </m:t>
                        </m:r>
                        <m:r>
                          <a:rPr lang="en-US" sz="2800" i="1">
                            <a:latin typeface="Cambria Math" panose="02040503050406030204" pitchFamily="18" charset="0"/>
                          </a:rPr>
                          <m:t>𝛽</m:t>
                        </m:r>
                      </m:e>
                      <m:sub>
                        <m:r>
                          <a:rPr lang="en-US" sz="2800" i="1">
                            <a:latin typeface="Cambria Math" panose="02040503050406030204" pitchFamily="18" charset="0"/>
                          </a:rPr>
                          <m:t>2</m:t>
                        </m:r>
                      </m:sub>
                    </m:sSub>
                  </m:oMath>
                </a14:m>
                <a:r>
                  <a:rPr lang="en-US" sz="2800" dirty="0"/>
                  <a:t>  less than  14.35  to be considered small ? </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1061" r="-114"/>
                </a:stretch>
              </a:blipFill>
            </p:spPr>
            <p:txBody>
              <a:bodyPr/>
              <a:lstStyle/>
              <a:p>
                <a:r>
                  <a:rPr lang="en-US">
                    <a:noFill/>
                  </a:rPr>
                  <a:t> </a:t>
                </a:r>
              </a:p>
            </p:txBody>
          </p:sp>
        </mc:Fallback>
      </mc:AlternateContent>
    </p:spTree>
    <p:extLst>
      <p:ext uri="{BB962C8B-B14F-4D97-AF65-F5344CB8AC3E}">
        <p14:creationId xmlns:p14="http://schemas.microsoft.com/office/powerpoint/2010/main" val="41517846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Digression on large or small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Well, not necessarily.  Because of the units in which cholesterol is measured, we know that a one-point increase is not clinically meaningful.  </a:t>
                </a:r>
              </a:p>
              <a:p>
                <a:pPr marL="0" indent="0">
                  <a:spcBef>
                    <a:spcPts val="0"/>
                  </a:spcBef>
                  <a:buNone/>
                </a:pPr>
                <a:endParaRPr lang="en-US" sz="2800" dirty="0"/>
              </a:p>
              <a:p>
                <a:pPr marL="0" indent="0">
                  <a:spcBef>
                    <a:spcPts val="0"/>
                  </a:spcBef>
                  <a:buNone/>
                </a:pPr>
                <a:r>
                  <a:rPr lang="en-US" sz="2800" dirty="0"/>
                  <a:t>On the other hand, a 20-point increase in cholesterol multiplies risk by  </a:t>
                </a:r>
                <a14:m>
                  <m:oMath xmlns:m="http://schemas.openxmlformats.org/officeDocument/2006/math">
                    <m:sSup>
                      <m:sSupPr>
                        <m:ctrlPr>
                          <a:rPr lang="en-US" sz="2800" i="1" dirty="0" smtClean="0">
                            <a:latin typeface="Cambria Math" panose="02040503050406030204" pitchFamily="18" charset="0"/>
                          </a:rPr>
                        </m:ctrlPr>
                      </m:sSupPr>
                      <m:e>
                        <m:r>
                          <a:rPr lang="en-US" sz="2800" b="0" i="0" dirty="0" smtClean="0">
                            <a:latin typeface="Cambria Math" panose="02040503050406030204" pitchFamily="18" charset="0"/>
                          </a:rPr>
                          <m:t>(1+</m:t>
                        </m:r>
                        <m:r>
                          <a:rPr lang="en-US" sz="2800" b="0" i="1" dirty="0" smtClean="0">
                            <a:latin typeface="Cambria Math" panose="02040503050406030204" pitchFamily="18" charset="0"/>
                          </a:rPr>
                          <m:t>20/</m:t>
                        </m:r>
                        <m:r>
                          <m:rPr>
                            <m:sty m:val="p"/>
                          </m:rPr>
                          <a:rPr lang="en-US" sz="2800" b="0" i="0" dirty="0" smtClean="0">
                            <a:latin typeface="Cambria Math" panose="02040503050406030204" pitchFamily="18" charset="0"/>
                          </a:rPr>
                          <m:t>C</m:t>
                        </m:r>
                        <m:r>
                          <a:rPr lang="en-US" sz="2800" b="0" i="1" dirty="0" smtClean="0">
                            <a:latin typeface="Cambria Math" panose="02040503050406030204" pitchFamily="18" charset="0"/>
                          </a:rPr>
                          <m:t>)</m:t>
                        </m:r>
                        <m:r>
                          <a:rPr lang="en-US" sz="2800" i="1" dirty="0">
                            <a:latin typeface="Cambria Math" panose="02040503050406030204" pitchFamily="18" charset="0"/>
                          </a:rPr>
                          <m:t> </m:t>
                        </m:r>
                      </m:e>
                      <m:sup>
                        <m:sSub>
                          <m:sSubPr>
                            <m:ctrlPr>
                              <a:rPr lang="en-US" sz="2800" i="1" dirty="0">
                                <a:latin typeface="Cambria Math" panose="02040503050406030204" pitchFamily="18" charset="0"/>
                              </a:rPr>
                            </m:ctrlPr>
                          </m:sSubPr>
                          <m:e>
                            <m:r>
                              <a:rPr lang="en-US" sz="2800" i="1" dirty="0">
                                <a:latin typeface="Cambria Math" panose="02040503050406030204" pitchFamily="18" charset="0"/>
                              </a:rPr>
                              <m:t>𝛽</m:t>
                            </m:r>
                          </m:e>
                          <m:sub>
                            <m:r>
                              <a:rPr lang="en-US" sz="2800" i="1" dirty="0">
                                <a:latin typeface="Cambria Math" panose="02040503050406030204" pitchFamily="18" charset="0"/>
                              </a:rPr>
                              <m:t>2</m:t>
                            </m:r>
                          </m:sub>
                        </m:sSub>
                      </m:sup>
                    </m:sSup>
                  </m:oMath>
                </a14:m>
                <a:r>
                  <a:rPr lang="en-US" sz="2800" dirty="0"/>
                  <a:t>.  For instance, if  C = 150,  then the risk multiplier exceeds  1.1  if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 </m:t>
                        </m:r>
                        <m:r>
                          <a:rPr lang="en-US" sz="2800" i="1">
                            <a:latin typeface="Cambria Math" panose="02040503050406030204" pitchFamily="18" charset="0"/>
                          </a:rPr>
                          <m:t>𝛽</m:t>
                        </m:r>
                      </m:e>
                      <m:sub>
                        <m:r>
                          <a:rPr lang="en-US" sz="2800" i="1">
                            <a:latin typeface="Cambria Math" panose="02040503050406030204" pitchFamily="18" charset="0"/>
                          </a:rPr>
                          <m:t>2</m:t>
                        </m:r>
                      </m:sub>
                    </m:sSub>
                  </m:oMath>
                </a14:m>
                <a:r>
                  <a:rPr lang="en-US" sz="2800" dirty="0"/>
                  <a:t>  is greater than  0.77.  Thus, what is meant by “large” or “small” for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 </m:t>
                        </m:r>
                        <m:r>
                          <a:rPr lang="en-US" sz="2800" i="1">
                            <a:latin typeface="Cambria Math" panose="02040503050406030204" pitchFamily="18" charset="0"/>
                          </a:rPr>
                          <m:t>𝛽</m:t>
                        </m:r>
                      </m:e>
                      <m:sub>
                        <m:r>
                          <a:rPr lang="en-US" sz="2800" i="1">
                            <a:latin typeface="Cambria Math" panose="02040503050406030204" pitchFamily="18" charset="0"/>
                          </a:rPr>
                          <m:t>2</m:t>
                        </m:r>
                      </m:sub>
                    </m:sSub>
                  </m:oMath>
                </a14:m>
                <a:r>
                  <a:rPr lang="en-US" sz="2800" dirty="0"/>
                  <a:t>  is informed by our perception of a clinically meaningful change in cholesterol.</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1061" r="-1430"/>
                </a:stretch>
              </a:blipFill>
            </p:spPr>
            <p:txBody>
              <a:bodyPr/>
              <a:lstStyle/>
              <a:p>
                <a:r>
                  <a:rPr lang="en-US">
                    <a:noFill/>
                  </a:rPr>
                  <a:t> </a:t>
                </a:r>
              </a:p>
            </p:txBody>
          </p:sp>
        </mc:Fallback>
      </mc:AlternateContent>
    </p:spTree>
    <p:extLst>
      <p:ext uri="{BB962C8B-B14F-4D97-AF65-F5344CB8AC3E}">
        <p14:creationId xmlns:p14="http://schemas.microsoft.com/office/powerpoint/2010/main" val="333536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Need for a representative sample</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In a future lecture, we shall take up the related issue of statistical significance versus practical significance.  For now, let us return to the idea of estimating population parameters.</a:t>
            </a:r>
          </a:p>
          <a:p>
            <a:pPr marL="0" indent="0">
              <a:spcBef>
                <a:spcPts val="0"/>
              </a:spcBef>
              <a:buNone/>
            </a:pPr>
            <a:endParaRPr lang="en-US" sz="2800" dirty="0"/>
          </a:p>
          <a:p>
            <a:pPr marL="0" indent="0">
              <a:spcBef>
                <a:spcPts val="0"/>
              </a:spcBef>
              <a:buNone/>
            </a:pPr>
            <a:r>
              <a:rPr lang="en-US" sz="2800" dirty="0"/>
              <a:t>This can be accomplished by various methods, depending on the nature of the statistical model.  What we need, in any event, is to collect data from a sample that is representative of the population of interest.</a:t>
            </a:r>
          </a:p>
        </p:txBody>
      </p:sp>
    </p:spTree>
    <p:extLst>
      <p:ext uri="{BB962C8B-B14F-4D97-AF65-F5344CB8AC3E}">
        <p14:creationId xmlns:p14="http://schemas.microsoft.com/office/powerpoint/2010/main" val="2573729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Simple random sampling</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Let  n  denote the intended sample size.  Suppose that each group of  n  people in the population has the same probability of being selected.  The result of such a selection process is called a </a:t>
            </a:r>
            <a:r>
              <a:rPr lang="en-US" sz="2800" u="sng" dirty="0"/>
              <a:t>simple random sample</a:t>
            </a:r>
            <a:r>
              <a:rPr lang="en-US" sz="2800" dirty="0"/>
              <a:t>.</a:t>
            </a:r>
          </a:p>
          <a:p>
            <a:pPr marL="0" indent="0">
              <a:spcBef>
                <a:spcPts val="0"/>
              </a:spcBef>
              <a:buNone/>
            </a:pPr>
            <a:endParaRPr lang="en-US" sz="2800" dirty="0"/>
          </a:p>
          <a:p>
            <a:pPr marL="0" indent="0">
              <a:spcBef>
                <a:spcPts val="0"/>
              </a:spcBef>
              <a:buNone/>
            </a:pPr>
            <a:r>
              <a:rPr lang="en-US" sz="2800" dirty="0"/>
              <a:t>Such a selection process implies, but is not equivalent to, each person in the population having the same probability of being selected.</a:t>
            </a:r>
          </a:p>
        </p:txBody>
      </p:sp>
    </p:spTree>
    <p:extLst>
      <p:ext uri="{BB962C8B-B14F-4D97-AF65-F5344CB8AC3E}">
        <p14:creationId xmlns:p14="http://schemas.microsoft.com/office/powerpoint/2010/main" val="19167629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Simple random sampling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To illustrate, suppose that we want to select a sample of  2  people from a population of  4  people.  There are six ways to accomplish this, labeled with Roman numerals in the schematic below.</a:t>
            </a:r>
          </a:p>
          <a:p>
            <a:pPr marL="0" indent="0">
              <a:spcBef>
                <a:spcPts val="0"/>
              </a:spcBef>
              <a:buNone/>
            </a:pPr>
            <a:endParaRPr lang="en-US" sz="2800" dirty="0"/>
          </a:p>
        </p:txBody>
      </p:sp>
      <p:graphicFrame>
        <p:nvGraphicFramePr>
          <p:cNvPr id="4" name="Table 4">
            <a:extLst>
              <a:ext uri="{FF2B5EF4-FFF2-40B4-BE49-F238E27FC236}">
                <a16:creationId xmlns:a16="http://schemas.microsoft.com/office/drawing/2014/main" id="{B6B90B08-669A-FA1A-02DA-C1E53E22D5FA}"/>
              </a:ext>
            </a:extLst>
          </p:cNvPr>
          <p:cNvGraphicFramePr>
            <a:graphicFrameLocks noGrp="1"/>
          </p:cNvGraphicFramePr>
          <p:nvPr/>
        </p:nvGraphicFramePr>
        <p:xfrm>
          <a:off x="2031999" y="3941153"/>
          <a:ext cx="8128001" cy="1849120"/>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3388989741"/>
                    </a:ext>
                  </a:extLst>
                </a:gridCol>
                <a:gridCol w="1161143">
                  <a:extLst>
                    <a:ext uri="{9D8B030D-6E8A-4147-A177-3AD203B41FA5}">
                      <a16:colId xmlns:a16="http://schemas.microsoft.com/office/drawing/2014/main" val="1511453343"/>
                    </a:ext>
                  </a:extLst>
                </a:gridCol>
                <a:gridCol w="1161143">
                  <a:extLst>
                    <a:ext uri="{9D8B030D-6E8A-4147-A177-3AD203B41FA5}">
                      <a16:colId xmlns:a16="http://schemas.microsoft.com/office/drawing/2014/main" val="1650211910"/>
                    </a:ext>
                  </a:extLst>
                </a:gridCol>
                <a:gridCol w="1161143">
                  <a:extLst>
                    <a:ext uri="{9D8B030D-6E8A-4147-A177-3AD203B41FA5}">
                      <a16:colId xmlns:a16="http://schemas.microsoft.com/office/drawing/2014/main" val="641176670"/>
                    </a:ext>
                  </a:extLst>
                </a:gridCol>
                <a:gridCol w="1161143">
                  <a:extLst>
                    <a:ext uri="{9D8B030D-6E8A-4147-A177-3AD203B41FA5}">
                      <a16:colId xmlns:a16="http://schemas.microsoft.com/office/drawing/2014/main" val="2765603314"/>
                    </a:ext>
                  </a:extLst>
                </a:gridCol>
                <a:gridCol w="1161143">
                  <a:extLst>
                    <a:ext uri="{9D8B030D-6E8A-4147-A177-3AD203B41FA5}">
                      <a16:colId xmlns:a16="http://schemas.microsoft.com/office/drawing/2014/main" val="2659809697"/>
                    </a:ext>
                  </a:extLst>
                </a:gridCol>
                <a:gridCol w="1161143">
                  <a:extLst>
                    <a:ext uri="{9D8B030D-6E8A-4147-A177-3AD203B41FA5}">
                      <a16:colId xmlns:a16="http://schemas.microsoft.com/office/drawing/2014/main" val="1118858704"/>
                    </a:ext>
                  </a:extLst>
                </a:gridCol>
              </a:tblGrid>
              <a:tr h="0">
                <a:tc>
                  <a:txBody>
                    <a:bodyPr/>
                    <a:lstStyle/>
                    <a:p>
                      <a:r>
                        <a:rPr lang="en-US" dirty="0"/>
                        <a:t>Person</a:t>
                      </a:r>
                    </a:p>
                  </a:txBody>
                  <a:tcPr/>
                </a:tc>
                <a:tc>
                  <a:txBody>
                    <a:bodyPr/>
                    <a:lstStyle/>
                    <a:p>
                      <a:r>
                        <a:rPr lang="en-US" dirty="0"/>
                        <a:t>I</a:t>
                      </a:r>
                    </a:p>
                  </a:txBody>
                  <a:tcPr/>
                </a:tc>
                <a:tc>
                  <a:txBody>
                    <a:bodyPr/>
                    <a:lstStyle/>
                    <a:p>
                      <a:r>
                        <a:rPr lang="en-US" dirty="0"/>
                        <a:t>II</a:t>
                      </a:r>
                    </a:p>
                  </a:txBody>
                  <a:tcPr/>
                </a:tc>
                <a:tc>
                  <a:txBody>
                    <a:bodyPr/>
                    <a:lstStyle/>
                    <a:p>
                      <a:r>
                        <a:rPr lang="en-US" dirty="0"/>
                        <a:t>III</a:t>
                      </a:r>
                    </a:p>
                  </a:txBody>
                  <a:tcPr/>
                </a:tc>
                <a:tc>
                  <a:txBody>
                    <a:bodyPr/>
                    <a:lstStyle/>
                    <a:p>
                      <a:r>
                        <a:rPr lang="en-US" dirty="0"/>
                        <a:t>IV</a:t>
                      </a:r>
                    </a:p>
                  </a:txBody>
                  <a:tcPr/>
                </a:tc>
                <a:tc>
                  <a:txBody>
                    <a:bodyPr/>
                    <a:lstStyle/>
                    <a:p>
                      <a:r>
                        <a:rPr lang="en-US" dirty="0"/>
                        <a:t>V</a:t>
                      </a:r>
                    </a:p>
                  </a:txBody>
                  <a:tcPr/>
                </a:tc>
                <a:tc>
                  <a:txBody>
                    <a:bodyPr/>
                    <a:lstStyle/>
                    <a:p>
                      <a:r>
                        <a:rPr lang="en-US" dirty="0"/>
                        <a:t>VI</a:t>
                      </a:r>
                    </a:p>
                  </a:txBody>
                  <a:tcPr/>
                </a:tc>
                <a:extLst>
                  <a:ext uri="{0D108BD9-81ED-4DB2-BD59-A6C34878D82A}">
                    <a16:rowId xmlns:a16="http://schemas.microsoft.com/office/drawing/2014/main" val="3874313892"/>
                  </a:ext>
                </a:extLst>
              </a:tr>
              <a:tr h="370840">
                <a:tc>
                  <a:txBody>
                    <a:bodyPr/>
                    <a:lstStyle/>
                    <a:p>
                      <a:r>
                        <a:rPr lang="en-US" dirty="0"/>
                        <a:t>1</a:t>
                      </a:r>
                    </a:p>
                  </a:txBody>
                  <a:tcPr/>
                </a:tc>
                <a:tc>
                  <a:txBody>
                    <a:bodyPr/>
                    <a:lstStyle/>
                    <a:p>
                      <a:r>
                        <a:rPr lang="en-US" dirty="0"/>
                        <a:t>Selected</a:t>
                      </a:r>
                    </a:p>
                  </a:txBody>
                  <a:tcPr/>
                </a:tc>
                <a:tc>
                  <a:txBody>
                    <a:bodyPr/>
                    <a:lstStyle/>
                    <a:p>
                      <a:r>
                        <a:rPr lang="en-US" dirty="0"/>
                        <a:t>Selected</a:t>
                      </a:r>
                    </a:p>
                  </a:txBody>
                  <a:tcPr/>
                </a:tc>
                <a:tc>
                  <a:txBody>
                    <a:bodyPr/>
                    <a:lstStyle/>
                    <a:p>
                      <a:r>
                        <a:rPr lang="en-US" dirty="0"/>
                        <a:t>Selected</a:t>
                      </a:r>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724301070"/>
                  </a:ext>
                </a:extLst>
              </a:tr>
              <a:tr h="370840">
                <a:tc>
                  <a:txBody>
                    <a:bodyPr/>
                    <a:lstStyle/>
                    <a:p>
                      <a:r>
                        <a:rPr lang="en-US" dirty="0"/>
                        <a:t>2</a:t>
                      </a:r>
                    </a:p>
                  </a:txBody>
                  <a:tcPr/>
                </a:tc>
                <a:tc>
                  <a:txBody>
                    <a:bodyPr/>
                    <a:lstStyle/>
                    <a:p>
                      <a:r>
                        <a:rPr lang="en-US" dirty="0"/>
                        <a:t>Selected</a:t>
                      </a:r>
                    </a:p>
                  </a:txBody>
                  <a:tcPr/>
                </a:tc>
                <a:tc>
                  <a:txBody>
                    <a:bodyPr/>
                    <a:lstStyle/>
                    <a:p>
                      <a:endParaRPr lang="en-US" dirty="0"/>
                    </a:p>
                  </a:txBody>
                  <a:tcPr/>
                </a:tc>
                <a:tc>
                  <a:txBody>
                    <a:bodyPr/>
                    <a:lstStyle/>
                    <a:p>
                      <a:endParaRPr lang="en-US" dirty="0"/>
                    </a:p>
                  </a:txBody>
                  <a:tcPr/>
                </a:tc>
                <a:tc>
                  <a:txBody>
                    <a:bodyPr/>
                    <a:lstStyle/>
                    <a:p>
                      <a:r>
                        <a:rPr lang="en-US" dirty="0"/>
                        <a:t>Selected</a:t>
                      </a:r>
                    </a:p>
                  </a:txBody>
                  <a:tcPr/>
                </a:tc>
                <a:tc>
                  <a:txBody>
                    <a:bodyPr/>
                    <a:lstStyle/>
                    <a:p>
                      <a:r>
                        <a:rPr lang="en-US" dirty="0"/>
                        <a:t>Selected</a:t>
                      </a:r>
                    </a:p>
                  </a:txBody>
                  <a:tcPr/>
                </a:tc>
                <a:tc>
                  <a:txBody>
                    <a:bodyPr/>
                    <a:lstStyle/>
                    <a:p>
                      <a:endParaRPr lang="en-US" dirty="0"/>
                    </a:p>
                  </a:txBody>
                  <a:tcPr/>
                </a:tc>
                <a:extLst>
                  <a:ext uri="{0D108BD9-81ED-4DB2-BD59-A6C34878D82A}">
                    <a16:rowId xmlns:a16="http://schemas.microsoft.com/office/drawing/2014/main" val="3909361582"/>
                  </a:ext>
                </a:extLst>
              </a:tr>
              <a:tr h="370840">
                <a:tc>
                  <a:txBody>
                    <a:bodyPr/>
                    <a:lstStyle/>
                    <a:p>
                      <a:r>
                        <a:rPr lang="en-US" dirty="0"/>
                        <a:t>3</a:t>
                      </a:r>
                    </a:p>
                  </a:txBody>
                  <a:tcPr/>
                </a:tc>
                <a:tc>
                  <a:txBody>
                    <a:bodyPr/>
                    <a:lstStyle/>
                    <a:p>
                      <a:endParaRPr lang="en-US"/>
                    </a:p>
                  </a:txBody>
                  <a:tcPr/>
                </a:tc>
                <a:tc>
                  <a:txBody>
                    <a:bodyPr/>
                    <a:lstStyle/>
                    <a:p>
                      <a:r>
                        <a:rPr lang="en-US" dirty="0"/>
                        <a:t>Selected</a:t>
                      </a:r>
                    </a:p>
                  </a:txBody>
                  <a:tcPr/>
                </a:tc>
                <a:tc>
                  <a:txBody>
                    <a:bodyPr/>
                    <a:lstStyle/>
                    <a:p>
                      <a:endParaRPr lang="en-US" dirty="0"/>
                    </a:p>
                  </a:txBody>
                  <a:tcPr/>
                </a:tc>
                <a:tc>
                  <a:txBody>
                    <a:bodyPr/>
                    <a:lstStyle/>
                    <a:p>
                      <a:r>
                        <a:rPr lang="en-US" dirty="0"/>
                        <a:t>Selected</a:t>
                      </a:r>
                    </a:p>
                  </a:txBody>
                  <a:tcPr/>
                </a:tc>
                <a:tc>
                  <a:txBody>
                    <a:bodyPr/>
                    <a:lstStyle/>
                    <a:p>
                      <a:endParaRPr lang="en-US" dirty="0"/>
                    </a:p>
                  </a:txBody>
                  <a:tcPr/>
                </a:tc>
                <a:tc>
                  <a:txBody>
                    <a:bodyPr/>
                    <a:lstStyle/>
                    <a:p>
                      <a:r>
                        <a:rPr lang="en-US" dirty="0"/>
                        <a:t>Selected</a:t>
                      </a:r>
                    </a:p>
                  </a:txBody>
                  <a:tcPr/>
                </a:tc>
                <a:extLst>
                  <a:ext uri="{0D108BD9-81ED-4DB2-BD59-A6C34878D82A}">
                    <a16:rowId xmlns:a16="http://schemas.microsoft.com/office/drawing/2014/main" val="1732722417"/>
                  </a:ext>
                </a:extLst>
              </a:tr>
              <a:tr h="370840">
                <a:tc>
                  <a:txBody>
                    <a:bodyPr/>
                    <a:lstStyle/>
                    <a:p>
                      <a:r>
                        <a:rPr lang="en-US" dirty="0"/>
                        <a:t>4</a:t>
                      </a:r>
                    </a:p>
                  </a:txBody>
                  <a:tcPr/>
                </a:tc>
                <a:tc>
                  <a:txBody>
                    <a:bodyPr/>
                    <a:lstStyle/>
                    <a:p>
                      <a:endParaRPr lang="en-US"/>
                    </a:p>
                  </a:txBody>
                  <a:tcPr/>
                </a:tc>
                <a:tc>
                  <a:txBody>
                    <a:bodyPr/>
                    <a:lstStyle/>
                    <a:p>
                      <a:endParaRPr lang="en-US"/>
                    </a:p>
                  </a:txBody>
                  <a:tcPr/>
                </a:tc>
                <a:tc>
                  <a:txBody>
                    <a:bodyPr/>
                    <a:lstStyle/>
                    <a:p>
                      <a:r>
                        <a:rPr lang="en-US" dirty="0"/>
                        <a:t>Selected</a:t>
                      </a:r>
                    </a:p>
                  </a:txBody>
                  <a:tcPr/>
                </a:tc>
                <a:tc>
                  <a:txBody>
                    <a:bodyPr/>
                    <a:lstStyle/>
                    <a:p>
                      <a:endParaRPr lang="en-US"/>
                    </a:p>
                  </a:txBody>
                  <a:tcPr/>
                </a:tc>
                <a:tc>
                  <a:txBody>
                    <a:bodyPr/>
                    <a:lstStyle/>
                    <a:p>
                      <a:r>
                        <a:rPr lang="en-US" dirty="0"/>
                        <a:t>Selected</a:t>
                      </a:r>
                    </a:p>
                  </a:txBody>
                  <a:tcPr/>
                </a:tc>
                <a:tc>
                  <a:txBody>
                    <a:bodyPr/>
                    <a:lstStyle/>
                    <a:p>
                      <a:r>
                        <a:rPr lang="en-US" dirty="0"/>
                        <a:t>Selected</a:t>
                      </a:r>
                    </a:p>
                  </a:txBody>
                  <a:tcPr/>
                </a:tc>
                <a:extLst>
                  <a:ext uri="{0D108BD9-81ED-4DB2-BD59-A6C34878D82A}">
                    <a16:rowId xmlns:a16="http://schemas.microsoft.com/office/drawing/2014/main" val="2231810445"/>
                  </a:ext>
                </a:extLst>
              </a:tr>
            </a:tbl>
          </a:graphicData>
        </a:graphic>
      </p:graphicFrame>
    </p:spTree>
    <p:extLst>
      <p:ext uri="{BB962C8B-B14F-4D97-AF65-F5344CB8AC3E}">
        <p14:creationId xmlns:p14="http://schemas.microsoft.com/office/powerpoint/2010/main" val="24109559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Simple random sampling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If I assign  1/6  probability to each of the six ways, then I shall obtain a simple random sample.  This can be operationalized by rolling a fair six-sided die or, more realistically, using (pseudo) random number generation on a computer.</a:t>
            </a:r>
          </a:p>
          <a:p>
            <a:pPr marL="0" indent="0">
              <a:spcBef>
                <a:spcPts val="0"/>
              </a:spcBef>
              <a:buNone/>
            </a:pPr>
            <a:endParaRPr lang="en-US" sz="2800" dirty="0"/>
          </a:p>
          <a:p>
            <a:pPr marL="0" indent="0">
              <a:spcBef>
                <a:spcPts val="0"/>
              </a:spcBef>
              <a:buNone/>
            </a:pPr>
            <a:endParaRPr lang="en-US" sz="2800" dirty="0"/>
          </a:p>
        </p:txBody>
      </p:sp>
      <p:graphicFrame>
        <p:nvGraphicFramePr>
          <p:cNvPr id="4" name="Table 4">
            <a:extLst>
              <a:ext uri="{FF2B5EF4-FFF2-40B4-BE49-F238E27FC236}">
                <a16:creationId xmlns:a16="http://schemas.microsoft.com/office/drawing/2014/main" id="{B6B90B08-669A-FA1A-02DA-C1E53E22D5FA}"/>
              </a:ext>
            </a:extLst>
          </p:cNvPr>
          <p:cNvGraphicFramePr>
            <a:graphicFrameLocks noGrp="1"/>
          </p:cNvGraphicFramePr>
          <p:nvPr>
            <p:extLst>
              <p:ext uri="{D42A27DB-BD31-4B8C-83A1-F6EECF244321}">
                <p14:modId xmlns:p14="http://schemas.microsoft.com/office/powerpoint/2010/main" val="2980548496"/>
              </p:ext>
            </p:extLst>
          </p:nvPr>
        </p:nvGraphicFramePr>
        <p:xfrm>
          <a:off x="612645" y="4012446"/>
          <a:ext cx="11134592" cy="2763520"/>
        </p:xfrm>
        <a:graphic>
          <a:graphicData uri="http://schemas.openxmlformats.org/drawingml/2006/table">
            <a:tbl>
              <a:tblPr firstRow="1" bandRow="1">
                <a:tableStyleId>{5C22544A-7EE6-4342-B048-85BDC9FD1C3A}</a:tableStyleId>
              </a:tblPr>
              <a:tblGrid>
                <a:gridCol w="1391824">
                  <a:extLst>
                    <a:ext uri="{9D8B030D-6E8A-4147-A177-3AD203B41FA5}">
                      <a16:colId xmlns:a16="http://schemas.microsoft.com/office/drawing/2014/main" val="3388989741"/>
                    </a:ext>
                  </a:extLst>
                </a:gridCol>
                <a:gridCol w="1391824">
                  <a:extLst>
                    <a:ext uri="{9D8B030D-6E8A-4147-A177-3AD203B41FA5}">
                      <a16:colId xmlns:a16="http://schemas.microsoft.com/office/drawing/2014/main" val="1511453343"/>
                    </a:ext>
                  </a:extLst>
                </a:gridCol>
                <a:gridCol w="1391824">
                  <a:extLst>
                    <a:ext uri="{9D8B030D-6E8A-4147-A177-3AD203B41FA5}">
                      <a16:colId xmlns:a16="http://schemas.microsoft.com/office/drawing/2014/main" val="1650211910"/>
                    </a:ext>
                  </a:extLst>
                </a:gridCol>
                <a:gridCol w="1391824">
                  <a:extLst>
                    <a:ext uri="{9D8B030D-6E8A-4147-A177-3AD203B41FA5}">
                      <a16:colId xmlns:a16="http://schemas.microsoft.com/office/drawing/2014/main" val="641176670"/>
                    </a:ext>
                  </a:extLst>
                </a:gridCol>
                <a:gridCol w="1391824">
                  <a:extLst>
                    <a:ext uri="{9D8B030D-6E8A-4147-A177-3AD203B41FA5}">
                      <a16:colId xmlns:a16="http://schemas.microsoft.com/office/drawing/2014/main" val="2765603314"/>
                    </a:ext>
                  </a:extLst>
                </a:gridCol>
                <a:gridCol w="1391824">
                  <a:extLst>
                    <a:ext uri="{9D8B030D-6E8A-4147-A177-3AD203B41FA5}">
                      <a16:colId xmlns:a16="http://schemas.microsoft.com/office/drawing/2014/main" val="2659809697"/>
                    </a:ext>
                  </a:extLst>
                </a:gridCol>
                <a:gridCol w="1391824">
                  <a:extLst>
                    <a:ext uri="{9D8B030D-6E8A-4147-A177-3AD203B41FA5}">
                      <a16:colId xmlns:a16="http://schemas.microsoft.com/office/drawing/2014/main" val="1118858704"/>
                    </a:ext>
                  </a:extLst>
                </a:gridCol>
                <a:gridCol w="1391824">
                  <a:extLst>
                    <a:ext uri="{9D8B030D-6E8A-4147-A177-3AD203B41FA5}">
                      <a16:colId xmlns:a16="http://schemas.microsoft.com/office/drawing/2014/main" val="258944849"/>
                    </a:ext>
                  </a:extLst>
                </a:gridCol>
              </a:tblGrid>
              <a:tr h="0">
                <a:tc>
                  <a:txBody>
                    <a:bodyPr/>
                    <a:lstStyle/>
                    <a:p>
                      <a:r>
                        <a:rPr lang="en-US" dirty="0"/>
                        <a:t>Person</a:t>
                      </a:r>
                    </a:p>
                  </a:txBody>
                  <a:tcPr/>
                </a:tc>
                <a:tc>
                  <a:txBody>
                    <a:bodyPr/>
                    <a:lstStyle/>
                    <a:p>
                      <a:r>
                        <a:rPr lang="en-US" dirty="0"/>
                        <a:t>I</a:t>
                      </a:r>
                    </a:p>
                  </a:txBody>
                  <a:tcPr/>
                </a:tc>
                <a:tc>
                  <a:txBody>
                    <a:bodyPr/>
                    <a:lstStyle/>
                    <a:p>
                      <a:r>
                        <a:rPr lang="en-US" dirty="0"/>
                        <a:t>II</a:t>
                      </a:r>
                    </a:p>
                  </a:txBody>
                  <a:tcPr/>
                </a:tc>
                <a:tc>
                  <a:txBody>
                    <a:bodyPr/>
                    <a:lstStyle/>
                    <a:p>
                      <a:r>
                        <a:rPr lang="en-US" dirty="0"/>
                        <a:t>III</a:t>
                      </a:r>
                    </a:p>
                  </a:txBody>
                  <a:tcPr/>
                </a:tc>
                <a:tc>
                  <a:txBody>
                    <a:bodyPr/>
                    <a:lstStyle/>
                    <a:p>
                      <a:r>
                        <a:rPr lang="en-US" dirty="0"/>
                        <a:t>IV</a:t>
                      </a:r>
                    </a:p>
                  </a:txBody>
                  <a:tcPr/>
                </a:tc>
                <a:tc>
                  <a:txBody>
                    <a:bodyPr/>
                    <a:lstStyle/>
                    <a:p>
                      <a:r>
                        <a:rPr lang="en-US" dirty="0"/>
                        <a:t>V</a:t>
                      </a:r>
                    </a:p>
                  </a:txBody>
                  <a:tcPr/>
                </a:tc>
                <a:tc>
                  <a:txBody>
                    <a:bodyPr/>
                    <a:lstStyle/>
                    <a:p>
                      <a:r>
                        <a:rPr lang="en-US" dirty="0"/>
                        <a:t>VI</a:t>
                      </a:r>
                    </a:p>
                  </a:txBody>
                  <a:tcPr/>
                </a:tc>
                <a:tc>
                  <a:txBody>
                    <a:bodyPr/>
                    <a:lstStyle/>
                    <a:p>
                      <a:r>
                        <a:rPr lang="en-US" dirty="0"/>
                        <a:t>Probability</a:t>
                      </a:r>
                    </a:p>
                    <a:p>
                      <a:r>
                        <a:rPr lang="en-US" dirty="0"/>
                        <a:t>of person</a:t>
                      </a:r>
                    </a:p>
                  </a:txBody>
                  <a:tcPr/>
                </a:tc>
                <a:extLst>
                  <a:ext uri="{0D108BD9-81ED-4DB2-BD59-A6C34878D82A}">
                    <a16:rowId xmlns:a16="http://schemas.microsoft.com/office/drawing/2014/main" val="3874313892"/>
                  </a:ext>
                </a:extLst>
              </a:tr>
              <a:tr h="370840">
                <a:tc>
                  <a:txBody>
                    <a:bodyPr/>
                    <a:lstStyle/>
                    <a:p>
                      <a:r>
                        <a:rPr lang="en-US" dirty="0"/>
                        <a:t>1</a:t>
                      </a:r>
                    </a:p>
                  </a:txBody>
                  <a:tcPr/>
                </a:tc>
                <a:tc>
                  <a:txBody>
                    <a:bodyPr/>
                    <a:lstStyle/>
                    <a:p>
                      <a:r>
                        <a:rPr lang="en-US" dirty="0"/>
                        <a:t>Selected</a:t>
                      </a:r>
                    </a:p>
                  </a:txBody>
                  <a:tcPr/>
                </a:tc>
                <a:tc>
                  <a:txBody>
                    <a:bodyPr/>
                    <a:lstStyle/>
                    <a:p>
                      <a:r>
                        <a:rPr lang="en-US" dirty="0"/>
                        <a:t>Selected</a:t>
                      </a:r>
                    </a:p>
                  </a:txBody>
                  <a:tcPr/>
                </a:tc>
                <a:tc>
                  <a:txBody>
                    <a:bodyPr/>
                    <a:lstStyle/>
                    <a:p>
                      <a:r>
                        <a:rPr lang="en-US" dirty="0"/>
                        <a:t>Selected</a:t>
                      </a: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r>
                        <a:rPr lang="en-US" dirty="0"/>
                        <a:t>3/6</a:t>
                      </a:r>
                    </a:p>
                  </a:txBody>
                  <a:tcPr/>
                </a:tc>
                <a:extLst>
                  <a:ext uri="{0D108BD9-81ED-4DB2-BD59-A6C34878D82A}">
                    <a16:rowId xmlns:a16="http://schemas.microsoft.com/office/drawing/2014/main" val="2724301070"/>
                  </a:ext>
                </a:extLst>
              </a:tr>
              <a:tr h="370840">
                <a:tc>
                  <a:txBody>
                    <a:bodyPr/>
                    <a:lstStyle/>
                    <a:p>
                      <a:r>
                        <a:rPr lang="en-US" dirty="0"/>
                        <a:t>2</a:t>
                      </a:r>
                    </a:p>
                  </a:txBody>
                  <a:tcPr/>
                </a:tc>
                <a:tc>
                  <a:txBody>
                    <a:bodyPr/>
                    <a:lstStyle/>
                    <a:p>
                      <a:r>
                        <a:rPr lang="en-US" dirty="0"/>
                        <a:t>Selected</a:t>
                      </a:r>
                    </a:p>
                  </a:txBody>
                  <a:tcPr/>
                </a:tc>
                <a:tc>
                  <a:txBody>
                    <a:bodyPr/>
                    <a:lstStyle/>
                    <a:p>
                      <a:endParaRPr lang="en-US" dirty="0"/>
                    </a:p>
                  </a:txBody>
                  <a:tcPr/>
                </a:tc>
                <a:tc>
                  <a:txBody>
                    <a:bodyPr/>
                    <a:lstStyle/>
                    <a:p>
                      <a:endParaRPr lang="en-US" dirty="0"/>
                    </a:p>
                  </a:txBody>
                  <a:tcPr/>
                </a:tc>
                <a:tc>
                  <a:txBody>
                    <a:bodyPr/>
                    <a:lstStyle/>
                    <a:p>
                      <a:r>
                        <a:rPr lang="en-US" dirty="0"/>
                        <a:t>Selected</a:t>
                      </a:r>
                    </a:p>
                  </a:txBody>
                  <a:tcPr/>
                </a:tc>
                <a:tc>
                  <a:txBody>
                    <a:bodyPr/>
                    <a:lstStyle/>
                    <a:p>
                      <a:r>
                        <a:rPr lang="en-US" dirty="0"/>
                        <a:t>Selected</a:t>
                      </a:r>
                    </a:p>
                  </a:txBody>
                  <a:tcPr/>
                </a:tc>
                <a:tc>
                  <a:txBody>
                    <a:bodyPr/>
                    <a:lstStyle/>
                    <a:p>
                      <a:endParaRPr lang="en-US" dirty="0"/>
                    </a:p>
                  </a:txBody>
                  <a:tcPr/>
                </a:tc>
                <a:tc>
                  <a:txBody>
                    <a:bodyPr/>
                    <a:lstStyle/>
                    <a:p>
                      <a:r>
                        <a:rPr lang="en-US" dirty="0"/>
                        <a:t>3/6</a:t>
                      </a:r>
                    </a:p>
                  </a:txBody>
                  <a:tcPr/>
                </a:tc>
                <a:extLst>
                  <a:ext uri="{0D108BD9-81ED-4DB2-BD59-A6C34878D82A}">
                    <a16:rowId xmlns:a16="http://schemas.microsoft.com/office/drawing/2014/main" val="3909361582"/>
                  </a:ext>
                </a:extLst>
              </a:tr>
              <a:tr h="370840">
                <a:tc>
                  <a:txBody>
                    <a:bodyPr/>
                    <a:lstStyle/>
                    <a:p>
                      <a:r>
                        <a:rPr lang="en-US" dirty="0"/>
                        <a:t>3</a:t>
                      </a:r>
                    </a:p>
                  </a:txBody>
                  <a:tcPr/>
                </a:tc>
                <a:tc>
                  <a:txBody>
                    <a:bodyPr/>
                    <a:lstStyle/>
                    <a:p>
                      <a:endParaRPr lang="en-US"/>
                    </a:p>
                  </a:txBody>
                  <a:tcPr/>
                </a:tc>
                <a:tc>
                  <a:txBody>
                    <a:bodyPr/>
                    <a:lstStyle/>
                    <a:p>
                      <a:r>
                        <a:rPr lang="en-US" dirty="0"/>
                        <a:t>Selected</a:t>
                      </a:r>
                    </a:p>
                  </a:txBody>
                  <a:tcPr/>
                </a:tc>
                <a:tc>
                  <a:txBody>
                    <a:bodyPr/>
                    <a:lstStyle/>
                    <a:p>
                      <a:endParaRPr lang="en-US" dirty="0"/>
                    </a:p>
                  </a:txBody>
                  <a:tcPr/>
                </a:tc>
                <a:tc>
                  <a:txBody>
                    <a:bodyPr/>
                    <a:lstStyle/>
                    <a:p>
                      <a:r>
                        <a:rPr lang="en-US" dirty="0"/>
                        <a:t>Selected</a:t>
                      </a:r>
                    </a:p>
                  </a:txBody>
                  <a:tcPr/>
                </a:tc>
                <a:tc>
                  <a:txBody>
                    <a:bodyPr/>
                    <a:lstStyle/>
                    <a:p>
                      <a:endParaRPr lang="en-US" dirty="0"/>
                    </a:p>
                  </a:txBody>
                  <a:tcPr/>
                </a:tc>
                <a:tc>
                  <a:txBody>
                    <a:bodyPr/>
                    <a:lstStyle/>
                    <a:p>
                      <a:r>
                        <a:rPr lang="en-US" dirty="0"/>
                        <a:t>Selected</a:t>
                      </a:r>
                    </a:p>
                  </a:txBody>
                  <a:tcPr/>
                </a:tc>
                <a:tc>
                  <a:txBody>
                    <a:bodyPr/>
                    <a:lstStyle/>
                    <a:p>
                      <a:r>
                        <a:rPr lang="en-US" dirty="0"/>
                        <a:t>3/6</a:t>
                      </a:r>
                    </a:p>
                  </a:txBody>
                  <a:tcPr/>
                </a:tc>
                <a:extLst>
                  <a:ext uri="{0D108BD9-81ED-4DB2-BD59-A6C34878D82A}">
                    <a16:rowId xmlns:a16="http://schemas.microsoft.com/office/drawing/2014/main" val="1732722417"/>
                  </a:ext>
                </a:extLst>
              </a:tr>
              <a:tr h="370840">
                <a:tc>
                  <a:txBody>
                    <a:bodyPr/>
                    <a:lstStyle/>
                    <a:p>
                      <a:r>
                        <a:rPr lang="en-US" dirty="0"/>
                        <a:t>4</a:t>
                      </a:r>
                    </a:p>
                  </a:txBody>
                  <a:tcPr/>
                </a:tc>
                <a:tc>
                  <a:txBody>
                    <a:bodyPr/>
                    <a:lstStyle/>
                    <a:p>
                      <a:endParaRPr lang="en-US"/>
                    </a:p>
                  </a:txBody>
                  <a:tcPr/>
                </a:tc>
                <a:tc>
                  <a:txBody>
                    <a:bodyPr/>
                    <a:lstStyle/>
                    <a:p>
                      <a:endParaRPr lang="en-US"/>
                    </a:p>
                  </a:txBody>
                  <a:tcPr/>
                </a:tc>
                <a:tc>
                  <a:txBody>
                    <a:bodyPr/>
                    <a:lstStyle/>
                    <a:p>
                      <a:r>
                        <a:rPr lang="en-US" dirty="0"/>
                        <a:t>Selected</a:t>
                      </a:r>
                    </a:p>
                  </a:txBody>
                  <a:tcPr/>
                </a:tc>
                <a:tc>
                  <a:txBody>
                    <a:bodyPr/>
                    <a:lstStyle/>
                    <a:p>
                      <a:endParaRPr lang="en-US"/>
                    </a:p>
                  </a:txBody>
                  <a:tcPr/>
                </a:tc>
                <a:tc>
                  <a:txBody>
                    <a:bodyPr/>
                    <a:lstStyle/>
                    <a:p>
                      <a:r>
                        <a:rPr lang="en-US" dirty="0"/>
                        <a:t>Selected</a:t>
                      </a:r>
                    </a:p>
                  </a:txBody>
                  <a:tcPr/>
                </a:tc>
                <a:tc>
                  <a:txBody>
                    <a:bodyPr/>
                    <a:lstStyle/>
                    <a:p>
                      <a:r>
                        <a:rPr lang="en-US" dirty="0"/>
                        <a:t>Selected</a:t>
                      </a:r>
                    </a:p>
                  </a:txBody>
                  <a:tcPr/>
                </a:tc>
                <a:tc>
                  <a:txBody>
                    <a:bodyPr/>
                    <a:lstStyle/>
                    <a:p>
                      <a:r>
                        <a:rPr lang="en-US" dirty="0"/>
                        <a:t>3/6</a:t>
                      </a:r>
                    </a:p>
                  </a:txBody>
                  <a:tcPr/>
                </a:tc>
                <a:extLst>
                  <a:ext uri="{0D108BD9-81ED-4DB2-BD59-A6C34878D82A}">
                    <a16:rowId xmlns:a16="http://schemas.microsoft.com/office/drawing/2014/main" val="2231810445"/>
                  </a:ext>
                </a:extLst>
              </a:tr>
              <a:tr h="370840">
                <a:tc>
                  <a:txBody>
                    <a:bodyPr/>
                    <a:lstStyle/>
                    <a:p>
                      <a:r>
                        <a:rPr lang="en-US" dirty="0"/>
                        <a:t>Probability of way</a:t>
                      </a:r>
                    </a:p>
                  </a:txBody>
                  <a:tcPr/>
                </a:tc>
                <a:tc>
                  <a:txBody>
                    <a:bodyPr/>
                    <a:lstStyle/>
                    <a:p>
                      <a:r>
                        <a:rPr lang="en-US" dirty="0"/>
                        <a:t>1/6</a:t>
                      </a:r>
                    </a:p>
                  </a:txBody>
                  <a:tcPr/>
                </a:tc>
                <a:tc>
                  <a:txBody>
                    <a:bodyPr/>
                    <a:lstStyle/>
                    <a:p>
                      <a:r>
                        <a:rPr lang="en-US" dirty="0"/>
                        <a:t>1/6</a:t>
                      </a:r>
                    </a:p>
                  </a:txBody>
                  <a:tcPr/>
                </a:tc>
                <a:tc>
                  <a:txBody>
                    <a:bodyPr/>
                    <a:lstStyle/>
                    <a:p>
                      <a:r>
                        <a:rPr lang="en-US" dirty="0"/>
                        <a:t>1/6</a:t>
                      </a:r>
                    </a:p>
                  </a:txBody>
                  <a:tcPr/>
                </a:tc>
                <a:tc>
                  <a:txBody>
                    <a:bodyPr/>
                    <a:lstStyle/>
                    <a:p>
                      <a:r>
                        <a:rPr lang="en-US" dirty="0"/>
                        <a:t>1/6</a:t>
                      </a:r>
                    </a:p>
                  </a:txBody>
                  <a:tcPr/>
                </a:tc>
                <a:tc>
                  <a:txBody>
                    <a:bodyPr/>
                    <a:lstStyle/>
                    <a:p>
                      <a:r>
                        <a:rPr lang="en-US" dirty="0"/>
                        <a:t>1/6</a:t>
                      </a:r>
                    </a:p>
                  </a:txBody>
                  <a:tcPr/>
                </a:tc>
                <a:tc>
                  <a:txBody>
                    <a:bodyPr/>
                    <a:lstStyle/>
                    <a:p>
                      <a:r>
                        <a:rPr lang="en-US" dirty="0"/>
                        <a:t>1/6</a:t>
                      </a:r>
                    </a:p>
                  </a:txBody>
                  <a:tcPr/>
                </a:tc>
                <a:tc>
                  <a:txBody>
                    <a:bodyPr/>
                    <a:lstStyle/>
                    <a:p>
                      <a:endParaRPr lang="en-US" dirty="0"/>
                    </a:p>
                  </a:txBody>
                  <a:tcPr/>
                </a:tc>
                <a:extLst>
                  <a:ext uri="{0D108BD9-81ED-4DB2-BD59-A6C34878D82A}">
                    <a16:rowId xmlns:a16="http://schemas.microsoft.com/office/drawing/2014/main" val="4079037477"/>
                  </a:ext>
                </a:extLst>
              </a:tr>
            </a:tbl>
          </a:graphicData>
        </a:graphic>
      </p:graphicFrame>
    </p:spTree>
    <p:extLst>
      <p:ext uri="{BB962C8B-B14F-4D97-AF65-F5344CB8AC3E}">
        <p14:creationId xmlns:p14="http://schemas.microsoft.com/office/powerpoint/2010/main" val="1067495065"/>
      </p:ext>
    </p:extLst>
  </p:cSld>
  <p:clrMapOvr>
    <a:masterClrMapping/>
  </p:clrMapOvr>
</p:sld>
</file>

<file path=ppt/theme/theme1.xml><?xml version="1.0" encoding="utf-8"?>
<a:theme xmlns:a="http://schemas.openxmlformats.org/drawingml/2006/main" name="VanillaVTI">
  <a:themeElements>
    <a:clrScheme name="Vanilla">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54D376C6-1C9B-4C6B-8F3C-483BB307BB05}" vid="{7690D8A9-C071-45EF-BA7A-F7FA9779B11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2606</TotalTime>
  <Words>2047</Words>
  <Application>Microsoft Office PowerPoint</Application>
  <PresentationFormat>Widescreen</PresentationFormat>
  <Paragraphs>215</Paragraphs>
  <Slides>27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Cambria Math</vt:lpstr>
      <vt:lpstr>Neue Haas Grotesk Text Pro</vt:lpstr>
      <vt:lpstr>VanillaVTI</vt:lpstr>
      <vt:lpstr>Simple random sampling; other kinds of sampling</vt:lpstr>
      <vt:lpstr>Motivation for collecting data</vt:lpstr>
      <vt:lpstr>Motivation for collecting data (continued)</vt:lpstr>
      <vt:lpstr>Digression on large or small</vt:lpstr>
      <vt:lpstr>Digression on large or small (continued)</vt:lpstr>
      <vt:lpstr>Need for a representative sample</vt:lpstr>
      <vt:lpstr>Simple random sampling</vt:lpstr>
      <vt:lpstr>Simple random sampling (continued)</vt:lpstr>
      <vt:lpstr>Simple random sampling (continued)</vt:lpstr>
      <vt:lpstr>An example without simple random sampling</vt:lpstr>
      <vt:lpstr>Some common assumptions in statistics</vt:lpstr>
      <vt:lpstr>Finite populations</vt:lpstr>
      <vt:lpstr>Finite populations (continued)</vt:lpstr>
      <vt:lpstr>Simple random sampling is not always feasible</vt:lpstr>
      <vt:lpstr>Convenience sampling</vt:lpstr>
      <vt:lpstr>Cluster sampling</vt:lpstr>
      <vt:lpstr>Cluster sampling (continued)</vt:lpstr>
      <vt:lpstr>Cluster sampling (continued)</vt:lpstr>
      <vt:lpstr>Stratified sampling</vt:lpstr>
      <vt:lpstr>Stratified sampling (continued)</vt:lpstr>
      <vt:lpstr>Stratified sampling (continued)</vt:lpstr>
      <vt:lpstr>Modalities</vt:lpstr>
      <vt:lpstr>Modalities (continued)</vt:lpstr>
      <vt:lpstr>Modalities (continued)</vt:lpstr>
      <vt:lpstr>Primary and secondary data</vt:lpstr>
      <vt:lpstr>Primary and secondary data (continued)</vt:lpstr>
      <vt:lpstr>Primary and secondary data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nature of uncertainty and the role of biostatistics  </dc:title>
  <dc:creator>Richard Charnigo</dc:creator>
  <cp:lastModifiedBy>Richard Charnigo</cp:lastModifiedBy>
  <cp:revision>10</cp:revision>
  <cp:lastPrinted>2025-08-27T20:17:22Z</cp:lastPrinted>
  <dcterms:created xsi:type="dcterms:W3CDTF">2025-08-20T13:52:23Z</dcterms:created>
  <dcterms:modified xsi:type="dcterms:W3CDTF">2025-09-18T01:44:50Z</dcterms:modified>
</cp:coreProperties>
</file>