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7"/>
  </p:notesMasterIdLst>
  <p:handoutMasterIdLst>
    <p:handoutMasterId r:id="rId38"/>
  </p:handoutMasterIdLst>
  <p:sldIdLst>
    <p:sldId id="289" r:id="rId5"/>
    <p:sldId id="292" r:id="rId6"/>
    <p:sldId id="293" r:id="rId7"/>
    <p:sldId id="294" r:id="rId8"/>
    <p:sldId id="295" r:id="rId9"/>
    <p:sldId id="296" r:id="rId10"/>
    <p:sldId id="297" r:id="rId11"/>
    <p:sldId id="302" r:id="rId12"/>
    <p:sldId id="303" r:id="rId13"/>
    <p:sldId id="304" r:id="rId14"/>
    <p:sldId id="305" r:id="rId15"/>
    <p:sldId id="306" r:id="rId16"/>
    <p:sldId id="301" r:id="rId17"/>
    <p:sldId id="307" r:id="rId18"/>
    <p:sldId id="298" r:id="rId19"/>
    <p:sldId id="308" r:id="rId20"/>
    <p:sldId id="299" r:id="rId21"/>
    <p:sldId id="300" r:id="rId22"/>
    <p:sldId id="309" r:id="rId23"/>
    <p:sldId id="319" r:id="rId24"/>
    <p:sldId id="310" r:id="rId25"/>
    <p:sldId id="311" r:id="rId26"/>
    <p:sldId id="313" r:id="rId27"/>
    <p:sldId id="314" r:id="rId28"/>
    <p:sldId id="315" r:id="rId29"/>
    <p:sldId id="320" r:id="rId30"/>
    <p:sldId id="312" r:id="rId31"/>
    <p:sldId id="322" r:id="rId32"/>
    <p:sldId id="316" r:id="rId33"/>
    <p:sldId id="317" r:id="rId34"/>
    <p:sldId id="318" r:id="rId35"/>
    <p:sldId id="32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AD3824-922B-4C1F-9770-E33D20FD2918}" v="10541" dt="2025-10-15T03:22:55.490"/>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96AD3824-922B-4C1F-9770-E33D20FD2918}"/>
    <pc:docChg chg="undo redo custSel addSld delSld modSld sldOrd">
      <pc:chgData name="Richard Charnigo" userId="4fe029dc7930efe6" providerId="LiveId" clId="{96AD3824-922B-4C1F-9770-E33D20FD2918}" dt="2025-10-15T03:22:55.483" v="23068" actId="20577"/>
      <pc:docMkLst>
        <pc:docMk/>
      </pc:docMkLst>
      <pc:sldChg chg="modSp mod">
        <pc:chgData name="Richard Charnigo" userId="4fe029dc7930efe6" providerId="LiveId" clId="{96AD3824-922B-4C1F-9770-E33D20FD2918}" dt="2025-09-29T05:16:43.398" v="55" actId="20577"/>
        <pc:sldMkLst>
          <pc:docMk/>
          <pc:sldMk cId="3078994387" sldId="289"/>
        </pc:sldMkLst>
        <pc:spChg chg="mod">
          <ac:chgData name="Richard Charnigo" userId="4fe029dc7930efe6" providerId="LiveId" clId="{96AD3824-922B-4C1F-9770-E33D20FD2918}" dt="2025-09-29T05:16:43.398" v="55" actId="20577"/>
          <ac:spMkLst>
            <pc:docMk/>
            <pc:sldMk cId="3078994387" sldId="289"/>
            <ac:spMk id="9" creationId="{6FEC93CF-2672-7D78-F278-58C5E012E0DF}"/>
          </ac:spMkLst>
        </pc:spChg>
      </pc:sldChg>
      <pc:sldChg chg="del">
        <pc:chgData name="Richard Charnigo" userId="4fe029dc7930efe6" providerId="LiveId" clId="{96AD3824-922B-4C1F-9770-E33D20FD2918}" dt="2025-09-29T05:16:48.782" v="57" actId="2696"/>
        <pc:sldMkLst>
          <pc:docMk/>
          <pc:sldMk cId="1581522045" sldId="291"/>
        </pc:sldMkLst>
      </pc:sldChg>
      <pc:sldChg chg="modSp mod">
        <pc:chgData name="Richard Charnigo" userId="4fe029dc7930efe6" providerId="LiveId" clId="{96AD3824-922B-4C1F-9770-E33D20FD2918}" dt="2025-09-29T18:29:47.954" v="3277" actId="20577"/>
        <pc:sldMkLst>
          <pc:docMk/>
          <pc:sldMk cId="2502221908" sldId="292"/>
        </pc:sldMkLst>
        <pc:spChg chg="mod">
          <ac:chgData name="Richard Charnigo" userId="4fe029dc7930efe6" providerId="LiveId" clId="{96AD3824-922B-4C1F-9770-E33D20FD2918}" dt="2025-09-29T16:12:06.083" v="880" actId="20577"/>
          <ac:spMkLst>
            <pc:docMk/>
            <pc:sldMk cId="2502221908" sldId="292"/>
            <ac:spMk id="2" creationId="{BF1F5F01-64F3-DA0A-7FD2-A56B7F190F54}"/>
          </ac:spMkLst>
        </pc:spChg>
        <pc:spChg chg="mod">
          <ac:chgData name="Richard Charnigo" userId="4fe029dc7930efe6" providerId="LiveId" clId="{96AD3824-922B-4C1F-9770-E33D20FD2918}" dt="2025-09-29T18:29:47.954" v="3277" actId="20577"/>
          <ac:spMkLst>
            <pc:docMk/>
            <pc:sldMk cId="2502221908" sldId="292"/>
            <ac:spMk id="3" creationId="{940A6D83-6E2B-7C68-A633-B77B496B2B66}"/>
          </ac:spMkLst>
        </pc:spChg>
      </pc:sldChg>
      <pc:sldChg chg="modSp add mod">
        <pc:chgData name="Richard Charnigo" userId="4fe029dc7930efe6" providerId="LiveId" clId="{96AD3824-922B-4C1F-9770-E33D20FD2918}" dt="2025-09-29T18:30:38.151" v="3287" actId="20577"/>
        <pc:sldMkLst>
          <pc:docMk/>
          <pc:sldMk cId="1754994386" sldId="293"/>
        </pc:sldMkLst>
        <pc:spChg chg="mod">
          <ac:chgData name="Richard Charnigo" userId="4fe029dc7930efe6" providerId="LiveId" clId="{96AD3824-922B-4C1F-9770-E33D20FD2918}" dt="2025-09-29T16:12:23.233" v="892" actId="20577"/>
          <ac:spMkLst>
            <pc:docMk/>
            <pc:sldMk cId="1754994386" sldId="293"/>
            <ac:spMk id="2" creationId="{BF1F5F01-64F3-DA0A-7FD2-A56B7F190F54}"/>
          </ac:spMkLst>
        </pc:spChg>
        <pc:spChg chg="mod">
          <ac:chgData name="Richard Charnigo" userId="4fe029dc7930efe6" providerId="LiveId" clId="{96AD3824-922B-4C1F-9770-E33D20FD2918}" dt="2025-09-29T18:30:38.151" v="3287" actId="20577"/>
          <ac:spMkLst>
            <pc:docMk/>
            <pc:sldMk cId="1754994386" sldId="293"/>
            <ac:spMk id="3" creationId="{940A6D83-6E2B-7C68-A633-B77B496B2B66}"/>
          </ac:spMkLst>
        </pc:spChg>
      </pc:sldChg>
      <pc:sldChg chg="del">
        <pc:chgData name="Richard Charnigo" userId="4fe029dc7930efe6" providerId="LiveId" clId="{96AD3824-922B-4C1F-9770-E33D20FD2918}" dt="2025-09-29T05:16:47.834" v="56" actId="2696"/>
        <pc:sldMkLst>
          <pc:docMk/>
          <pc:sldMk cId="2657695490" sldId="293"/>
        </pc:sldMkLst>
      </pc:sldChg>
      <pc:sldChg chg="del">
        <pc:chgData name="Richard Charnigo" userId="4fe029dc7930efe6" providerId="LiveId" clId="{96AD3824-922B-4C1F-9770-E33D20FD2918}" dt="2025-09-29T05:16:49.166" v="58" actId="2696"/>
        <pc:sldMkLst>
          <pc:docMk/>
          <pc:sldMk cId="1792117869" sldId="294"/>
        </pc:sldMkLst>
      </pc:sldChg>
      <pc:sldChg chg="modSp add mod">
        <pc:chgData name="Richard Charnigo" userId="4fe029dc7930efe6" providerId="LiveId" clId="{96AD3824-922B-4C1F-9770-E33D20FD2918}" dt="2025-09-29T21:04:56.316" v="11942" actId="114"/>
        <pc:sldMkLst>
          <pc:docMk/>
          <pc:sldMk cId="3005067489" sldId="294"/>
        </pc:sldMkLst>
        <pc:spChg chg="mod">
          <ac:chgData name="Richard Charnigo" userId="4fe029dc7930efe6" providerId="LiveId" clId="{96AD3824-922B-4C1F-9770-E33D20FD2918}" dt="2025-09-29T16:12:31.330" v="904" actId="20577"/>
          <ac:spMkLst>
            <pc:docMk/>
            <pc:sldMk cId="3005067489" sldId="294"/>
            <ac:spMk id="2" creationId="{BF1F5F01-64F3-DA0A-7FD2-A56B7F190F54}"/>
          </ac:spMkLst>
        </pc:spChg>
        <pc:spChg chg="mod">
          <ac:chgData name="Richard Charnigo" userId="4fe029dc7930efe6" providerId="LiveId" clId="{96AD3824-922B-4C1F-9770-E33D20FD2918}" dt="2025-09-29T21:04:56.316" v="11942" actId="114"/>
          <ac:spMkLst>
            <pc:docMk/>
            <pc:sldMk cId="3005067489" sldId="294"/>
            <ac:spMk id="3" creationId="{940A6D83-6E2B-7C68-A633-B77B496B2B66}"/>
          </ac:spMkLst>
        </pc:spChg>
      </pc:sldChg>
      <pc:sldChg chg="del">
        <pc:chgData name="Richard Charnigo" userId="4fe029dc7930efe6" providerId="LiveId" clId="{96AD3824-922B-4C1F-9770-E33D20FD2918}" dt="2025-09-29T05:16:49.358" v="59" actId="2696"/>
        <pc:sldMkLst>
          <pc:docMk/>
          <pc:sldMk cId="3165645944" sldId="295"/>
        </pc:sldMkLst>
      </pc:sldChg>
      <pc:sldChg chg="modSp add mod">
        <pc:chgData name="Richard Charnigo" userId="4fe029dc7930efe6" providerId="LiveId" clId="{96AD3824-922B-4C1F-9770-E33D20FD2918}" dt="2025-09-29T23:24:30.234" v="18384" actId="20577"/>
        <pc:sldMkLst>
          <pc:docMk/>
          <pc:sldMk cId="3286745620" sldId="295"/>
        </pc:sldMkLst>
        <pc:spChg chg="mod">
          <ac:chgData name="Richard Charnigo" userId="4fe029dc7930efe6" providerId="LiveId" clId="{96AD3824-922B-4C1F-9770-E33D20FD2918}" dt="2025-09-29T16:22:31.241" v="1718" actId="20577"/>
          <ac:spMkLst>
            <pc:docMk/>
            <pc:sldMk cId="3286745620" sldId="295"/>
            <ac:spMk id="2" creationId="{BF1F5F01-64F3-DA0A-7FD2-A56B7F190F54}"/>
          </ac:spMkLst>
        </pc:spChg>
        <pc:spChg chg="mod">
          <ac:chgData name="Richard Charnigo" userId="4fe029dc7930efe6" providerId="LiveId" clId="{96AD3824-922B-4C1F-9770-E33D20FD2918}" dt="2025-09-29T23:24:30.234" v="18384" actId="20577"/>
          <ac:spMkLst>
            <pc:docMk/>
            <pc:sldMk cId="3286745620" sldId="295"/>
            <ac:spMk id="3" creationId="{940A6D83-6E2B-7C68-A633-B77B496B2B66}"/>
          </ac:spMkLst>
        </pc:spChg>
      </pc:sldChg>
      <pc:sldChg chg="modSp add mod">
        <pc:chgData name="Richard Charnigo" userId="4fe029dc7930efe6" providerId="LiveId" clId="{96AD3824-922B-4C1F-9770-E33D20FD2918}" dt="2025-09-29T21:04:50.155" v="11941" actId="114"/>
        <pc:sldMkLst>
          <pc:docMk/>
          <pc:sldMk cId="1272697291" sldId="296"/>
        </pc:sldMkLst>
        <pc:spChg chg="mod">
          <ac:chgData name="Richard Charnigo" userId="4fe029dc7930efe6" providerId="LiveId" clId="{96AD3824-922B-4C1F-9770-E33D20FD2918}" dt="2025-09-29T16:33:39.370" v="2731" actId="20577"/>
          <ac:spMkLst>
            <pc:docMk/>
            <pc:sldMk cId="1272697291" sldId="296"/>
            <ac:spMk id="2" creationId="{BF1F5F01-64F3-DA0A-7FD2-A56B7F190F54}"/>
          </ac:spMkLst>
        </pc:spChg>
        <pc:spChg chg="mod">
          <ac:chgData name="Richard Charnigo" userId="4fe029dc7930efe6" providerId="LiveId" clId="{96AD3824-922B-4C1F-9770-E33D20FD2918}" dt="2025-09-29T21:04:50.155" v="11941" actId="114"/>
          <ac:spMkLst>
            <pc:docMk/>
            <pc:sldMk cId="1272697291" sldId="296"/>
            <ac:spMk id="3" creationId="{940A6D83-6E2B-7C68-A633-B77B496B2B66}"/>
          </ac:spMkLst>
        </pc:spChg>
      </pc:sldChg>
      <pc:sldChg chg="del">
        <pc:chgData name="Richard Charnigo" userId="4fe029dc7930efe6" providerId="LiveId" clId="{96AD3824-922B-4C1F-9770-E33D20FD2918}" dt="2025-09-29T05:16:49.530" v="60" actId="2696"/>
        <pc:sldMkLst>
          <pc:docMk/>
          <pc:sldMk cId="3635258750" sldId="296"/>
        </pc:sldMkLst>
      </pc:sldChg>
      <pc:sldChg chg="del">
        <pc:chgData name="Richard Charnigo" userId="4fe029dc7930efe6" providerId="LiveId" clId="{96AD3824-922B-4C1F-9770-E33D20FD2918}" dt="2025-09-29T05:16:49.744" v="61" actId="2696"/>
        <pc:sldMkLst>
          <pc:docMk/>
          <pc:sldMk cId="2440832453" sldId="297"/>
        </pc:sldMkLst>
      </pc:sldChg>
      <pc:sldChg chg="modSp add mod">
        <pc:chgData name="Richard Charnigo" userId="4fe029dc7930efe6" providerId="LiveId" clId="{96AD3824-922B-4C1F-9770-E33D20FD2918}" dt="2025-09-29T21:04:45.637" v="11940" actId="114"/>
        <pc:sldMkLst>
          <pc:docMk/>
          <pc:sldMk cId="3426840847" sldId="297"/>
        </pc:sldMkLst>
        <pc:spChg chg="mod">
          <ac:chgData name="Richard Charnigo" userId="4fe029dc7930efe6" providerId="LiveId" clId="{96AD3824-922B-4C1F-9770-E33D20FD2918}" dt="2025-09-29T18:43:38.167" v="4006" actId="20577"/>
          <ac:spMkLst>
            <pc:docMk/>
            <pc:sldMk cId="3426840847" sldId="297"/>
            <ac:spMk id="2" creationId="{BF1F5F01-64F3-DA0A-7FD2-A56B7F190F54}"/>
          </ac:spMkLst>
        </pc:spChg>
        <pc:spChg chg="mod">
          <ac:chgData name="Richard Charnigo" userId="4fe029dc7930efe6" providerId="LiveId" clId="{96AD3824-922B-4C1F-9770-E33D20FD2918}" dt="2025-09-29T21:04:45.637" v="11940" actId="114"/>
          <ac:spMkLst>
            <pc:docMk/>
            <pc:sldMk cId="3426840847" sldId="297"/>
            <ac:spMk id="3" creationId="{940A6D83-6E2B-7C68-A633-B77B496B2B66}"/>
          </ac:spMkLst>
        </pc:spChg>
      </pc:sldChg>
      <pc:sldChg chg="modSp add mod">
        <pc:chgData name="Richard Charnigo" userId="4fe029dc7930efe6" providerId="LiveId" clId="{96AD3824-922B-4C1F-9770-E33D20FD2918}" dt="2025-09-29T23:31:07.980" v="18535" actId="20577"/>
        <pc:sldMkLst>
          <pc:docMk/>
          <pc:sldMk cId="1772466689" sldId="298"/>
        </pc:sldMkLst>
        <pc:spChg chg="mod">
          <ac:chgData name="Richard Charnigo" userId="4fe029dc7930efe6" providerId="LiveId" clId="{96AD3824-922B-4C1F-9770-E33D20FD2918}" dt="2025-09-29T19:56:46.593" v="9948" actId="20577"/>
          <ac:spMkLst>
            <pc:docMk/>
            <pc:sldMk cId="1772466689" sldId="298"/>
            <ac:spMk id="2" creationId="{BF1F5F01-64F3-DA0A-7FD2-A56B7F190F54}"/>
          </ac:spMkLst>
        </pc:spChg>
        <pc:spChg chg="mod">
          <ac:chgData name="Richard Charnigo" userId="4fe029dc7930efe6" providerId="LiveId" clId="{96AD3824-922B-4C1F-9770-E33D20FD2918}" dt="2025-09-29T23:31:07.980" v="18535" actId="20577"/>
          <ac:spMkLst>
            <pc:docMk/>
            <pc:sldMk cId="1772466689" sldId="298"/>
            <ac:spMk id="3" creationId="{940A6D83-6E2B-7C68-A633-B77B496B2B66}"/>
          </ac:spMkLst>
        </pc:spChg>
      </pc:sldChg>
      <pc:sldChg chg="del">
        <pc:chgData name="Richard Charnigo" userId="4fe029dc7930efe6" providerId="LiveId" clId="{96AD3824-922B-4C1F-9770-E33D20FD2918}" dt="2025-09-29T05:16:50.044" v="62" actId="2696"/>
        <pc:sldMkLst>
          <pc:docMk/>
          <pc:sldMk cId="3443394945" sldId="298"/>
        </pc:sldMkLst>
      </pc:sldChg>
      <pc:sldChg chg="del">
        <pc:chgData name="Richard Charnigo" userId="4fe029dc7930efe6" providerId="LiveId" clId="{96AD3824-922B-4C1F-9770-E33D20FD2918}" dt="2025-09-29T05:16:50.394" v="63" actId="2696"/>
        <pc:sldMkLst>
          <pc:docMk/>
          <pc:sldMk cId="573381566" sldId="299"/>
        </pc:sldMkLst>
      </pc:sldChg>
      <pc:sldChg chg="modSp add mod">
        <pc:chgData name="Richard Charnigo" userId="4fe029dc7930efe6" providerId="LiveId" clId="{96AD3824-922B-4C1F-9770-E33D20FD2918}" dt="2025-09-29T21:03:00.016" v="11920" actId="114"/>
        <pc:sldMkLst>
          <pc:docMk/>
          <pc:sldMk cId="2355942097" sldId="299"/>
        </pc:sldMkLst>
        <pc:spChg chg="mod">
          <ac:chgData name="Richard Charnigo" userId="4fe029dc7930efe6" providerId="LiveId" clId="{96AD3824-922B-4C1F-9770-E33D20FD2918}" dt="2025-09-29T19:59:28.844" v="10198" actId="20577"/>
          <ac:spMkLst>
            <pc:docMk/>
            <pc:sldMk cId="2355942097" sldId="299"/>
            <ac:spMk id="2" creationId="{BF1F5F01-64F3-DA0A-7FD2-A56B7F190F54}"/>
          </ac:spMkLst>
        </pc:spChg>
        <pc:spChg chg="mod">
          <ac:chgData name="Richard Charnigo" userId="4fe029dc7930efe6" providerId="LiveId" clId="{96AD3824-922B-4C1F-9770-E33D20FD2918}" dt="2025-09-29T21:03:00.016" v="11920" actId="114"/>
          <ac:spMkLst>
            <pc:docMk/>
            <pc:sldMk cId="2355942097" sldId="299"/>
            <ac:spMk id="3" creationId="{940A6D83-6E2B-7C68-A633-B77B496B2B66}"/>
          </ac:spMkLst>
        </pc:spChg>
      </pc:sldChg>
      <pc:sldChg chg="modSp add mod">
        <pc:chgData name="Richard Charnigo" userId="4fe029dc7930efe6" providerId="LiveId" clId="{96AD3824-922B-4C1F-9770-E33D20FD2918}" dt="2025-09-29T21:01:52.692" v="11909" actId="114"/>
        <pc:sldMkLst>
          <pc:docMk/>
          <pc:sldMk cId="262037189" sldId="300"/>
        </pc:sldMkLst>
        <pc:spChg chg="mod">
          <ac:chgData name="Richard Charnigo" userId="4fe029dc7930efe6" providerId="LiveId" clId="{96AD3824-922B-4C1F-9770-E33D20FD2918}" dt="2025-09-29T20:01:47.453" v="10269" actId="20577"/>
          <ac:spMkLst>
            <pc:docMk/>
            <pc:sldMk cId="262037189" sldId="300"/>
            <ac:spMk id="2" creationId="{BF1F5F01-64F3-DA0A-7FD2-A56B7F190F54}"/>
          </ac:spMkLst>
        </pc:spChg>
        <pc:spChg chg="mod">
          <ac:chgData name="Richard Charnigo" userId="4fe029dc7930efe6" providerId="LiveId" clId="{96AD3824-922B-4C1F-9770-E33D20FD2918}" dt="2025-09-29T21:01:52.692" v="11909" actId="114"/>
          <ac:spMkLst>
            <pc:docMk/>
            <pc:sldMk cId="262037189" sldId="300"/>
            <ac:spMk id="3" creationId="{940A6D83-6E2B-7C68-A633-B77B496B2B66}"/>
          </ac:spMkLst>
        </pc:spChg>
      </pc:sldChg>
      <pc:sldChg chg="del">
        <pc:chgData name="Richard Charnigo" userId="4fe029dc7930efe6" providerId="LiveId" clId="{96AD3824-922B-4C1F-9770-E33D20FD2918}" dt="2025-09-29T05:16:50.688" v="64" actId="2696"/>
        <pc:sldMkLst>
          <pc:docMk/>
          <pc:sldMk cId="2042891969" sldId="300"/>
        </pc:sldMkLst>
      </pc:sldChg>
      <pc:sldChg chg="del">
        <pc:chgData name="Richard Charnigo" userId="4fe029dc7930efe6" providerId="LiveId" clId="{96AD3824-922B-4C1F-9770-E33D20FD2918}" dt="2025-09-29T05:16:51.009" v="65" actId="2696"/>
        <pc:sldMkLst>
          <pc:docMk/>
          <pc:sldMk cId="468526580" sldId="301"/>
        </pc:sldMkLst>
      </pc:sldChg>
      <pc:sldChg chg="modSp add mod">
        <pc:chgData name="Richard Charnigo" userId="4fe029dc7930efe6" providerId="LiveId" clId="{96AD3824-922B-4C1F-9770-E33D20FD2918}" dt="2025-09-29T23:30:03.660" v="18506" actId="20577"/>
        <pc:sldMkLst>
          <pc:docMk/>
          <pc:sldMk cId="2157647487" sldId="301"/>
        </pc:sldMkLst>
        <pc:spChg chg="mod">
          <ac:chgData name="Richard Charnigo" userId="4fe029dc7930efe6" providerId="LiveId" clId="{96AD3824-922B-4C1F-9770-E33D20FD2918}" dt="2025-09-29T19:54:17.136" v="9860" actId="20577"/>
          <ac:spMkLst>
            <pc:docMk/>
            <pc:sldMk cId="2157647487" sldId="301"/>
            <ac:spMk id="2" creationId="{BF1F5F01-64F3-DA0A-7FD2-A56B7F190F54}"/>
          </ac:spMkLst>
        </pc:spChg>
        <pc:spChg chg="mod">
          <ac:chgData name="Richard Charnigo" userId="4fe029dc7930efe6" providerId="LiveId" clId="{96AD3824-922B-4C1F-9770-E33D20FD2918}" dt="2025-09-29T23:30:03.660" v="18506" actId="20577"/>
          <ac:spMkLst>
            <pc:docMk/>
            <pc:sldMk cId="2157647487" sldId="301"/>
            <ac:spMk id="3" creationId="{940A6D83-6E2B-7C68-A633-B77B496B2B66}"/>
          </ac:spMkLst>
        </pc:spChg>
      </pc:sldChg>
      <pc:sldChg chg="modSp add mod">
        <pc:chgData name="Richard Charnigo" userId="4fe029dc7930efe6" providerId="LiveId" clId="{96AD3824-922B-4C1F-9770-E33D20FD2918}" dt="2025-09-29T23:25:32.387" v="18387" actId="20577"/>
        <pc:sldMkLst>
          <pc:docMk/>
          <pc:sldMk cId="2112733128" sldId="302"/>
        </pc:sldMkLst>
        <pc:spChg chg="mod">
          <ac:chgData name="Richard Charnigo" userId="4fe029dc7930efe6" providerId="LiveId" clId="{96AD3824-922B-4C1F-9770-E33D20FD2918}" dt="2025-09-29T23:25:32.387" v="18387" actId="20577"/>
          <ac:spMkLst>
            <pc:docMk/>
            <pc:sldMk cId="2112733128" sldId="302"/>
            <ac:spMk id="3" creationId="{940A6D83-6E2B-7C68-A633-B77B496B2B66}"/>
          </ac:spMkLst>
        </pc:spChg>
      </pc:sldChg>
      <pc:sldChg chg="del">
        <pc:chgData name="Richard Charnigo" userId="4fe029dc7930efe6" providerId="LiveId" clId="{96AD3824-922B-4C1F-9770-E33D20FD2918}" dt="2025-09-29T05:16:51.227" v="66" actId="2696"/>
        <pc:sldMkLst>
          <pc:docMk/>
          <pc:sldMk cId="3280563842" sldId="302"/>
        </pc:sldMkLst>
      </pc:sldChg>
      <pc:sldChg chg="modSp add mod">
        <pc:chgData name="Richard Charnigo" userId="4fe029dc7930efe6" providerId="LiveId" clId="{96AD3824-922B-4C1F-9770-E33D20FD2918}" dt="2025-09-30T00:43:49.776" v="21916" actId="20577"/>
        <pc:sldMkLst>
          <pc:docMk/>
          <pc:sldMk cId="21008749" sldId="303"/>
        </pc:sldMkLst>
        <pc:spChg chg="mod">
          <ac:chgData name="Richard Charnigo" userId="4fe029dc7930efe6" providerId="LiveId" clId="{96AD3824-922B-4C1F-9770-E33D20FD2918}" dt="2025-09-30T00:43:49.776" v="21916" actId="20577"/>
          <ac:spMkLst>
            <pc:docMk/>
            <pc:sldMk cId="21008749" sldId="303"/>
            <ac:spMk id="3" creationId="{940A6D83-6E2B-7C68-A633-B77B496B2B66}"/>
          </ac:spMkLst>
        </pc:spChg>
      </pc:sldChg>
      <pc:sldChg chg="del">
        <pc:chgData name="Richard Charnigo" userId="4fe029dc7930efe6" providerId="LiveId" clId="{96AD3824-922B-4C1F-9770-E33D20FD2918}" dt="2025-09-29T05:16:51.799" v="68" actId="2696"/>
        <pc:sldMkLst>
          <pc:docMk/>
          <pc:sldMk cId="2493712269" sldId="303"/>
        </pc:sldMkLst>
      </pc:sldChg>
      <pc:sldChg chg="modSp add mod">
        <pc:chgData name="Richard Charnigo" userId="4fe029dc7930efe6" providerId="LiveId" clId="{96AD3824-922B-4C1F-9770-E33D20FD2918}" dt="2025-09-30T00:58:56.189" v="22532" actId="20577"/>
        <pc:sldMkLst>
          <pc:docMk/>
          <pc:sldMk cId="1907941315" sldId="304"/>
        </pc:sldMkLst>
        <pc:spChg chg="mod">
          <ac:chgData name="Richard Charnigo" userId="4fe029dc7930efe6" providerId="LiveId" clId="{96AD3824-922B-4C1F-9770-E33D20FD2918}" dt="2025-09-30T00:58:56.189" v="22532" actId="20577"/>
          <ac:spMkLst>
            <pc:docMk/>
            <pc:sldMk cId="1907941315" sldId="304"/>
            <ac:spMk id="3" creationId="{940A6D83-6E2B-7C68-A633-B77B496B2B66}"/>
          </ac:spMkLst>
        </pc:spChg>
      </pc:sldChg>
      <pc:sldChg chg="del">
        <pc:chgData name="Richard Charnigo" userId="4fe029dc7930efe6" providerId="LiveId" clId="{96AD3824-922B-4C1F-9770-E33D20FD2918}" dt="2025-09-29T05:16:51.480" v="67" actId="2696"/>
        <pc:sldMkLst>
          <pc:docMk/>
          <pc:sldMk cId="3199049694" sldId="304"/>
        </pc:sldMkLst>
      </pc:sldChg>
      <pc:sldChg chg="modSp add mod">
        <pc:chgData name="Richard Charnigo" userId="4fe029dc7930efe6" providerId="LiveId" clId="{96AD3824-922B-4C1F-9770-E33D20FD2918}" dt="2025-09-29T21:08:51.565" v="12321" actId="20577"/>
        <pc:sldMkLst>
          <pc:docMk/>
          <pc:sldMk cId="3640464766" sldId="305"/>
        </pc:sldMkLst>
        <pc:spChg chg="mod">
          <ac:chgData name="Richard Charnigo" userId="4fe029dc7930efe6" providerId="LiveId" clId="{96AD3824-922B-4C1F-9770-E33D20FD2918}" dt="2025-09-29T19:37:10.087" v="8516" actId="20577"/>
          <ac:spMkLst>
            <pc:docMk/>
            <pc:sldMk cId="3640464766" sldId="305"/>
            <ac:spMk id="2" creationId="{BF1F5F01-64F3-DA0A-7FD2-A56B7F190F54}"/>
          </ac:spMkLst>
        </pc:spChg>
        <pc:spChg chg="mod">
          <ac:chgData name="Richard Charnigo" userId="4fe029dc7930efe6" providerId="LiveId" clId="{96AD3824-922B-4C1F-9770-E33D20FD2918}" dt="2025-09-29T21:08:51.565" v="12321" actId="20577"/>
          <ac:spMkLst>
            <pc:docMk/>
            <pc:sldMk cId="3640464766" sldId="305"/>
            <ac:spMk id="3" creationId="{940A6D83-6E2B-7C68-A633-B77B496B2B66}"/>
          </ac:spMkLst>
        </pc:spChg>
      </pc:sldChg>
      <pc:sldChg chg="del">
        <pc:chgData name="Richard Charnigo" userId="4fe029dc7930efe6" providerId="LiveId" clId="{96AD3824-922B-4C1F-9770-E33D20FD2918}" dt="2025-09-29T05:16:52.136" v="69" actId="2696"/>
        <pc:sldMkLst>
          <pc:docMk/>
          <pc:sldMk cId="3765488868" sldId="305"/>
        </pc:sldMkLst>
      </pc:sldChg>
      <pc:sldChg chg="del">
        <pc:chgData name="Richard Charnigo" userId="4fe029dc7930efe6" providerId="LiveId" clId="{96AD3824-922B-4C1F-9770-E33D20FD2918}" dt="2025-09-29T05:16:52.428" v="70" actId="2696"/>
        <pc:sldMkLst>
          <pc:docMk/>
          <pc:sldMk cId="373298567" sldId="306"/>
        </pc:sldMkLst>
      </pc:sldChg>
      <pc:sldChg chg="modSp add mod">
        <pc:chgData name="Richard Charnigo" userId="4fe029dc7930efe6" providerId="LiveId" clId="{96AD3824-922B-4C1F-9770-E33D20FD2918}" dt="2025-10-14T13:37:50.861" v="23028" actId="20577"/>
        <pc:sldMkLst>
          <pc:docMk/>
          <pc:sldMk cId="636350380" sldId="306"/>
        </pc:sldMkLst>
        <pc:spChg chg="mod">
          <ac:chgData name="Richard Charnigo" userId="4fe029dc7930efe6" providerId="LiveId" clId="{96AD3824-922B-4C1F-9770-E33D20FD2918}" dt="2025-09-29T19:42:38.457" v="9151" actId="20577"/>
          <ac:spMkLst>
            <pc:docMk/>
            <pc:sldMk cId="636350380" sldId="306"/>
            <ac:spMk id="2" creationId="{BF1F5F01-64F3-DA0A-7FD2-A56B7F190F54}"/>
          </ac:spMkLst>
        </pc:spChg>
        <pc:spChg chg="mod">
          <ac:chgData name="Richard Charnigo" userId="4fe029dc7930efe6" providerId="LiveId" clId="{96AD3824-922B-4C1F-9770-E33D20FD2918}" dt="2025-10-14T13:37:50.861" v="23028" actId="20577"/>
          <ac:spMkLst>
            <pc:docMk/>
            <pc:sldMk cId="636350380" sldId="306"/>
            <ac:spMk id="3" creationId="{940A6D83-6E2B-7C68-A633-B77B496B2B66}"/>
          </ac:spMkLst>
        </pc:spChg>
      </pc:sldChg>
      <pc:sldChg chg="modSp add mod">
        <pc:chgData name="Richard Charnigo" userId="4fe029dc7930efe6" providerId="LiveId" clId="{96AD3824-922B-4C1F-9770-E33D20FD2918}" dt="2025-09-29T23:30:34.158" v="18514" actId="20577"/>
        <pc:sldMkLst>
          <pc:docMk/>
          <pc:sldMk cId="1925956108" sldId="307"/>
        </pc:sldMkLst>
        <pc:spChg chg="mod">
          <ac:chgData name="Richard Charnigo" userId="4fe029dc7930efe6" providerId="LiveId" clId="{96AD3824-922B-4C1F-9770-E33D20FD2918}" dt="2025-09-29T19:56:09.861" v="9933" actId="20577"/>
          <ac:spMkLst>
            <pc:docMk/>
            <pc:sldMk cId="1925956108" sldId="307"/>
            <ac:spMk id="2" creationId="{BF1F5F01-64F3-DA0A-7FD2-A56B7F190F54}"/>
          </ac:spMkLst>
        </pc:spChg>
        <pc:spChg chg="mod">
          <ac:chgData name="Richard Charnigo" userId="4fe029dc7930efe6" providerId="LiveId" clId="{96AD3824-922B-4C1F-9770-E33D20FD2918}" dt="2025-09-29T23:30:34.158" v="18514" actId="20577"/>
          <ac:spMkLst>
            <pc:docMk/>
            <pc:sldMk cId="1925956108" sldId="307"/>
            <ac:spMk id="3" creationId="{940A6D83-6E2B-7C68-A633-B77B496B2B66}"/>
          </ac:spMkLst>
        </pc:spChg>
      </pc:sldChg>
      <pc:sldChg chg="del">
        <pc:chgData name="Richard Charnigo" userId="4fe029dc7930efe6" providerId="LiveId" clId="{96AD3824-922B-4C1F-9770-E33D20FD2918}" dt="2025-09-29T05:16:52.818" v="71" actId="2696"/>
        <pc:sldMkLst>
          <pc:docMk/>
          <pc:sldMk cId="3926010929" sldId="307"/>
        </pc:sldMkLst>
      </pc:sldChg>
      <pc:sldChg chg="del">
        <pc:chgData name="Richard Charnigo" userId="4fe029dc7930efe6" providerId="LiveId" clId="{96AD3824-922B-4C1F-9770-E33D20FD2918}" dt="2025-09-29T05:16:53.135" v="72" actId="2696"/>
        <pc:sldMkLst>
          <pc:docMk/>
          <pc:sldMk cId="108278768" sldId="308"/>
        </pc:sldMkLst>
      </pc:sldChg>
      <pc:sldChg chg="modSp add mod ord">
        <pc:chgData name="Richard Charnigo" userId="4fe029dc7930efe6" providerId="LiveId" clId="{96AD3824-922B-4C1F-9770-E33D20FD2918}" dt="2025-09-29T23:31:02.326" v="18518" actId="20577"/>
        <pc:sldMkLst>
          <pc:docMk/>
          <pc:sldMk cId="2286530914" sldId="308"/>
        </pc:sldMkLst>
        <pc:spChg chg="mod">
          <ac:chgData name="Richard Charnigo" userId="4fe029dc7930efe6" providerId="LiveId" clId="{96AD3824-922B-4C1F-9770-E33D20FD2918}" dt="2025-09-29T19:59:32.447" v="10208" actId="20577"/>
          <ac:spMkLst>
            <pc:docMk/>
            <pc:sldMk cId="2286530914" sldId="308"/>
            <ac:spMk id="2" creationId="{BF1F5F01-64F3-DA0A-7FD2-A56B7F190F54}"/>
          </ac:spMkLst>
        </pc:spChg>
        <pc:spChg chg="mod">
          <ac:chgData name="Richard Charnigo" userId="4fe029dc7930efe6" providerId="LiveId" clId="{96AD3824-922B-4C1F-9770-E33D20FD2918}" dt="2025-09-29T23:31:02.326" v="18518" actId="20577"/>
          <ac:spMkLst>
            <pc:docMk/>
            <pc:sldMk cId="2286530914" sldId="308"/>
            <ac:spMk id="3" creationId="{940A6D83-6E2B-7C68-A633-B77B496B2B66}"/>
          </ac:spMkLst>
        </pc:spChg>
      </pc:sldChg>
      <pc:sldChg chg="del">
        <pc:chgData name="Richard Charnigo" userId="4fe029dc7930efe6" providerId="LiveId" clId="{96AD3824-922B-4C1F-9770-E33D20FD2918}" dt="2025-09-29T05:16:53.689" v="73" actId="2696"/>
        <pc:sldMkLst>
          <pc:docMk/>
          <pc:sldMk cId="471379351" sldId="309"/>
        </pc:sldMkLst>
      </pc:sldChg>
      <pc:sldChg chg="modSp add mod">
        <pc:chgData name="Richard Charnigo" userId="4fe029dc7930efe6" providerId="LiveId" clId="{96AD3824-922B-4C1F-9770-E33D20FD2918}" dt="2025-09-30T00:59:39.197" v="22533" actId="20577"/>
        <pc:sldMkLst>
          <pc:docMk/>
          <pc:sldMk cId="3992046287" sldId="309"/>
        </pc:sldMkLst>
        <pc:spChg chg="mod">
          <ac:chgData name="Richard Charnigo" userId="4fe029dc7930efe6" providerId="LiveId" clId="{96AD3824-922B-4C1F-9770-E33D20FD2918}" dt="2025-09-29T20:09:25.501" v="10606" actId="20577"/>
          <ac:spMkLst>
            <pc:docMk/>
            <pc:sldMk cId="3992046287" sldId="309"/>
            <ac:spMk id="2" creationId="{BF1F5F01-64F3-DA0A-7FD2-A56B7F190F54}"/>
          </ac:spMkLst>
        </pc:spChg>
        <pc:spChg chg="mod">
          <ac:chgData name="Richard Charnigo" userId="4fe029dc7930efe6" providerId="LiveId" clId="{96AD3824-922B-4C1F-9770-E33D20FD2918}" dt="2025-09-30T00:59:39.197" v="22533" actId="20577"/>
          <ac:spMkLst>
            <pc:docMk/>
            <pc:sldMk cId="3992046287" sldId="309"/>
            <ac:spMk id="3" creationId="{940A6D83-6E2B-7C68-A633-B77B496B2B66}"/>
          </ac:spMkLst>
        </pc:spChg>
      </pc:sldChg>
      <pc:sldChg chg="modSp add mod ord">
        <pc:chgData name="Richard Charnigo" userId="4fe029dc7930efe6" providerId="LiveId" clId="{96AD3824-922B-4C1F-9770-E33D20FD2918}" dt="2025-09-30T00:49:45.185" v="22031" actId="20577"/>
        <pc:sldMkLst>
          <pc:docMk/>
          <pc:sldMk cId="745359754" sldId="310"/>
        </pc:sldMkLst>
        <pc:spChg chg="mod">
          <ac:chgData name="Richard Charnigo" userId="4fe029dc7930efe6" providerId="LiveId" clId="{96AD3824-922B-4C1F-9770-E33D20FD2918}" dt="2025-09-29T20:12:49.440" v="10856" actId="20577"/>
          <ac:spMkLst>
            <pc:docMk/>
            <pc:sldMk cId="745359754" sldId="310"/>
            <ac:spMk id="2" creationId="{BF1F5F01-64F3-DA0A-7FD2-A56B7F190F54}"/>
          </ac:spMkLst>
        </pc:spChg>
        <pc:spChg chg="mod">
          <ac:chgData name="Richard Charnigo" userId="4fe029dc7930efe6" providerId="LiveId" clId="{96AD3824-922B-4C1F-9770-E33D20FD2918}" dt="2025-09-30T00:49:45.185" v="22031" actId="20577"/>
          <ac:spMkLst>
            <pc:docMk/>
            <pc:sldMk cId="745359754" sldId="310"/>
            <ac:spMk id="3" creationId="{940A6D83-6E2B-7C68-A633-B77B496B2B66}"/>
          </ac:spMkLst>
        </pc:spChg>
      </pc:sldChg>
      <pc:sldChg chg="del">
        <pc:chgData name="Richard Charnigo" userId="4fe029dc7930efe6" providerId="LiveId" clId="{96AD3824-922B-4C1F-9770-E33D20FD2918}" dt="2025-09-29T05:16:58.314" v="74" actId="2696"/>
        <pc:sldMkLst>
          <pc:docMk/>
          <pc:sldMk cId="3150205328" sldId="310"/>
        </pc:sldMkLst>
      </pc:sldChg>
      <pc:sldChg chg="modSp add mod">
        <pc:chgData name="Richard Charnigo" userId="4fe029dc7930efe6" providerId="LiveId" clId="{96AD3824-922B-4C1F-9770-E33D20FD2918}" dt="2025-09-30T01:00:35.209" v="22539" actId="20577"/>
        <pc:sldMkLst>
          <pc:docMk/>
          <pc:sldMk cId="3756231116" sldId="311"/>
        </pc:sldMkLst>
        <pc:spChg chg="mod">
          <ac:chgData name="Richard Charnigo" userId="4fe029dc7930efe6" providerId="LiveId" clId="{96AD3824-922B-4C1F-9770-E33D20FD2918}" dt="2025-09-29T21:08:00.369" v="12151" actId="20577"/>
          <ac:spMkLst>
            <pc:docMk/>
            <pc:sldMk cId="3756231116" sldId="311"/>
            <ac:spMk id="2" creationId="{BF1F5F01-64F3-DA0A-7FD2-A56B7F190F54}"/>
          </ac:spMkLst>
        </pc:spChg>
        <pc:spChg chg="mod">
          <ac:chgData name="Richard Charnigo" userId="4fe029dc7930efe6" providerId="LiveId" clId="{96AD3824-922B-4C1F-9770-E33D20FD2918}" dt="2025-09-30T01:00:35.209" v="22539" actId="20577"/>
          <ac:spMkLst>
            <pc:docMk/>
            <pc:sldMk cId="3756231116" sldId="311"/>
            <ac:spMk id="3" creationId="{940A6D83-6E2B-7C68-A633-B77B496B2B66}"/>
          </ac:spMkLst>
        </pc:spChg>
      </pc:sldChg>
      <pc:sldChg chg="modSp add mod ord">
        <pc:chgData name="Richard Charnigo" userId="4fe029dc7930efe6" providerId="LiveId" clId="{96AD3824-922B-4C1F-9770-E33D20FD2918}" dt="2025-09-30T00:17:06.575" v="20081"/>
        <pc:sldMkLst>
          <pc:docMk/>
          <pc:sldMk cId="3300917047" sldId="312"/>
        </pc:sldMkLst>
        <pc:spChg chg="mod">
          <ac:chgData name="Richard Charnigo" userId="4fe029dc7930efe6" providerId="LiveId" clId="{96AD3824-922B-4C1F-9770-E33D20FD2918}" dt="2025-09-30T00:13:44.083" v="19451" actId="20577"/>
          <ac:spMkLst>
            <pc:docMk/>
            <pc:sldMk cId="3300917047" sldId="312"/>
            <ac:spMk id="2" creationId="{BF1F5F01-64F3-DA0A-7FD2-A56B7F190F54}"/>
          </ac:spMkLst>
        </pc:spChg>
        <pc:spChg chg="mod">
          <ac:chgData name="Richard Charnigo" userId="4fe029dc7930efe6" providerId="LiveId" clId="{96AD3824-922B-4C1F-9770-E33D20FD2918}" dt="2025-09-30T00:16:18.089" v="20073" actId="20577"/>
          <ac:spMkLst>
            <pc:docMk/>
            <pc:sldMk cId="3300917047" sldId="312"/>
            <ac:spMk id="3" creationId="{940A6D83-6E2B-7C68-A633-B77B496B2B66}"/>
          </ac:spMkLst>
        </pc:spChg>
      </pc:sldChg>
      <pc:sldChg chg="modSp add mod">
        <pc:chgData name="Richard Charnigo" userId="4fe029dc7930efe6" providerId="LiveId" clId="{96AD3824-922B-4C1F-9770-E33D20FD2918}" dt="2025-10-15T03:22:55.483" v="23068" actId="20577"/>
        <pc:sldMkLst>
          <pc:docMk/>
          <pc:sldMk cId="1048685945" sldId="313"/>
        </pc:sldMkLst>
        <pc:spChg chg="mod">
          <ac:chgData name="Richard Charnigo" userId="4fe029dc7930efe6" providerId="LiveId" clId="{96AD3824-922B-4C1F-9770-E33D20FD2918}" dt="2025-09-29T21:24:52.837" v="14015" actId="20577"/>
          <ac:spMkLst>
            <pc:docMk/>
            <pc:sldMk cId="1048685945" sldId="313"/>
            <ac:spMk id="2" creationId="{BF1F5F01-64F3-DA0A-7FD2-A56B7F190F54}"/>
          </ac:spMkLst>
        </pc:spChg>
        <pc:spChg chg="mod">
          <ac:chgData name="Richard Charnigo" userId="4fe029dc7930efe6" providerId="LiveId" clId="{96AD3824-922B-4C1F-9770-E33D20FD2918}" dt="2025-10-15T03:22:55.483" v="23068" actId="20577"/>
          <ac:spMkLst>
            <pc:docMk/>
            <pc:sldMk cId="1048685945" sldId="313"/>
            <ac:spMk id="3" creationId="{940A6D83-6E2B-7C68-A633-B77B496B2B66}"/>
          </ac:spMkLst>
        </pc:spChg>
      </pc:sldChg>
      <pc:sldChg chg="modSp add mod">
        <pc:chgData name="Richard Charnigo" userId="4fe029dc7930efe6" providerId="LiveId" clId="{96AD3824-922B-4C1F-9770-E33D20FD2918}" dt="2025-09-30T00:25:01.980" v="20615" actId="20577"/>
        <pc:sldMkLst>
          <pc:docMk/>
          <pc:sldMk cId="1204974281" sldId="314"/>
        </pc:sldMkLst>
        <pc:spChg chg="mod">
          <ac:chgData name="Richard Charnigo" userId="4fe029dc7930efe6" providerId="LiveId" clId="{96AD3824-922B-4C1F-9770-E33D20FD2918}" dt="2025-09-29T21:15:28.685" v="12812" actId="20577"/>
          <ac:spMkLst>
            <pc:docMk/>
            <pc:sldMk cId="1204974281" sldId="314"/>
            <ac:spMk id="2" creationId="{BF1F5F01-64F3-DA0A-7FD2-A56B7F190F54}"/>
          </ac:spMkLst>
        </pc:spChg>
        <pc:spChg chg="mod">
          <ac:chgData name="Richard Charnigo" userId="4fe029dc7930efe6" providerId="LiveId" clId="{96AD3824-922B-4C1F-9770-E33D20FD2918}" dt="2025-09-30T00:25:01.980" v="20615" actId="20577"/>
          <ac:spMkLst>
            <pc:docMk/>
            <pc:sldMk cId="1204974281" sldId="314"/>
            <ac:spMk id="3" creationId="{940A6D83-6E2B-7C68-A633-B77B496B2B66}"/>
          </ac:spMkLst>
        </pc:spChg>
      </pc:sldChg>
      <pc:sldChg chg="modSp add mod">
        <pc:chgData name="Richard Charnigo" userId="4fe029dc7930efe6" providerId="LiveId" clId="{96AD3824-922B-4C1F-9770-E33D20FD2918}" dt="2025-10-09T01:46:21.717" v="22998" actId="20577"/>
        <pc:sldMkLst>
          <pc:docMk/>
          <pc:sldMk cId="2001607410" sldId="315"/>
        </pc:sldMkLst>
        <pc:spChg chg="mod">
          <ac:chgData name="Richard Charnigo" userId="4fe029dc7930efe6" providerId="LiveId" clId="{96AD3824-922B-4C1F-9770-E33D20FD2918}" dt="2025-10-09T01:46:21.717" v="22998" actId="20577"/>
          <ac:spMkLst>
            <pc:docMk/>
            <pc:sldMk cId="2001607410" sldId="315"/>
            <ac:spMk id="3" creationId="{940A6D83-6E2B-7C68-A633-B77B496B2B66}"/>
          </ac:spMkLst>
        </pc:spChg>
      </pc:sldChg>
      <pc:sldChg chg="modSp add mod">
        <pc:chgData name="Richard Charnigo" userId="4fe029dc7930efe6" providerId="LiveId" clId="{96AD3824-922B-4C1F-9770-E33D20FD2918}" dt="2025-10-14T13:43:56.380" v="23039" actId="20577"/>
        <pc:sldMkLst>
          <pc:docMk/>
          <pc:sldMk cId="1156245564" sldId="316"/>
        </pc:sldMkLst>
        <pc:spChg chg="mod">
          <ac:chgData name="Richard Charnigo" userId="4fe029dc7930efe6" providerId="LiveId" clId="{96AD3824-922B-4C1F-9770-E33D20FD2918}" dt="2025-09-29T21:29:06.030" v="14196" actId="20577"/>
          <ac:spMkLst>
            <pc:docMk/>
            <pc:sldMk cId="1156245564" sldId="316"/>
            <ac:spMk id="2" creationId="{BF1F5F01-64F3-DA0A-7FD2-A56B7F190F54}"/>
          </ac:spMkLst>
        </pc:spChg>
        <pc:spChg chg="mod">
          <ac:chgData name="Richard Charnigo" userId="4fe029dc7930efe6" providerId="LiveId" clId="{96AD3824-922B-4C1F-9770-E33D20FD2918}" dt="2025-10-14T13:43:56.380" v="23039" actId="20577"/>
          <ac:spMkLst>
            <pc:docMk/>
            <pc:sldMk cId="1156245564" sldId="316"/>
            <ac:spMk id="3" creationId="{940A6D83-6E2B-7C68-A633-B77B496B2B66}"/>
          </ac:spMkLst>
        </pc:spChg>
      </pc:sldChg>
      <pc:sldChg chg="modSp add mod">
        <pc:chgData name="Richard Charnigo" userId="4fe029dc7930efe6" providerId="LiveId" clId="{96AD3824-922B-4C1F-9770-E33D20FD2918}" dt="2025-10-14T13:43:51.417" v="23030" actId="20577"/>
        <pc:sldMkLst>
          <pc:docMk/>
          <pc:sldMk cId="1766692194" sldId="317"/>
        </pc:sldMkLst>
        <pc:spChg chg="mod">
          <ac:chgData name="Richard Charnigo" userId="4fe029dc7930efe6" providerId="LiveId" clId="{96AD3824-922B-4C1F-9770-E33D20FD2918}" dt="2025-09-29T21:33:47.856" v="14987" actId="20577"/>
          <ac:spMkLst>
            <pc:docMk/>
            <pc:sldMk cId="1766692194" sldId="317"/>
            <ac:spMk id="2" creationId="{BF1F5F01-64F3-DA0A-7FD2-A56B7F190F54}"/>
          </ac:spMkLst>
        </pc:spChg>
        <pc:spChg chg="mod">
          <ac:chgData name="Richard Charnigo" userId="4fe029dc7930efe6" providerId="LiveId" clId="{96AD3824-922B-4C1F-9770-E33D20FD2918}" dt="2025-10-14T13:43:51.417" v="23030" actId="20577"/>
          <ac:spMkLst>
            <pc:docMk/>
            <pc:sldMk cId="1766692194" sldId="317"/>
            <ac:spMk id="3" creationId="{940A6D83-6E2B-7C68-A633-B77B496B2B66}"/>
          </ac:spMkLst>
        </pc:spChg>
      </pc:sldChg>
      <pc:sldChg chg="modSp add mod">
        <pc:chgData name="Richard Charnigo" userId="4fe029dc7930efe6" providerId="LiveId" clId="{96AD3824-922B-4C1F-9770-E33D20FD2918}" dt="2025-09-30T01:27:43.461" v="22988" actId="20577"/>
        <pc:sldMkLst>
          <pc:docMk/>
          <pc:sldMk cId="3323272082" sldId="318"/>
        </pc:sldMkLst>
        <pc:spChg chg="mod">
          <ac:chgData name="Richard Charnigo" userId="4fe029dc7930efe6" providerId="LiveId" clId="{96AD3824-922B-4C1F-9770-E33D20FD2918}" dt="2025-09-30T01:27:43.461" v="22988" actId="20577"/>
          <ac:spMkLst>
            <pc:docMk/>
            <pc:sldMk cId="3323272082" sldId="318"/>
            <ac:spMk id="3" creationId="{940A6D83-6E2B-7C68-A633-B77B496B2B66}"/>
          </ac:spMkLst>
        </pc:spChg>
      </pc:sldChg>
      <pc:sldChg chg="modSp add mod ord">
        <pc:chgData name="Richard Charnigo" userId="4fe029dc7930efe6" providerId="LiveId" clId="{96AD3824-922B-4C1F-9770-E33D20FD2918}" dt="2025-09-30T00:49:01.449" v="21978" actId="20577"/>
        <pc:sldMkLst>
          <pc:docMk/>
          <pc:sldMk cId="2356383202" sldId="319"/>
        </pc:sldMkLst>
        <pc:spChg chg="mod">
          <ac:chgData name="Richard Charnigo" userId="4fe029dc7930efe6" providerId="LiveId" clId="{96AD3824-922B-4C1F-9770-E33D20FD2918}" dt="2025-09-30T00:49:01.449" v="21978" actId="20577"/>
          <ac:spMkLst>
            <pc:docMk/>
            <pc:sldMk cId="2356383202" sldId="319"/>
            <ac:spMk id="3" creationId="{940A6D83-6E2B-7C68-A633-B77B496B2B66}"/>
          </ac:spMkLst>
        </pc:spChg>
      </pc:sldChg>
      <pc:sldChg chg="modSp add mod ord">
        <pc:chgData name="Richard Charnigo" userId="4fe029dc7930efe6" providerId="LiveId" clId="{96AD3824-922B-4C1F-9770-E33D20FD2918}" dt="2025-09-30T00:20:34.671" v="20161" actId="20577"/>
        <pc:sldMkLst>
          <pc:docMk/>
          <pc:sldMk cId="4016352128" sldId="320"/>
        </pc:sldMkLst>
        <pc:spChg chg="mod">
          <ac:chgData name="Richard Charnigo" userId="4fe029dc7930efe6" providerId="LiveId" clId="{96AD3824-922B-4C1F-9770-E33D20FD2918}" dt="2025-09-30T00:12:29.129" v="19328" actId="6549"/>
          <ac:spMkLst>
            <pc:docMk/>
            <pc:sldMk cId="4016352128" sldId="320"/>
            <ac:spMk id="2" creationId="{BF1F5F01-64F3-DA0A-7FD2-A56B7F190F54}"/>
          </ac:spMkLst>
        </pc:spChg>
        <pc:spChg chg="mod">
          <ac:chgData name="Richard Charnigo" userId="4fe029dc7930efe6" providerId="LiveId" clId="{96AD3824-922B-4C1F-9770-E33D20FD2918}" dt="2025-09-30T00:20:34.671" v="20161" actId="20577"/>
          <ac:spMkLst>
            <pc:docMk/>
            <pc:sldMk cId="4016352128" sldId="320"/>
            <ac:spMk id="3" creationId="{940A6D83-6E2B-7C68-A633-B77B496B2B66}"/>
          </ac:spMkLst>
        </pc:spChg>
      </pc:sldChg>
      <pc:sldChg chg="addSp delSp modSp add del mod">
        <pc:chgData name="Richard Charnigo" userId="4fe029dc7930efe6" providerId="LiveId" clId="{96AD3824-922B-4C1F-9770-E33D20FD2918}" dt="2025-09-30T00:39:33.537" v="21666" actId="2696"/>
        <pc:sldMkLst>
          <pc:docMk/>
          <pc:sldMk cId="3164738280" sldId="321"/>
        </pc:sldMkLst>
        <pc:spChg chg="mod">
          <ac:chgData name="Richard Charnigo" userId="4fe029dc7930efe6" providerId="LiveId" clId="{96AD3824-922B-4C1F-9770-E33D20FD2918}" dt="2025-09-30T00:31:57.653" v="21469" actId="20577"/>
          <ac:spMkLst>
            <pc:docMk/>
            <pc:sldMk cId="3164738280" sldId="321"/>
            <ac:spMk id="2" creationId="{BF1F5F01-64F3-DA0A-7FD2-A56B7F190F54}"/>
          </ac:spMkLst>
        </pc:spChg>
        <pc:spChg chg="del mod">
          <ac:chgData name="Richard Charnigo" userId="4fe029dc7930efe6" providerId="LiveId" clId="{96AD3824-922B-4C1F-9770-E33D20FD2918}" dt="2025-09-30T00:33:06.079" v="21471" actId="3680"/>
          <ac:spMkLst>
            <pc:docMk/>
            <pc:sldMk cId="3164738280" sldId="321"/>
            <ac:spMk id="3" creationId="{940A6D83-6E2B-7C68-A633-B77B496B2B66}"/>
          </ac:spMkLst>
        </pc:spChg>
        <pc:graphicFrameChg chg="add mod ord modGraphic">
          <ac:chgData name="Richard Charnigo" userId="4fe029dc7930efe6" providerId="LiveId" clId="{96AD3824-922B-4C1F-9770-E33D20FD2918}" dt="2025-09-30T00:39:04.225" v="21663" actId="20577"/>
          <ac:graphicFrameMkLst>
            <pc:docMk/>
            <pc:sldMk cId="3164738280" sldId="321"/>
            <ac:graphicFrameMk id="4" creationId="{4D3A4EDE-C43E-6A41-9971-75026248F463}"/>
          </ac:graphicFrameMkLst>
        </pc:graphicFrameChg>
      </pc:sldChg>
      <pc:sldChg chg="modSp add mod">
        <pc:chgData name="Richard Charnigo" userId="4fe029dc7930efe6" providerId="LiveId" clId="{96AD3824-922B-4C1F-9770-E33D20FD2918}" dt="2025-09-30T00:41:37.169" v="21896" actId="20577"/>
        <pc:sldMkLst>
          <pc:docMk/>
          <pc:sldMk cId="804817898" sldId="322"/>
        </pc:sldMkLst>
        <pc:graphicFrameChg chg="mod modGraphic">
          <ac:chgData name="Richard Charnigo" userId="4fe029dc7930efe6" providerId="LiveId" clId="{96AD3824-922B-4C1F-9770-E33D20FD2918}" dt="2025-09-30T00:41:37.169" v="21896" actId="20577"/>
          <ac:graphicFrameMkLst>
            <pc:docMk/>
            <pc:sldMk cId="804817898" sldId="322"/>
            <ac:graphicFrameMk id="4" creationId="{4D3A4EDE-C43E-6A41-9971-75026248F463}"/>
          </ac:graphicFrameMkLst>
        </pc:graphicFrameChg>
      </pc:sldChg>
      <pc:sldChg chg="modSp add del mod">
        <pc:chgData name="Richard Charnigo" userId="4fe029dc7930efe6" providerId="LiveId" clId="{96AD3824-922B-4C1F-9770-E33D20FD2918}" dt="2025-09-30T00:41:17.543" v="21881" actId="2696"/>
        <pc:sldMkLst>
          <pc:docMk/>
          <pc:sldMk cId="594348298" sldId="323"/>
        </pc:sldMkLst>
        <pc:spChg chg="mod">
          <ac:chgData name="Richard Charnigo" userId="4fe029dc7930efe6" providerId="LiveId" clId="{96AD3824-922B-4C1F-9770-E33D20FD2918}" dt="2025-09-30T00:39:42.363" v="21667"/>
          <ac:spMkLst>
            <pc:docMk/>
            <pc:sldMk cId="594348298" sldId="323"/>
            <ac:spMk id="2" creationId="{BF1F5F01-64F3-DA0A-7FD2-A56B7F190F54}"/>
          </ac:spMkLst>
        </pc:spChg>
        <pc:spChg chg="mod">
          <ac:chgData name="Richard Charnigo" userId="4fe029dc7930efe6" providerId="LiveId" clId="{96AD3824-922B-4C1F-9770-E33D20FD2918}" dt="2025-09-30T00:40:47.228" v="21878"/>
          <ac:spMkLst>
            <pc:docMk/>
            <pc:sldMk cId="594348298" sldId="323"/>
            <ac:spMk id="3" creationId="{940A6D83-6E2B-7C68-A633-B77B496B2B66}"/>
          </ac:spMkLst>
        </pc:spChg>
      </pc:sldChg>
      <pc:sldChg chg="modSp add mod">
        <pc:chgData name="Richard Charnigo" userId="4fe029dc7930efe6" providerId="LiveId" clId="{96AD3824-922B-4C1F-9770-E33D20FD2918}" dt="2025-09-30T01:25:52.830" v="22952" actId="20577"/>
        <pc:sldMkLst>
          <pc:docMk/>
          <pc:sldMk cId="2924480779" sldId="323"/>
        </pc:sldMkLst>
        <pc:spChg chg="mod">
          <ac:chgData name="Richard Charnigo" userId="4fe029dc7930efe6" providerId="LiveId" clId="{96AD3824-922B-4C1F-9770-E33D20FD2918}" dt="2025-09-30T01:25:52.830" v="22952" actId="20577"/>
          <ac:spMkLst>
            <pc:docMk/>
            <pc:sldMk cId="2924480779" sldId="323"/>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10/14/2025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7" y="486137"/>
            <a:ext cx="6205805" cy="6073284"/>
          </a:xfrm>
        </p:spPr>
        <p:txBody>
          <a:bodyPr/>
          <a:lstStyle/>
          <a:p>
            <a:pPr algn="l">
              <a:lnSpc>
                <a:spcPct val="110000"/>
              </a:lnSpc>
            </a:pPr>
            <a:r>
              <a:rPr lang="en-US" sz="4000" b="1" dirty="0">
                <a:solidFill>
                  <a:schemeClr val="tx2"/>
                </a:solidFill>
              </a:rPr>
              <a:t>POWER IN Hypothesis TESTING; SELECTING A SAMPLE SIZE</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11</a:t>
            </a:r>
            <a:br>
              <a:rPr lang="en-US" sz="2400" b="1" i="0" dirty="0">
                <a:solidFill>
                  <a:schemeClr val="tx2"/>
                </a:solidFill>
              </a:rPr>
            </a:br>
            <a:r>
              <a:rPr lang="en-US" sz="2400" b="1" i="0" dirty="0">
                <a:solidFill>
                  <a:schemeClr val="tx2"/>
                </a:solidFill>
              </a:rPr>
              <a:t>Dr. Richard Charnigo</a:t>
            </a:r>
            <a:br>
              <a:rPr lang="en-US" sz="4400" dirty="0"/>
            </a:b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Also, while we are focusing on tests with significance level  5%,  a different significance level will result in different power.  In particular, a higher significance level means that a true null hypothesis is easier to reject.  In this case, a false null hypothesis is also easier to reject.  Thus, power is larger.  </a:t>
            </a:r>
          </a:p>
          <a:p>
            <a:pPr marL="0" indent="0">
              <a:spcBef>
                <a:spcPts val="0"/>
              </a:spcBef>
              <a:buNone/>
            </a:pPr>
            <a:endParaRPr lang="en-US" sz="3200" b="1" dirty="0"/>
          </a:p>
          <a:p>
            <a:pPr marL="0" indent="0">
              <a:spcBef>
                <a:spcPts val="0"/>
              </a:spcBef>
              <a:buNone/>
            </a:pPr>
            <a:r>
              <a:rPr lang="en-US" sz="3200" b="1" dirty="0"/>
              <a:t>Changing the significance level is not an accepted strategy for achieving a desired power, although there may be other valid reasons to have a significance level different from  5%.</a:t>
            </a:r>
          </a:p>
        </p:txBody>
      </p:sp>
    </p:spTree>
    <p:extLst>
      <p:ext uri="{BB962C8B-B14F-4D97-AF65-F5344CB8AC3E}">
        <p14:creationId xmlns:p14="http://schemas.microsoft.com/office/powerpoint/2010/main" val="1907941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Suppose that a researcher wants to test  H</a:t>
                </a:r>
                <a:r>
                  <a:rPr lang="en-US" sz="3200" b="1" baseline="-25000" dirty="0"/>
                  <a:t>0</a:t>
                </a:r>
                <a:r>
                  <a:rPr lang="en-US" sz="3200" b="1" dirty="0"/>
                  <a:t>: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m:t>
                    </m:r>
                    <m:r>
                      <a:rPr lang="en-US" sz="3200" b="0" i="0" smtClean="0">
                        <a:latin typeface="Cambria Math" panose="02040503050406030204" pitchFamily="18" charset="0"/>
                      </a:rPr>
                      <m:t>200</m:t>
                    </m:r>
                  </m:oMath>
                </a14:m>
                <a:r>
                  <a:rPr lang="en-US" sz="3200" b="1" baseline="30000" dirty="0"/>
                  <a:t>  </a:t>
                </a:r>
                <a:r>
                  <a:rPr lang="en-US" sz="3200" b="1" dirty="0"/>
                  <a:t>against           H</a:t>
                </a:r>
                <a:r>
                  <a:rPr lang="en-US" sz="3200" b="1" baseline="-25000" dirty="0"/>
                  <a:t>1</a:t>
                </a:r>
                <a:r>
                  <a:rPr lang="en-US" sz="3200" b="1" dirty="0"/>
                  <a:t>:</a:t>
                </a:r>
                <a:r>
                  <a:rPr lang="en-US" sz="3200" dirty="0"/>
                  <a:t> </a:t>
                </a:r>
                <a14:m>
                  <m:oMath xmlns:m="http://schemas.openxmlformats.org/officeDocument/2006/math">
                    <m:r>
                      <a:rPr lang="en-US" sz="3200" i="1">
                        <a:latin typeface="Cambria Math" panose="02040503050406030204" pitchFamily="18" charset="0"/>
                      </a:rPr>
                      <m:t>𝜇</m:t>
                    </m:r>
                    <m:r>
                      <a:rPr lang="en-US" sz="3200" b="0" i="1" smtClean="0">
                        <a:latin typeface="Cambria Math" panose="02040503050406030204" pitchFamily="18" charset="0"/>
                      </a:rPr>
                      <m:t>≠200</m:t>
                    </m:r>
                  </m:oMath>
                </a14:m>
                <a:r>
                  <a:rPr lang="en-US" sz="3200" b="1" dirty="0"/>
                  <a:t>  and plans to recruit a sample of size  n = 30.  </a:t>
                </a:r>
              </a:p>
              <a:p>
                <a:pPr marL="0" indent="0">
                  <a:spcBef>
                    <a:spcPts val="0"/>
                  </a:spcBef>
                  <a:buNone/>
                </a:pPr>
                <a:endParaRPr lang="en-US" sz="3200" b="1" dirty="0"/>
              </a:p>
              <a:p>
                <a:pPr marL="0" indent="0">
                  <a:spcBef>
                    <a:spcPts val="0"/>
                  </a:spcBef>
                  <a:buNone/>
                </a:pPr>
                <a:r>
                  <a:rPr lang="en-US" sz="3200" b="1" dirty="0"/>
                  <a:t>Of course, the researcher does not know  </a:t>
                </a:r>
                <a14:m>
                  <m:oMath xmlns:m="http://schemas.openxmlformats.org/officeDocument/2006/math">
                    <m:r>
                      <a:rPr lang="en-US" sz="3200" i="1" smtClean="0">
                        <a:latin typeface="Cambria Math" panose="02040503050406030204" pitchFamily="18" charset="0"/>
                      </a:rPr>
                      <m:t>𝜇</m:t>
                    </m:r>
                  </m:oMath>
                </a14:m>
                <a:r>
                  <a:rPr lang="en-US" sz="3200" b="1" dirty="0"/>
                  <a:t>  or  </a:t>
                </a:r>
                <a14:m>
                  <m:oMath xmlns:m="http://schemas.openxmlformats.org/officeDocument/2006/math">
                    <m:r>
                      <a:rPr lang="en-US" sz="3200" i="1" dirty="0">
                        <a:latin typeface="Cambria Math" panose="02040503050406030204" pitchFamily="18" charset="0"/>
                      </a:rPr>
                      <m:t>𝜎</m:t>
                    </m:r>
                  </m:oMath>
                </a14:m>
                <a:r>
                  <a:rPr lang="en-US" sz="3200" b="1" dirty="0"/>
                  <a:t>.  However, suppose that the researcher has reason to speculate that </a:t>
                </a:r>
                <a14:m>
                  <m:oMath xmlns:m="http://schemas.openxmlformats.org/officeDocument/2006/math">
                    <m:r>
                      <a:rPr lang="en-US" sz="3200" b="1" i="0" smtClean="0">
                        <a:latin typeface="Cambria Math" panose="02040503050406030204" pitchFamily="18" charset="0"/>
                      </a:rPr>
                      <m:t> </m:t>
                    </m:r>
                    <m:r>
                      <a:rPr lang="en-US" sz="3200" b="0" i="1" smtClean="0">
                        <a:latin typeface="Cambria Math" panose="02040503050406030204" pitchFamily="18" charset="0"/>
                      </a:rPr>
                      <m:t>𝜇</m:t>
                    </m:r>
                    <m:r>
                      <a:rPr lang="en-US" sz="3200" b="0" i="1" smtClean="0">
                        <a:latin typeface="Cambria Math" panose="02040503050406030204" pitchFamily="18" charset="0"/>
                      </a:rPr>
                      <m:t>≈210</m:t>
                    </m:r>
                  </m:oMath>
                </a14:m>
                <a:r>
                  <a:rPr lang="en-US" sz="3200" dirty="0"/>
                  <a:t>  </a:t>
                </a:r>
                <a:r>
                  <a:rPr lang="en-US" sz="3200" b="1" dirty="0"/>
                  <a:t>and  </a:t>
                </a:r>
                <a14:m>
                  <m:oMath xmlns:m="http://schemas.openxmlformats.org/officeDocument/2006/math">
                    <m:r>
                      <a:rPr lang="en-US" sz="3200" b="0" i="1" smtClean="0">
                        <a:latin typeface="Cambria Math" panose="02040503050406030204" pitchFamily="18" charset="0"/>
                      </a:rPr>
                      <m:t>𝜎</m:t>
                    </m:r>
                    <m:r>
                      <a:rPr lang="en-US" sz="3200" b="0" i="1" smtClean="0">
                        <a:latin typeface="Cambria Math" panose="02040503050406030204" pitchFamily="18" charset="0"/>
                      </a:rPr>
                      <m:t>≈20</m:t>
                    </m:r>
                  </m:oMath>
                </a14:m>
                <a:r>
                  <a:rPr lang="en-US" sz="3200" b="1" dirty="0"/>
                  <a:t>.  This speculation may be based on existing published literature and/or pilot data.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6892"/>
                </a:stretch>
              </a:blipFill>
            </p:spPr>
            <p:txBody>
              <a:bodyPr/>
              <a:lstStyle/>
              <a:p>
                <a:r>
                  <a:rPr lang="en-US">
                    <a:noFill/>
                  </a:rPr>
                  <a:t> </a:t>
                </a:r>
              </a:p>
            </p:txBody>
          </p:sp>
        </mc:Fallback>
      </mc:AlternateContent>
    </p:spTree>
    <p:extLst>
      <p:ext uri="{BB962C8B-B14F-4D97-AF65-F5344CB8AC3E}">
        <p14:creationId xmlns:p14="http://schemas.microsoft.com/office/powerpoint/2010/main" val="3640464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Since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𝑡</m:t>
                        </m:r>
                      </m:e>
                      <m:sub>
                        <m:r>
                          <a:rPr lang="en-US" sz="3200" b="0" i="0" smtClean="0">
                            <a:latin typeface="Cambria Math" panose="02040503050406030204" pitchFamily="18" charset="0"/>
                          </a:rPr>
                          <m:t>29</m:t>
                        </m:r>
                        <m:r>
                          <a:rPr lang="en-US" sz="3200" i="1">
                            <a:latin typeface="Cambria Math" panose="02040503050406030204" pitchFamily="18" charset="0"/>
                          </a:rPr>
                          <m:t>,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 2.045,  the researcher can calculate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m:rPr>
                            <m:sty m:val="p"/>
                          </m:rPr>
                          <a:rPr lang="en-US" sz="3200" b="0" i="0" smtClean="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b="0" i="1" smtClean="0">
                                <a:latin typeface="Cambria Math" panose="02040503050406030204" pitchFamily="18" charset="0"/>
                              </a:rPr>
                              <m:t>210−200</m:t>
                            </m:r>
                            <m:r>
                              <a:rPr lang="en-US" sz="3200" i="1" dirty="0">
                                <a:latin typeface="Cambria Math" panose="02040503050406030204" pitchFamily="18" charset="0"/>
                              </a:rPr>
                              <m:t>|</m:t>
                            </m:r>
                          </m:num>
                          <m:den>
                            <m:r>
                              <a:rPr lang="en-US" sz="3200" i="1" dirty="0">
                                <a:latin typeface="Cambria Math" panose="02040503050406030204" pitchFamily="18" charset="0"/>
                              </a:rPr>
                              <m:t>20</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30</m:t>
                                </m:r>
                              </m:e>
                            </m:rad>
                          </m:den>
                        </m:f>
                        <m:r>
                          <a:rPr lang="en-US" sz="3200" i="1" smtClean="0">
                            <a:latin typeface="Cambria Math" panose="02040503050406030204" pitchFamily="18" charset="0"/>
                          </a:rPr>
                          <m:t>−</m:t>
                        </m:r>
                        <m:r>
                          <a:rPr lang="en-US" sz="3200" b="0" i="1" smtClean="0">
                            <a:latin typeface="Cambria Math" panose="02040503050406030204" pitchFamily="18" charset="0"/>
                          </a:rPr>
                          <m:t>2.045</m:t>
                        </m:r>
                      </m:e>
                    </m:d>
                  </m:oMath>
                </a14:m>
                <a:r>
                  <a:rPr lang="en-US" sz="3200" b="1" dirty="0"/>
                  <a:t> =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r>
                          <a:rPr lang="en-US" sz="3200" b="0" i="1" smtClean="0">
                            <a:latin typeface="Cambria Math" panose="02040503050406030204" pitchFamily="18" charset="0"/>
                          </a:rPr>
                          <m:t>0.693</m:t>
                        </m:r>
                      </m:e>
                    </m:d>
                  </m:oMath>
                </a14:m>
                <a:r>
                  <a:rPr lang="en-US" sz="3200" b="1" dirty="0"/>
                  <a:t>.  A standard normal table shows that this probability is  75.6%.</a:t>
                </a:r>
              </a:p>
              <a:p>
                <a:pPr marL="0" indent="0">
                  <a:spcBef>
                    <a:spcPts val="0"/>
                  </a:spcBef>
                  <a:buNone/>
                </a:pPr>
                <a:endParaRPr lang="en-US" sz="3200" b="1" dirty="0"/>
              </a:p>
              <a:p>
                <a:pPr marL="0" indent="0">
                  <a:spcBef>
                    <a:spcPts val="0"/>
                  </a:spcBef>
                  <a:buNone/>
                </a:pPr>
                <a:r>
                  <a:rPr lang="en-US" sz="3200" b="1" dirty="0"/>
                  <a:t>Caveat:  If the researcher’s speculation about </a:t>
                </a:r>
                <a14:m>
                  <m:oMath xmlns:m="http://schemas.openxmlformats.org/officeDocument/2006/math">
                    <m:r>
                      <a:rPr lang="en-US" sz="3200" b="1" i="0" smtClean="0">
                        <a:latin typeface="Cambria Math" panose="02040503050406030204" pitchFamily="18" charset="0"/>
                      </a:rPr>
                      <m:t> </m:t>
                    </m:r>
                    <m:r>
                      <a:rPr lang="en-US" sz="3200" b="0" i="1" smtClean="0">
                        <a:latin typeface="Cambria Math" panose="02040503050406030204" pitchFamily="18" charset="0"/>
                      </a:rPr>
                      <m:t>𝜇</m:t>
                    </m:r>
                  </m:oMath>
                </a14:m>
                <a:r>
                  <a:rPr lang="en-US" sz="3200" b="1" dirty="0"/>
                  <a:t>  and  </a:t>
                </a:r>
                <a14:m>
                  <m:oMath xmlns:m="http://schemas.openxmlformats.org/officeDocument/2006/math">
                    <m:r>
                      <a:rPr lang="en-US" sz="3200" i="1">
                        <a:latin typeface="Cambria Math" panose="02040503050406030204" pitchFamily="18" charset="0"/>
                      </a:rPr>
                      <m:t>𝜎</m:t>
                    </m:r>
                  </m:oMath>
                </a14:m>
                <a:r>
                  <a:rPr lang="en-US" sz="3200" b="1" dirty="0"/>
                  <a:t>  is erroneous, then the power may be appreciably different from the  75.6%  obtained above.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835" r="-1415"/>
                </a:stretch>
              </a:blipFill>
            </p:spPr>
            <p:txBody>
              <a:bodyPr/>
              <a:lstStyle/>
              <a:p>
                <a:r>
                  <a:rPr lang="en-US">
                    <a:noFill/>
                  </a:rPr>
                  <a:t> </a:t>
                </a:r>
              </a:p>
            </p:txBody>
          </p:sp>
        </mc:Fallback>
      </mc:AlternateContent>
    </p:spTree>
    <p:extLst>
      <p:ext uri="{BB962C8B-B14F-4D97-AF65-F5344CB8AC3E}">
        <p14:creationId xmlns:p14="http://schemas.microsoft.com/office/powerpoint/2010/main" val="636350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To derive </a:t>
                </a:r>
                <a14:m>
                  <m:oMath xmlns:m="http://schemas.openxmlformats.org/officeDocument/2006/math">
                    <m:r>
                      <a:rPr lang="en-US" sz="3200">
                        <a:latin typeface="Cambria Math" panose="02040503050406030204" pitchFamily="18" charset="0"/>
                      </a:rPr>
                      <m:t> </m:t>
                    </m:r>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b="0" i="0" smtClean="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b="0" i="1" dirty="0" smtClean="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as an approximate formula for  </a:t>
                </a:r>
                <a14:m>
                  <m:oMath xmlns:m="http://schemas.openxmlformats.org/officeDocument/2006/math">
                    <m:r>
                      <m:rPr>
                        <m:sty m:val="p"/>
                      </m:rPr>
                      <a:rPr lang="en-US" sz="3200" b="0" i="0" smtClean="0">
                        <a:latin typeface="Cambria Math" panose="02040503050406030204" pitchFamily="18" charset="0"/>
                      </a:rPr>
                      <m:t>P</m:t>
                    </m:r>
                    <m:d>
                      <m:dPr>
                        <m:ctrlPr>
                          <a:rPr lang="en-US" sz="3200" b="0" i="1" smtClean="0">
                            <a:latin typeface="Cambria Math" panose="02040503050406030204" pitchFamily="18" charset="0"/>
                          </a:rPr>
                        </m:ctrlPr>
                      </m:dPr>
                      <m:e>
                        <m:d>
                          <m:dPr>
                            <m:begChr m:val="|"/>
                            <m:endChr m:val="|"/>
                            <m:ctrlPr>
                              <a:rPr lang="en-US" sz="3200" b="0" i="1" smtClean="0">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a:latin typeface="Cambria Math" panose="02040503050406030204" pitchFamily="18" charset="0"/>
                                      </a:rPr>
                                      <m:t>n</m:t>
                                    </m:r>
                                  </m:e>
                                </m:rad>
                              </m:den>
                            </m:f>
                          </m:e>
                        </m:d>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let us initially suppose that  </a:t>
                </a:r>
                <a14:m>
                  <m:oMath xmlns:m="http://schemas.openxmlformats.org/officeDocument/2006/math">
                    <m:r>
                      <a:rPr lang="en-US" sz="3200" i="1">
                        <a:latin typeface="Cambria Math" panose="02040503050406030204" pitchFamily="18" charset="0"/>
                      </a:rPr>
                      <m:t>𝜇</m:t>
                    </m:r>
                    <m:r>
                      <a:rPr lang="en-US" sz="3200" b="1" i="0"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t>
                </a:r>
              </a:p>
              <a:p>
                <a:pPr marL="0" indent="0">
                  <a:spcBef>
                    <a:spcPts val="0"/>
                  </a:spcBef>
                  <a:buNone/>
                </a:pPr>
                <a:endParaRPr lang="en-US" sz="3200" b="1" dirty="0"/>
              </a:p>
              <a:p>
                <a:pPr marL="0" indent="0">
                  <a:spcBef>
                    <a:spcPts val="0"/>
                  </a:spcBef>
                  <a:buNone/>
                </a:pPr>
                <a:r>
                  <a:rPr lang="en-US" sz="3200" b="1" dirty="0"/>
                  <a:t>In this case, </a:t>
                </a:r>
                <a14:m>
                  <m:oMath xmlns:m="http://schemas.openxmlformats.org/officeDocument/2006/math">
                    <m:r>
                      <a:rPr lang="en-US" sz="3200" b="1" i="0" smtClean="0">
                        <a:latin typeface="Cambria Math" panose="02040503050406030204" pitchFamily="18" charset="0"/>
                      </a:rPr>
                      <m:t> </m:t>
                    </m:r>
                    <m:acc>
                      <m:accPr>
                        <m:chr m:val="̅"/>
                        <m:ctrlPr>
                          <a:rPr lang="en-US" sz="3200" i="1" smtClean="0">
                            <a:latin typeface="Cambria Math" panose="02040503050406030204" pitchFamily="18" charset="0"/>
                          </a:rPr>
                        </m:ctrlPr>
                      </m:accPr>
                      <m:e>
                        <m:r>
                          <a:rPr lang="en-US" sz="3200" i="1">
                            <a:latin typeface="Cambria Math" panose="02040503050406030204" pitchFamily="18" charset="0"/>
                          </a:rPr>
                          <m:t>𝑋</m:t>
                        </m:r>
                      </m:e>
                    </m:acc>
                  </m:oMath>
                </a14:m>
                <a:r>
                  <a:rPr lang="en-US" sz="3200" dirty="0"/>
                  <a:t>  </a:t>
                </a:r>
                <a:r>
                  <a:rPr lang="en-US" sz="3200" b="1" dirty="0"/>
                  <a:t>is more likely to be greater than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than to be less than </a:t>
                </a:r>
                <a14:m>
                  <m:oMath xmlns:m="http://schemas.openxmlformats.org/officeDocument/2006/math">
                    <m:sSub>
                      <m:sSubPr>
                        <m:ctrlPr>
                          <a:rPr lang="en-US" sz="3200" i="1">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a:stretch>
              </a:blipFill>
            </p:spPr>
            <p:txBody>
              <a:bodyPr/>
              <a:lstStyle/>
              <a:p>
                <a:r>
                  <a:rPr lang="en-US">
                    <a:noFill/>
                  </a:rPr>
                  <a:t> </a:t>
                </a:r>
              </a:p>
            </p:txBody>
          </p:sp>
        </mc:Fallback>
      </mc:AlternateContent>
    </p:spTree>
    <p:extLst>
      <p:ext uri="{BB962C8B-B14F-4D97-AF65-F5344CB8AC3E}">
        <p14:creationId xmlns:p14="http://schemas.microsoft.com/office/powerpoint/2010/main" val="2157647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Also, if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oMath>
                </a14:m>
                <a:r>
                  <a:rPr lang="en-US" sz="3200" dirty="0"/>
                  <a:t>  </a:t>
                </a:r>
                <a:r>
                  <a:rPr lang="en-US" sz="3200" b="1" dirty="0"/>
                  <a:t>is far enough from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to have  </a:t>
                </a:r>
                <a14:m>
                  <m:oMath xmlns:m="http://schemas.openxmlformats.org/officeDocument/2006/math">
                    <m:d>
                      <m:dPr>
                        <m:begChr m:val="|"/>
                        <m:endChr m:val="|"/>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a:latin typeface="Cambria Math" panose="02040503050406030204" pitchFamily="18" charset="0"/>
                                  </a:rPr>
                                  <m:t>n</m:t>
                                </m:r>
                              </m:e>
                            </m:rad>
                          </m:den>
                        </m:f>
                      </m:e>
                    </m:d>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then having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is much more likely than having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a:latin typeface="Cambria Math" panose="02040503050406030204" pitchFamily="18" charset="0"/>
                              </a:rPr>
                              <m:t>n</m:t>
                            </m:r>
                          </m:e>
                        </m:rad>
                      </m:den>
                    </m:f>
                    <m:r>
                      <a:rPr lang="en-US" sz="3200" b="0" i="1" smtClean="0">
                        <a:latin typeface="Cambria Math" panose="02040503050406030204" pitchFamily="18" charset="0"/>
                      </a:rPr>
                      <m:t>&lt;</m:t>
                    </m:r>
                    <m:sSub>
                      <m:sSubPr>
                        <m:ctrlPr>
                          <a:rPr lang="en-US" sz="3200" i="1">
                            <a:latin typeface="Cambria Math" panose="02040503050406030204" pitchFamily="18" charset="0"/>
                          </a:rPr>
                        </m:ctrlPr>
                      </m:sSubPr>
                      <m:e>
                        <m:r>
                          <a:rPr lang="en-US" sz="3200" b="0" i="1" smtClean="0">
                            <a:latin typeface="Cambria Math" panose="02040503050406030204" pitchFamily="18" charset="0"/>
                          </a:rPr>
                          <m:t>−</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a:t>
                </a:r>
              </a:p>
              <a:p>
                <a:pPr marL="0" indent="0">
                  <a:spcBef>
                    <a:spcPts val="0"/>
                  </a:spcBef>
                  <a:buNone/>
                </a:pPr>
                <a:endParaRPr lang="en-US" sz="3200" b="1" dirty="0"/>
              </a:p>
              <a:p>
                <a:pPr marL="0" indent="0">
                  <a:spcBef>
                    <a:spcPts val="0"/>
                  </a:spcBef>
                  <a:buNone/>
                </a:pPr>
                <a:r>
                  <a:rPr lang="en-US" sz="3200" b="1" dirty="0"/>
                  <a:t>As such, we may write  </a:t>
                </a:r>
                <a14:m>
                  <m:oMath xmlns:m="http://schemas.openxmlformats.org/officeDocument/2006/math">
                    <m:r>
                      <m:rPr>
                        <m:sty m:val="p"/>
                      </m:rPr>
                      <a:rPr lang="en-US" sz="3200" b="0" i="0" smtClean="0">
                        <a:latin typeface="Cambria Math" panose="02040503050406030204" pitchFamily="18" charset="0"/>
                      </a:rPr>
                      <m:t>P</m:t>
                    </m:r>
                    <m:d>
                      <m:dPr>
                        <m:ctrlPr>
                          <a:rPr lang="en-US" sz="3200" b="0" i="1" smtClean="0">
                            <a:latin typeface="Cambria Math" panose="02040503050406030204" pitchFamily="18" charset="0"/>
                          </a:rPr>
                        </m:ctrlPr>
                      </m:dPr>
                      <m:e>
                        <m:d>
                          <m:dPr>
                            <m:begChr m:val="|"/>
                            <m:endChr m:val="|"/>
                            <m:ctrlPr>
                              <a:rPr lang="en-US" sz="3200" b="0" i="1" smtClean="0">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a:latin typeface="Cambria Math" panose="02040503050406030204" pitchFamily="18" charset="0"/>
                                      </a:rPr>
                                      <m:t>n</m:t>
                                    </m:r>
                                  </m:e>
                                </m:rad>
                              </m:den>
                            </m:f>
                          </m:e>
                        </m:d>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r>
                      <a:rPr lang="en-US" sz="3200" b="0" i="1" smtClean="0">
                        <a:latin typeface="Cambria Math" panose="02040503050406030204" pitchFamily="18" charset="0"/>
                      </a:rPr>
                      <m:t>≈</m:t>
                    </m:r>
                  </m:oMath>
                </a14:m>
                <a:r>
                  <a:rPr lang="en-US" sz="3200" dirty="0"/>
                  <a:t> </a:t>
                </a:r>
              </a:p>
              <a:p>
                <a:pPr marL="0" indent="0">
                  <a:spcBef>
                    <a:spcPts val="0"/>
                  </a:spcBef>
                  <a:buNone/>
                </a:pP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endParaRPr lang="en-US" sz="3200"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r="-1785"/>
                </a:stretch>
              </a:blipFill>
            </p:spPr>
            <p:txBody>
              <a:bodyPr/>
              <a:lstStyle/>
              <a:p>
                <a:r>
                  <a:rPr lang="en-US">
                    <a:noFill/>
                  </a:rPr>
                  <a:t> </a:t>
                </a:r>
              </a:p>
            </p:txBody>
          </p:sp>
        </mc:Fallback>
      </mc:AlternateContent>
    </p:spTree>
    <p:extLst>
      <p:ext uri="{BB962C8B-B14F-4D97-AF65-F5344CB8AC3E}">
        <p14:creationId xmlns:p14="http://schemas.microsoft.com/office/powerpoint/2010/main" val="1925956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The approximation on the preceding slide results in a slight understatement of power.  Continuing, let us now consider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r>
                  <a:rPr lang="en-US" sz="3200" dirty="0"/>
                  <a:t>  </a:t>
                </a:r>
              </a:p>
              <a:p>
                <a:pPr marL="0" indent="0">
                  <a:spcBef>
                    <a:spcPts val="0"/>
                  </a:spcBef>
                  <a:buNone/>
                </a:pPr>
                <a:endParaRPr lang="en-US" sz="3200" b="1" dirty="0"/>
              </a:p>
              <a:p>
                <a:pPr marL="0" indent="0">
                  <a:spcBef>
                    <a:spcPts val="0"/>
                  </a:spcBef>
                  <a:buNone/>
                </a:pPr>
                <a:r>
                  <a:rPr lang="en-US" sz="3200" b="1" dirty="0"/>
                  <a:t>When the null hypothesis is false,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b="1" dirty="0"/>
                  <a:t>  has what is called the noncentral  t  distribution on  n – 1  degrees of freedom.  Rather than cope with this exotic distribution, let us suppose that  S  is close to  </a:t>
                </a:r>
                <a14:m>
                  <m:oMath xmlns:m="http://schemas.openxmlformats.org/officeDocument/2006/math">
                    <m:r>
                      <a:rPr lang="en-US" sz="3200" i="1">
                        <a:latin typeface="Cambria Math" panose="02040503050406030204" pitchFamily="18" charset="0"/>
                      </a:rPr>
                      <m:t>𝜎</m:t>
                    </m:r>
                  </m:oMath>
                </a14:m>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b="-3539"/>
                </a:stretch>
              </a:blipFill>
            </p:spPr>
            <p:txBody>
              <a:bodyPr/>
              <a:lstStyle/>
              <a:p>
                <a:r>
                  <a:rPr lang="en-US">
                    <a:noFill/>
                  </a:rPr>
                  <a:t> </a:t>
                </a:r>
              </a:p>
            </p:txBody>
          </p:sp>
        </mc:Fallback>
      </mc:AlternateContent>
    </p:spTree>
    <p:extLst>
      <p:ext uri="{BB962C8B-B14F-4D97-AF65-F5344CB8AC3E}">
        <p14:creationId xmlns:p14="http://schemas.microsoft.com/office/powerpoint/2010/main" val="1772466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In that case, we obtain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r>
                      <a:rPr lang="en-US" sz="3200" i="1">
                        <a:latin typeface="Cambria Math" panose="02040503050406030204" pitchFamily="18" charset="0"/>
                      </a:rPr>
                      <m:t>≈</m:t>
                    </m:r>
                  </m:oMath>
                </a14:m>
                <a:r>
                  <a:rPr lang="en-US" sz="3200" dirty="0"/>
                  <a:t>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b="0" i="1" dirty="0" smtClean="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r>
                  <a:rPr lang="en-US" sz="3200" dirty="0"/>
                  <a:t> </a:t>
                </a:r>
              </a:p>
              <a:p>
                <a:pPr marL="0" indent="0">
                  <a:spcBef>
                    <a:spcPts val="0"/>
                  </a:spcBef>
                  <a:buNone/>
                </a:pPr>
                <a:endParaRPr lang="en-US" sz="3200" dirty="0"/>
              </a:p>
              <a:p>
                <a:pPr marL="0" indent="0">
                  <a:spcBef>
                    <a:spcPts val="0"/>
                  </a:spcBef>
                  <a:buNone/>
                </a:pPr>
                <a:r>
                  <a:rPr lang="en-US" sz="3200" b="1" dirty="0"/>
                  <a:t>This approximation results in a slight overstatement of power. Continuing, let us now consider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r>
                  <a:rPr lang="en-US" sz="3200" dirty="0"/>
                  <a:t> </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a:stretch>
              </a:blipFill>
            </p:spPr>
            <p:txBody>
              <a:bodyPr/>
              <a:lstStyle/>
              <a:p>
                <a:r>
                  <a:rPr lang="en-US">
                    <a:noFill/>
                  </a:rPr>
                  <a:t> </a:t>
                </a:r>
              </a:p>
            </p:txBody>
          </p:sp>
        </mc:Fallback>
      </mc:AlternateContent>
    </p:spTree>
    <p:extLst>
      <p:ext uri="{BB962C8B-B14F-4D97-AF65-F5344CB8AC3E}">
        <p14:creationId xmlns:p14="http://schemas.microsoft.com/office/powerpoint/2010/main" val="2286530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Because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b="0" i="1" dirty="0" smtClean="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b="0" i="1" smtClean="0">
                        <a:latin typeface="Cambria Math" panose="02040503050406030204" pitchFamily="18" charset="0"/>
                      </a:rPr>
                      <m:t>=</m:t>
                    </m:r>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r>
                          <a:rPr lang="en-US" sz="3200" b="0" i="1" dirty="0" smtClean="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dirty="0"/>
                  <a:t> + </a:t>
                </a:r>
                <a14:m>
                  <m:oMath xmlns:m="http://schemas.openxmlformats.org/officeDocument/2006/math">
                    <m:f>
                      <m:fPr>
                        <m:ctrlPr>
                          <a:rPr lang="en-US" sz="3200" i="1">
                            <a:latin typeface="Cambria Math" panose="02040503050406030204" pitchFamily="18" charset="0"/>
                          </a:rPr>
                        </m:ctrlPr>
                      </m:fPr>
                      <m:num>
                        <m:r>
                          <a:rPr lang="en-US" sz="3200" b="0" i="1" smtClean="0">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b="1" dirty="0"/>
                  <a:t>,  the preceding probability equals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r>
                              <a:rPr lang="en-US" sz="3200" i="1" dirty="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m:rPr>
                            <m:nor/>
                          </m:rPr>
                          <a:rPr lang="en-US" sz="3200" dirty="0"/>
                          <m:t> + </m:t>
                        </m:r>
                        <m:f>
                          <m:fPr>
                            <m:ctrlPr>
                              <a:rPr lang="en-US" sz="3200" i="1">
                                <a:latin typeface="Cambria Math" panose="02040503050406030204" pitchFamily="18" charset="0"/>
                              </a:rPr>
                            </m:ctrlPr>
                          </m:fPr>
                          <m:num>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r>
                      <a:rPr lang="en-US" sz="3200" b="1" i="0" smtClean="0">
                        <a:latin typeface="Cambria Math" panose="02040503050406030204" pitchFamily="18" charset="0"/>
                      </a:rPr>
                      <m:t>=</m:t>
                    </m:r>
                  </m:oMath>
                </a14:m>
                <a:endParaRPr lang="en-US" sz="3200" b="1" i="0" dirty="0">
                  <a:latin typeface="Cambria Math" panose="02040503050406030204" pitchFamily="18" charset="0"/>
                </a:endParaRPr>
              </a:p>
              <a:p>
                <a:pPr marL="0" indent="0">
                  <a:spcBef>
                    <a:spcPts val="0"/>
                  </a:spcBef>
                  <a:buNone/>
                </a:pP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r>
                              <a:rPr lang="en-US" sz="3200" b="0" i="1" dirty="0" smtClean="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r>
                          <a:rPr lang="en-US" sz="3200" b="0" i="1" smtClean="0">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e>
                    </m:d>
                  </m:oMath>
                </a14:m>
                <a:r>
                  <a:rPr lang="en-US" sz="3200" b="1" dirty="0"/>
                  <a:t>.  Further, because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r>
                          <a:rPr lang="en-US" sz="3200" i="1" dirty="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dirty="0"/>
                  <a:t>  </a:t>
                </a:r>
                <a:r>
                  <a:rPr lang="en-US" sz="3200" b="1" dirty="0"/>
                  <a:t>is standard normal,</a:t>
                </a:r>
                <a:r>
                  <a:rPr lang="en-US" sz="3200" dirty="0"/>
                  <a:t>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r>
                              <a:rPr lang="en-US" sz="3200" i="1" dirty="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r>
                          <a:rPr lang="en-US" sz="3200" i="1">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e>
                    </m:d>
                    <m:r>
                      <a:rPr lang="en-US" sz="3200" b="1" i="0" smtClean="0">
                        <a:latin typeface="Cambria Math" panose="02040503050406030204" pitchFamily="18" charset="0"/>
                      </a:rPr>
                      <m:t>=</m:t>
                    </m:r>
                  </m:oMath>
                </a14:m>
                <a:endParaRPr lang="en-US" sz="3200" dirty="0"/>
              </a:p>
              <a:p>
                <a:pPr marL="0" indent="0">
                  <a:spcBef>
                    <a:spcPts val="0"/>
                  </a:spcBef>
                  <a:buNone/>
                </a:pP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a:rPr lang="en-US" sz="3200" b="0" i="1" smtClean="0">
                            <a:latin typeface="Cambria Math" panose="02040503050406030204" pitchFamily="18" charset="0"/>
                          </a:rPr>
                          <m:t>𝑍</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by symmetry.</a:t>
                </a:r>
                <a:endParaRPr lang="en-US" sz="3200" dirty="0"/>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r="-1046"/>
                </a:stretch>
              </a:blipFill>
            </p:spPr>
            <p:txBody>
              <a:bodyPr/>
              <a:lstStyle/>
              <a:p>
                <a:r>
                  <a:rPr lang="en-US">
                    <a:noFill/>
                  </a:rPr>
                  <a:t> </a:t>
                </a:r>
              </a:p>
            </p:txBody>
          </p:sp>
        </mc:Fallback>
      </mc:AlternateContent>
    </p:spTree>
    <p:extLst>
      <p:ext uri="{BB962C8B-B14F-4D97-AF65-F5344CB8AC3E}">
        <p14:creationId xmlns:p14="http://schemas.microsoft.com/office/powerpoint/2010/main" val="2355942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If instead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&lt;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 similar process yields</a:t>
                </a:r>
              </a:p>
              <a:p>
                <a:pPr marL="0" indent="0">
                  <a:spcBef>
                    <a:spcPts val="0"/>
                  </a:spcBef>
                  <a:buNone/>
                </a:pPr>
                <a14:m>
                  <m:oMath xmlns:m="http://schemas.openxmlformats.org/officeDocument/2006/math">
                    <m:r>
                      <m:rPr>
                        <m:sty m:val="p"/>
                      </m:rPr>
                      <a:rPr lang="en-US" sz="3200" b="0" i="0" smtClean="0">
                        <a:latin typeface="Cambria Math" panose="02040503050406030204" pitchFamily="18" charset="0"/>
                      </a:rPr>
                      <m:t>P</m:t>
                    </m:r>
                    <m:d>
                      <m:dPr>
                        <m:ctrlPr>
                          <a:rPr lang="en-US" sz="3200" b="0" i="1" smtClean="0">
                            <a:latin typeface="Cambria Math" panose="02040503050406030204" pitchFamily="18" charset="0"/>
                          </a:rPr>
                        </m:ctrlPr>
                      </m:dPr>
                      <m:e>
                        <m:d>
                          <m:dPr>
                            <m:begChr m:val="|"/>
                            <m:endChr m:val="|"/>
                            <m:ctrlPr>
                              <a:rPr lang="en-US" sz="3200" b="0" i="1" smtClean="0">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e>
                        </m:d>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r>
                      <a:rPr lang="en-US" sz="3200" b="0" i="1" smtClean="0">
                        <a:latin typeface="Cambria Math" panose="02040503050406030204" pitchFamily="18" charset="0"/>
                      </a:rPr>
                      <m:t>≈</m:t>
                    </m:r>
                  </m:oMath>
                </a14:m>
                <a:r>
                  <a:rPr lang="en-US" sz="3200" b="1" dirty="0"/>
                  <a:t> </a:t>
                </a:r>
              </a:p>
              <a:p>
                <a:pPr marL="0" indent="0">
                  <a:spcBef>
                    <a:spcPts val="0"/>
                  </a:spcBef>
                  <a:buNone/>
                </a:pP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a:rPr lang="en-US" sz="3200" b="0" i="1" smtClean="0">
                            <a:latin typeface="Cambria Math" panose="02040503050406030204" pitchFamily="18" charset="0"/>
                          </a:rPr>
                          <m:t>𝑍</m:t>
                        </m:r>
                        <m:r>
                          <a:rPr lang="en-US" sz="3200" i="1">
                            <a:latin typeface="Cambria Math" panose="02040503050406030204" pitchFamily="18" charset="0"/>
                          </a:rPr>
                          <m:t>≤</m:t>
                        </m:r>
                        <m:f>
                          <m:fPr>
                            <m:ctrlPr>
                              <a:rPr lang="en-US" sz="3200" i="1">
                                <a:latin typeface="Cambria Math" panose="02040503050406030204" pitchFamily="18" charset="0"/>
                              </a:rPr>
                            </m:ctrlPr>
                          </m:fPr>
                          <m:num>
                            <m:sSub>
                              <m:sSubPr>
                                <m:ctrlPr>
                                  <a:rPr lang="en-US" sz="3200" b="0" i="1" smtClean="0">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0</m:t>
                                </m:r>
                              </m:sub>
                            </m:sSub>
                            <m:r>
                              <a:rPr lang="en-US" sz="3200" i="1" dirty="0">
                                <a:latin typeface="Cambria Math" panose="02040503050406030204" pitchFamily="18" charset="0"/>
                              </a:rPr>
                              <m:t>−</m:t>
                            </m:r>
                            <m:r>
                              <a:rPr lang="en-US" sz="3200" b="0" i="1" dirty="0" smtClean="0">
                                <a:latin typeface="Cambria Math" panose="02040503050406030204" pitchFamily="18" charset="0"/>
                              </a:rPr>
                              <m:t>𝜇</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p>
              <a:p>
                <a:pPr marL="0" indent="0">
                  <a:spcBef>
                    <a:spcPts val="0"/>
                  </a:spcBef>
                  <a:buNone/>
                </a:pPr>
                <a:endParaRPr lang="en-US" sz="3200" b="1" dirty="0"/>
              </a:p>
              <a:p>
                <a:pPr marL="0" indent="0">
                  <a:spcBef>
                    <a:spcPts val="0"/>
                  </a:spcBef>
                  <a:buNone/>
                </a:pPr>
                <a:r>
                  <a:rPr lang="en-US" sz="3200" b="1" dirty="0"/>
                  <a:t>Thus, the cases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and  </a:t>
                </a:r>
                <a14:m>
                  <m:oMath xmlns:m="http://schemas.openxmlformats.org/officeDocument/2006/math">
                    <m:r>
                      <a:rPr lang="en-US" sz="3200" i="1">
                        <a:latin typeface="Cambria Math" panose="02040503050406030204" pitchFamily="18" charset="0"/>
                      </a:rPr>
                      <m:t>𝜇</m:t>
                    </m:r>
                    <m:r>
                      <a:rPr lang="en-US" sz="3200" b="1">
                        <a:latin typeface="Cambria Math" panose="02040503050406030204" pitchFamily="18" charset="0"/>
                      </a:rPr>
                      <m:t>&lt;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are both covered by the approximate formula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i="1" dirty="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a:stretch>
              </a:blipFill>
            </p:spPr>
            <p:txBody>
              <a:bodyPr/>
              <a:lstStyle/>
              <a:p>
                <a:r>
                  <a:rPr lang="en-US">
                    <a:noFill/>
                  </a:rPr>
                  <a:t> </a:t>
                </a:r>
              </a:p>
            </p:txBody>
          </p:sp>
        </mc:Fallback>
      </mc:AlternateContent>
    </p:spTree>
    <p:extLst>
      <p:ext uri="{BB962C8B-B14F-4D97-AF65-F5344CB8AC3E}">
        <p14:creationId xmlns:p14="http://schemas.microsoft.com/office/powerpoint/2010/main" val="262037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SIZE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Our next question is how to make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i="1" dirty="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equal to, let us say,  80%.  By the way,  80%  is a common goal for power, just as  5%  is a common choice for significance level.</a:t>
                </a:r>
              </a:p>
              <a:p>
                <a:pPr marL="0" indent="0">
                  <a:spcBef>
                    <a:spcPts val="0"/>
                  </a:spcBef>
                  <a:buNone/>
                </a:pPr>
                <a:endParaRPr lang="en-US" sz="3200" b="1" dirty="0"/>
              </a:p>
              <a:p>
                <a:pPr marL="0" indent="0">
                  <a:spcBef>
                    <a:spcPts val="0"/>
                  </a:spcBef>
                  <a:buNone/>
                </a:pPr>
                <a:r>
                  <a:rPr lang="en-US" sz="3200" b="1" dirty="0"/>
                  <a:t>Although we can speculate about  </a:t>
                </a:r>
                <a14:m>
                  <m:oMath xmlns:m="http://schemas.openxmlformats.org/officeDocument/2006/math">
                    <m:r>
                      <a:rPr lang="en-US" sz="3200" i="1" smtClean="0">
                        <a:latin typeface="Cambria Math" panose="02040503050406030204" pitchFamily="18" charset="0"/>
                      </a:rPr>
                      <m:t>𝜇</m:t>
                    </m:r>
                  </m:oMath>
                </a14:m>
                <a:r>
                  <a:rPr lang="en-US" sz="3200" b="1" dirty="0"/>
                  <a:t>  and  </a:t>
                </a:r>
                <a14:m>
                  <m:oMath xmlns:m="http://schemas.openxmlformats.org/officeDocument/2006/math">
                    <m:r>
                      <a:rPr lang="en-US" sz="3200" i="1" dirty="0">
                        <a:latin typeface="Cambria Math" panose="02040503050406030204" pitchFamily="18" charset="0"/>
                      </a:rPr>
                      <m:t>𝜎</m:t>
                    </m:r>
                  </m:oMath>
                </a14:m>
                <a:r>
                  <a:rPr lang="en-US" sz="3200" b="1" dirty="0"/>
                  <a:t>,  we cannot control them.  Also, as previously noted, changing the significance level is not an accepted strategy for increasing power.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r="-185"/>
                </a:stretch>
              </a:blipFill>
            </p:spPr>
            <p:txBody>
              <a:bodyPr/>
              <a:lstStyle/>
              <a:p>
                <a:r>
                  <a:rPr lang="en-US">
                    <a:noFill/>
                  </a:rPr>
                  <a:t> </a:t>
                </a:r>
              </a:p>
            </p:txBody>
          </p:sp>
        </mc:Fallback>
      </mc:AlternateContent>
    </p:spTree>
    <p:extLst>
      <p:ext uri="{BB962C8B-B14F-4D97-AF65-F5344CB8AC3E}">
        <p14:creationId xmlns:p14="http://schemas.microsoft.com/office/powerpoint/2010/main" val="3992046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RECOLLECTION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036684"/>
              </a:xfrm>
            </p:spPr>
            <p:txBody>
              <a:bodyPr>
                <a:normAutofit/>
              </a:bodyPr>
              <a:lstStyle/>
              <a:p>
                <a:pPr marL="0" indent="0">
                  <a:spcBef>
                    <a:spcPts val="0"/>
                  </a:spcBef>
                  <a:buNone/>
                </a:pPr>
                <a:r>
                  <a:rPr lang="en-US" sz="3200" b="1" dirty="0"/>
                  <a:t>As in Lecture 10, we consider testing  H</a:t>
                </a:r>
                <a:r>
                  <a:rPr lang="en-US" sz="3200" b="1" baseline="-25000" dirty="0"/>
                  <a:t>0</a:t>
                </a:r>
                <a:r>
                  <a:rPr lang="en-US" sz="3200" b="1" dirty="0"/>
                  <a:t>: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0</m:t>
                        </m:r>
                      </m:sub>
                    </m:sSub>
                  </m:oMath>
                </a14:m>
                <a:r>
                  <a:rPr lang="en-US" sz="3200" b="1" baseline="30000" dirty="0"/>
                  <a:t>  </a:t>
                </a:r>
                <a:r>
                  <a:rPr lang="en-US" sz="3200" b="1" dirty="0"/>
                  <a:t>against           H</a:t>
                </a:r>
                <a:r>
                  <a:rPr lang="en-US" sz="3200" b="1" baseline="-25000" dirty="0"/>
                  <a:t>1</a:t>
                </a:r>
                <a:r>
                  <a:rPr lang="en-US" sz="3200" b="1" dirty="0"/>
                  <a:t>:</a:t>
                </a:r>
                <a:r>
                  <a:rPr lang="en-US" sz="3200" dirty="0"/>
                  <a:t> </a:t>
                </a:r>
                <a14:m>
                  <m:oMath xmlns:m="http://schemas.openxmlformats.org/officeDocument/2006/math">
                    <m:r>
                      <a:rPr lang="en-US" sz="3200" i="1">
                        <a:latin typeface="Cambria Math" panose="02040503050406030204" pitchFamily="18" charset="0"/>
                      </a:rPr>
                      <m:t>𝜇</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Here,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𝜇</m:t>
                    </m:r>
                  </m:oMath>
                </a14:m>
                <a:r>
                  <a:rPr lang="en-US" sz="3200" b="1" dirty="0"/>
                  <a:t>  is the mean of the distribution which describes outcomes in the population of interest, while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is specified by the researcher with the hope that its repudiation may support his or her scientific hypothesis.</a:t>
                </a:r>
              </a:p>
              <a:p>
                <a:pPr marL="0" indent="0">
                  <a:spcBef>
                    <a:spcPts val="0"/>
                  </a:spcBef>
                  <a:buNone/>
                </a:pPr>
                <a:endParaRPr lang="en-US" sz="3200" b="1" dirty="0"/>
              </a:p>
              <a:p>
                <a:pPr marL="0" indent="0">
                  <a:spcBef>
                    <a:spcPts val="0"/>
                  </a:spcBef>
                  <a:buNone/>
                </a:pPr>
                <a:r>
                  <a:rPr lang="en-US" sz="3200" b="1" dirty="0"/>
                  <a:t>We assume that the population distribution is normal, and we let  </a:t>
                </a: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𝜎</m:t>
                        </m:r>
                      </m:e>
                      <m:sup>
                        <m:r>
                          <a:rPr lang="en-US" sz="3200" b="0" i="1" smtClean="0">
                            <a:latin typeface="Cambria Math" panose="02040503050406030204" pitchFamily="18" charset="0"/>
                          </a:rPr>
                          <m:t>2</m:t>
                        </m:r>
                      </m:sup>
                    </m:sSup>
                  </m:oMath>
                </a14:m>
                <a:r>
                  <a:rPr lang="en-US" sz="3200" dirty="0"/>
                  <a:t>  </a:t>
                </a:r>
                <a:r>
                  <a:rPr lang="en-US" sz="3200" b="1" dirty="0"/>
                  <a:t>denote its variance.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036684"/>
              </a:xfrm>
              <a:blipFill>
                <a:blip r:embed="rId2"/>
                <a:stretch>
                  <a:fillRect l="-1600" t="-1964" r="-2277" b="-3927"/>
                </a:stretch>
              </a:blipFill>
            </p:spPr>
            <p:txBody>
              <a:bodyPr/>
              <a:lstStyle/>
              <a:p>
                <a:r>
                  <a:rPr lang="en-US">
                    <a:noFill/>
                  </a:rPr>
                  <a:t> </a:t>
                </a:r>
              </a:p>
            </p:txBody>
          </p:sp>
        </mc:Fallback>
      </mc:AlternateContent>
    </p:spTree>
    <p:extLst>
      <p:ext uri="{BB962C8B-B14F-4D97-AF65-F5344CB8AC3E}">
        <p14:creationId xmlns:p14="http://schemas.microsoft.com/office/powerpoint/2010/main" val="250222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SIZE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Therefore, our only real approach to achieving a desired power is to adjust the sample size.  The formula, whose derivation I shall provide later in this lecture, is  n = 7.849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𝜎</m:t>
                        </m:r>
                      </m:e>
                      <m:sup>
                        <m:r>
                          <a:rPr lang="en-US" sz="3200" i="1">
                            <a:latin typeface="Cambria Math" panose="02040503050406030204" pitchFamily="18" charset="0"/>
                          </a:rPr>
                          <m:t>2</m:t>
                        </m:r>
                      </m:sup>
                    </m:sSup>
                    <m:r>
                      <a:rPr lang="en-US" sz="320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oMath>
                </a14:m>
                <a:r>
                  <a:rPr lang="en-US" sz="3200" b="1" dirty="0"/>
                  <a:t>.  </a:t>
                </a:r>
              </a:p>
              <a:p>
                <a:pPr marL="0" indent="0">
                  <a:spcBef>
                    <a:spcPts val="0"/>
                  </a:spcBef>
                  <a:buNone/>
                </a:pPr>
                <a:endParaRPr lang="en-US" sz="3200" b="1" dirty="0"/>
              </a:p>
              <a:p>
                <a:pPr marL="0" indent="0">
                  <a:spcBef>
                    <a:spcPts val="0"/>
                  </a:spcBef>
                  <a:buNone/>
                </a:pPr>
                <a:r>
                  <a:rPr lang="en-US" sz="3200" b="1" dirty="0"/>
                  <a:t>Of course, the formula does not in general yield an integer, and so the result may be rounded to the next greater integer.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862"/>
                </a:stretch>
              </a:blipFill>
            </p:spPr>
            <p:txBody>
              <a:bodyPr/>
              <a:lstStyle/>
              <a:p>
                <a:r>
                  <a:rPr lang="en-US">
                    <a:noFill/>
                  </a:rPr>
                  <a:t> </a:t>
                </a:r>
              </a:p>
            </p:txBody>
          </p:sp>
        </mc:Fallback>
      </mc:AlternateContent>
    </p:spTree>
    <p:extLst>
      <p:ext uri="{BB962C8B-B14F-4D97-AF65-F5344CB8AC3E}">
        <p14:creationId xmlns:p14="http://schemas.microsoft.com/office/powerpoint/2010/main" val="2356383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SAMPLE SIZE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The formula  n = 7.849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𝜎</m:t>
                        </m:r>
                      </m:e>
                      <m:sup>
                        <m:r>
                          <a:rPr lang="en-US" sz="3200" i="1">
                            <a:latin typeface="Cambria Math" panose="02040503050406030204" pitchFamily="18" charset="0"/>
                          </a:rPr>
                          <m:t>2</m:t>
                        </m:r>
                      </m:sup>
                    </m:sSup>
                    <m:r>
                      <a:rPr lang="en-US" sz="320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oMath>
                </a14:m>
                <a:r>
                  <a:rPr lang="en-US" sz="3200" b="1" dirty="0"/>
                  <a:t>  makes apparent that, to achieve  80%  power while maintaining a  5%  significance level, the required sample size is larger when </a:t>
                </a:r>
                <a14:m>
                  <m:oMath xmlns:m="http://schemas.openxmlformats.org/officeDocument/2006/math">
                    <m:r>
                      <a:rPr lang="en-US" sz="3200" b="1" i="0" dirty="0" smtClean="0">
                        <a:latin typeface="Cambria Math" panose="02040503050406030204" pitchFamily="18" charset="0"/>
                      </a:rPr>
                      <m:t>  </m:t>
                    </m:r>
                    <m:r>
                      <a:rPr lang="en-US" sz="3200" i="1" dirty="0" smtClean="0">
                        <a:latin typeface="Cambria Math" panose="02040503050406030204" pitchFamily="18" charset="0"/>
                      </a:rPr>
                      <m:t>𝜎</m:t>
                    </m:r>
                  </m:oMath>
                </a14:m>
                <a:r>
                  <a:rPr lang="en-US" sz="3200" b="1" dirty="0"/>
                  <a:t>  is larger and/or  </a:t>
                </a:r>
                <a14:m>
                  <m:oMath xmlns:m="http://schemas.openxmlformats.org/officeDocument/2006/math">
                    <m:d>
                      <m:dPr>
                        <m:begChr m:val="|"/>
                        <m:endChr m:val="|"/>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e>
                    </m:d>
                  </m:oMath>
                </a14:m>
                <a:r>
                  <a:rPr lang="en-US" sz="3200" b="1" dirty="0"/>
                  <a:t>  is smaller.</a:t>
                </a:r>
              </a:p>
              <a:p>
                <a:pPr marL="0" indent="0">
                  <a:spcBef>
                    <a:spcPts val="0"/>
                  </a:spcBef>
                  <a:buNone/>
                </a:pPr>
                <a:endParaRPr lang="en-US" sz="3200" b="1" dirty="0"/>
              </a:p>
              <a:p>
                <a:pPr marL="0" indent="0">
                  <a:spcBef>
                    <a:spcPts val="0"/>
                  </a:spcBef>
                  <a:buNone/>
                </a:pPr>
                <a:r>
                  <a:rPr lang="en-US" sz="3200" b="1" dirty="0"/>
                  <a:t>These are situations in which the data have more variability and/or the null hypothesis is only subtly false.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1354"/>
                </a:stretch>
              </a:blipFill>
            </p:spPr>
            <p:txBody>
              <a:bodyPr/>
              <a:lstStyle/>
              <a:p>
                <a:r>
                  <a:rPr lang="en-US">
                    <a:noFill/>
                  </a:rPr>
                  <a:t> </a:t>
                </a:r>
              </a:p>
            </p:txBody>
          </p:sp>
        </mc:Fallback>
      </mc:AlternateContent>
    </p:spTree>
    <p:extLst>
      <p:ext uri="{BB962C8B-B14F-4D97-AF65-F5344CB8AC3E}">
        <p14:creationId xmlns:p14="http://schemas.microsoft.com/office/powerpoint/2010/main" val="745359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Continuing from our previous numerical example, suppose that the researcher wants to know the sample size which will provide  80%  power for testing  H</a:t>
                </a:r>
                <a:r>
                  <a:rPr lang="en-US" sz="3200" b="1" baseline="-25000" dirty="0"/>
                  <a:t>0</a:t>
                </a:r>
                <a:r>
                  <a:rPr lang="en-US" sz="3200" b="1" dirty="0"/>
                  <a:t>: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m:t>
                    </m:r>
                    <m:r>
                      <a:rPr lang="en-US" sz="3200" b="0" i="0" smtClean="0">
                        <a:latin typeface="Cambria Math" panose="02040503050406030204" pitchFamily="18" charset="0"/>
                      </a:rPr>
                      <m:t>200</m:t>
                    </m:r>
                  </m:oMath>
                </a14:m>
                <a:r>
                  <a:rPr lang="en-US" sz="3200" b="1" baseline="30000" dirty="0"/>
                  <a:t>  </a:t>
                </a:r>
                <a:r>
                  <a:rPr lang="en-US" sz="3200" b="1" dirty="0"/>
                  <a:t>against  H</a:t>
                </a:r>
                <a:r>
                  <a:rPr lang="en-US" sz="3200" b="1" baseline="-25000" dirty="0"/>
                  <a:t>1</a:t>
                </a:r>
                <a:r>
                  <a:rPr lang="en-US" sz="3200" b="1" dirty="0"/>
                  <a:t>:</a:t>
                </a:r>
                <a:r>
                  <a:rPr lang="en-US" sz="3200" dirty="0"/>
                  <a:t> </a:t>
                </a:r>
                <a14:m>
                  <m:oMath xmlns:m="http://schemas.openxmlformats.org/officeDocument/2006/math">
                    <m:r>
                      <a:rPr lang="en-US" sz="3200" i="1">
                        <a:latin typeface="Cambria Math" panose="02040503050406030204" pitchFamily="18" charset="0"/>
                      </a:rPr>
                      <m:t>𝜇</m:t>
                    </m:r>
                    <m:r>
                      <a:rPr lang="en-US" sz="3200" b="0" i="1" smtClean="0">
                        <a:latin typeface="Cambria Math" panose="02040503050406030204" pitchFamily="18" charset="0"/>
                      </a:rPr>
                      <m:t>≠200</m:t>
                    </m:r>
                  </m:oMath>
                </a14:m>
                <a:r>
                  <a:rPr lang="en-US" sz="3200" b="1" dirty="0"/>
                  <a:t>.  As before, suppose that the researcher has reason to speculate that </a:t>
                </a:r>
                <a14:m>
                  <m:oMath xmlns:m="http://schemas.openxmlformats.org/officeDocument/2006/math">
                    <m:r>
                      <a:rPr lang="en-US" sz="3200" b="1" i="0" smtClean="0">
                        <a:latin typeface="Cambria Math" panose="02040503050406030204" pitchFamily="18" charset="0"/>
                      </a:rPr>
                      <m:t> </m:t>
                    </m:r>
                    <m:r>
                      <a:rPr lang="en-US" sz="3200" b="0" i="1" smtClean="0">
                        <a:latin typeface="Cambria Math" panose="02040503050406030204" pitchFamily="18" charset="0"/>
                      </a:rPr>
                      <m:t>𝜇</m:t>
                    </m:r>
                    <m:r>
                      <a:rPr lang="en-US" sz="3200" b="0" i="1" smtClean="0">
                        <a:latin typeface="Cambria Math" panose="02040503050406030204" pitchFamily="18" charset="0"/>
                      </a:rPr>
                      <m:t>≈210</m:t>
                    </m:r>
                  </m:oMath>
                </a14:m>
                <a:r>
                  <a:rPr lang="en-US" sz="3200" dirty="0"/>
                  <a:t>  </a:t>
                </a:r>
                <a:r>
                  <a:rPr lang="en-US" sz="3200" b="1" dirty="0"/>
                  <a:t>and  </a:t>
                </a:r>
                <a14:m>
                  <m:oMath xmlns:m="http://schemas.openxmlformats.org/officeDocument/2006/math">
                    <m:r>
                      <a:rPr lang="en-US" sz="3200" b="0" i="1" smtClean="0">
                        <a:latin typeface="Cambria Math" panose="02040503050406030204" pitchFamily="18" charset="0"/>
                      </a:rPr>
                      <m:t>𝜎</m:t>
                    </m:r>
                    <m:r>
                      <a:rPr lang="en-US" sz="3200" b="0" i="1" smtClean="0">
                        <a:latin typeface="Cambria Math" panose="02040503050406030204" pitchFamily="18" charset="0"/>
                      </a:rPr>
                      <m:t>≈20</m:t>
                    </m:r>
                  </m:oMath>
                </a14:m>
                <a:r>
                  <a:rPr lang="en-US" sz="3200" b="1" dirty="0"/>
                  <a:t>.  </a:t>
                </a:r>
              </a:p>
              <a:p>
                <a:pPr marL="0" indent="0">
                  <a:spcBef>
                    <a:spcPts val="0"/>
                  </a:spcBef>
                  <a:buNone/>
                </a:pPr>
                <a:endParaRPr lang="en-US" sz="3200" b="1" dirty="0"/>
              </a:p>
              <a:p>
                <a:pPr marL="0" indent="0">
                  <a:spcBef>
                    <a:spcPts val="0"/>
                  </a:spcBef>
                  <a:buNone/>
                </a:pPr>
                <a:r>
                  <a:rPr lang="en-US" sz="3200" b="1" dirty="0"/>
                  <a:t>The formula  n =  7.849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𝜎</m:t>
                        </m:r>
                      </m:e>
                      <m:sup>
                        <m:r>
                          <a:rPr lang="en-US" sz="3200" i="1">
                            <a:latin typeface="Cambria Math" panose="02040503050406030204" pitchFamily="18" charset="0"/>
                          </a:rPr>
                          <m:t>2</m:t>
                        </m:r>
                      </m:sup>
                    </m:sSup>
                    <m:r>
                      <a:rPr lang="en-US" sz="320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oMath>
                </a14:m>
                <a:r>
                  <a:rPr lang="en-US" sz="3200" b="1" dirty="0"/>
                  <a:t>  then yields  31.4,  which may be rounded up to  32.</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1662"/>
                </a:stretch>
              </a:blipFill>
            </p:spPr>
            <p:txBody>
              <a:bodyPr/>
              <a:lstStyle/>
              <a:p>
                <a:r>
                  <a:rPr lang="en-US">
                    <a:noFill/>
                  </a:rPr>
                  <a:t> </a:t>
                </a:r>
              </a:p>
            </p:txBody>
          </p:sp>
        </mc:Fallback>
      </mc:AlternateContent>
    </p:spTree>
    <p:extLst>
      <p:ext uri="{BB962C8B-B14F-4D97-AF65-F5344CB8AC3E}">
        <p14:creationId xmlns:p14="http://schemas.microsoft.com/office/powerpoint/2010/main" val="3756231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As a fine point, the sample size formula slightly underestimates the required sample size.  This is because the derivation of the formula entails approximating </a:t>
                </a:r>
                <a14:m>
                  <m:oMath xmlns:m="http://schemas.openxmlformats.org/officeDocument/2006/math">
                    <m:sSub>
                      <m:sSubPr>
                        <m:ctrlPr>
                          <a:rPr lang="en-US" sz="3200" i="1">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by the  97.5</a:t>
                </a:r>
                <a:r>
                  <a:rPr lang="en-US" sz="3200" b="1" baseline="30000" dirty="0"/>
                  <a:t>th</a:t>
                </a:r>
                <a:r>
                  <a:rPr lang="en-US" sz="3200" b="1" dirty="0"/>
                  <a:t> percentile of the standard normal distribution, which is  1.960.</a:t>
                </a:r>
              </a:p>
              <a:p>
                <a:pPr marL="0" indent="0">
                  <a:spcBef>
                    <a:spcPts val="0"/>
                  </a:spcBef>
                  <a:buNone/>
                </a:pPr>
                <a:endParaRPr lang="en-US" sz="3200" b="1" dirty="0"/>
              </a:p>
              <a:p>
                <a:pPr marL="0" indent="0">
                  <a:spcBef>
                    <a:spcPts val="0"/>
                  </a:spcBef>
                  <a:buNone/>
                </a:pPr>
                <a:r>
                  <a:rPr lang="en-US" sz="3200" b="1" dirty="0"/>
                  <a:t>In fact, we have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a:rPr lang="en-US" sz="3200" b="0" i="1" smtClean="0">
                            <a:latin typeface="Cambria Math" panose="02040503050406030204" pitchFamily="18" charset="0"/>
                          </a:rPr>
                          <m:t>𝑍</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b="0" i="1" smtClean="0">
                                <a:latin typeface="Cambria Math" panose="02040503050406030204" pitchFamily="18" charset="0"/>
                              </a:rPr>
                              <m:t>𝜇</m:t>
                            </m:r>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0</m:t>
                                </m:r>
                              </m:sub>
                            </m:sSub>
                            <m:r>
                              <a:rPr lang="en-US" sz="3200" b="0" i="1" dirty="0" smtClean="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r>
                      <a:rPr lang="en-US" sz="3200" b="1" i="0" smtClean="0">
                        <a:latin typeface="Cambria Math" panose="02040503050406030204" pitchFamily="18" charset="0"/>
                      </a:rPr>
                      <m:t>=</m:t>
                    </m:r>
                  </m:oMath>
                </a14:m>
                <a:endParaRPr lang="en-US" sz="3200" b="1" dirty="0"/>
              </a:p>
              <a:p>
                <a:pPr marL="0" indent="0">
                  <a:spcBef>
                    <a:spcPts val="0"/>
                  </a:spcBef>
                  <a:buNone/>
                </a:pP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|210</m:t>
                            </m:r>
                            <m:r>
                              <a:rPr lang="en-US" sz="3200" i="1" dirty="0">
                                <a:latin typeface="Cambria Math" panose="02040503050406030204" pitchFamily="18" charset="0"/>
                              </a:rPr>
                              <m:t>−200|</m:t>
                            </m:r>
                          </m:num>
                          <m:den>
                            <m:r>
                              <a:rPr lang="en-US" sz="3200" i="1" dirty="0">
                                <a:latin typeface="Cambria Math" panose="02040503050406030204" pitchFamily="18" charset="0"/>
                              </a:rPr>
                              <m:t>20</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3</m:t>
                                </m:r>
                                <m:r>
                                  <a:rPr lang="en-US" sz="3200" b="0" i="1" smtClean="0">
                                    <a:latin typeface="Cambria Math" panose="02040503050406030204" pitchFamily="18" charset="0"/>
                                  </a:rPr>
                                  <m:t>2</m:t>
                                </m:r>
                              </m:e>
                            </m:rad>
                          </m:den>
                        </m:f>
                        <m:r>
                          <a:rPr lang="en-US" sz="3200" i="1">
                            <a:latin typeface="Cambria Math" panose="02040503050406030204" pitchFamily="18" charset="0"/>
                          </a:rPr>
                          <m:t>−2.04</m:t>
                        </m:r>
                        <m:r>
                          <a:rPr lang="en-US" sz="3200" b="0" i="1" smtClean="0">
                            <a:latin typeface="Cambria Math" panose="02040503050406030204" pitchFamily="18" charset="0"/>
                          </a:rPr>
                          <m:t>0</m:t>
                        </m:r>
                      </m:e>
                    </m:d>
                  </m:oMath>
                </a14:m>
                <a:r>
                  <a:rPr lang="en-US" sz="3200" b="1" dirty="0"/>
                  <a:t> =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≤0.</m:t>
                        </m:r>
                        <m:r>
                          <a:rPr lang="en-US" sz="3200" b="0" i="1" smtClean="0">
                            <a:latin typeface="Cambria Math" panose="02040503050406030204" pitchFamily="18" charset="0"/>
                          </a:rPr>
                          <m:t>788</m:t>
                        </m:r>
                      </m:e>
                    </m:d>
                  </m:oMath>
                </a14:m>
                <a:r>
                  <a:rPr lang="en-US" sz="3200" b="1" dirty="0"/>
                  <a:t> = 78.5%,  which is not quite 80%.  Thus, a sample of size  32  is a little too small.</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b="-3014"/>
                </a:stretch>
              </a:blipFill>
            </p:spPr>
            <p:txBody>
              <a:bodyPr/>
              <a:lstStyle/>
              <a:p>
                <a:r>
                  <a:rPr lang="en-US">
                    <a:noFill/>
                  </a:rPr>
                  <a:t> </a:t>
                </a:r>
              </a:p>
            </p:txBody>
          </p:sp>
        </mc:Fallback>
      </mc:AlternateContent>
    </p:spTree>
    <p:extLst>
      <p:ext uri="{BB962C8B-B14F-4D97-AF65-F5344CB8AC3E}">
        <p14:creationId xmlns:p14="http://schemas.microsoft.com/office/powerpoint/2010/main" val="10486859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Most people who perform sample size calculations are unaware of the preceding issue with the formula  7.849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𝜎</m:t>
                        </m:r>
                      </m:e>
                      <m:sup>
                        <m:r>
                          <a:rPr lang="en-US" sz="3200" i="1">
                            <a:latin typeface="Cambria Math" panose="02040503050406030204" pitchFamily="18" charset="0"/>
                          </a:rPr>
                          <m:t>2</m:t>
                        </m:r>
                      </m:sup>
                    </m:sSup>
                    <m:r>
                      <a:rPr lang="en-US" sz="320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oMath>
                </a14:m>
                <a:r>
                  <a:rPr lang="en-US" sz="3200" b="1" dirty="0"/>
                  <a:t>.  Perhaps this issue is not of great concern, because power and sample size calculations are crude anyway.  </a:t>
                </a:r>
              </a:p>
              <a:p>
                <a:pPr marL="0" indent="0">
                  <a:spcBef>
                    <a:spcPts val="0"/>
                  </a:spcBef>
                  <a:buNone/>
                </a:pPr>
                <a:endParaRPr lang="en-US" sz="3200" b="1" dirty="0"/>
              </a:p>
              <a:p>
                <a:pPr marL="0" indent="0">
                  <a:spcBef>
                    <a:spcPts val="0"/>
                  </a:spcBef>
                  <a:buNone/>
                </a:pPr>
                <a:r>
                  <a:rPr lang="en-US" sz="3200" b="1" dirty="0"/>
                  <a:t>They are crude because they depend on the researcher’s speculation about </a:t>
                </a:r>
                <a14:m>
                  <m:oMath xmlns:m="http://schemas.openxmlformats.org/officeDocument/2006/math">
                    <m:r>
                      <a:rPr lang="en-US" sz="3200" b="1" i="0" smtClean="0">
                        <a:latin typeface="Cambria Math" panose="02040503050406030204" pitchFamily="18" charset="0"/>
                      </a:rPr>
                      <m:t> </m:t>
                    </m:r>
                    <m:r>
                      <a:rPr lang="en-US" sz="3200" b="0" i="1" smtClean="0">
                        <a:latin typeface="Cambria Math" panose="02040503050406030204" pitchFamily="18" charset="0"/>
                      </a:rPr>
                      <m:t>𝜇</m:t>
                    </m:r>
                  </m:oMath>
                </a14:m>
                <a:r>
                  <a:rPr lang="en-US" sz="3200" b="1" dirty="0"/>
                  <a:t>  and  </a:t>
                </a:r>
                <a14:m>
                  <m:oMath xmlns:m="http://schemas.openxmlformats.org/officeDocument/2006/math">
                    <m:r>
                      <a:rPr lang="en-US" sz="3200" i="1">
                        <a:latin typeface="Cambria Math" panose="02040503050406030204" pitchFamily="18" charset="0"/>
                      </a:rPr>
                      <m:t>𝜎</m:t>
                    </m:r>
                  </m:oMath>
                </a14:m>
                <a:r>
                  <a:rPr lang="en-US" sz="3200" b="1" dirty="0"/>
                  <a:t>,  which will typically be at least somewhat “off”.  The effects of erroneous speculation can be much greater than those of approximating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by  1.960.</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b="-524"/>
                </a:stretch>
              </a:blipFill>
            </p:spPr>
            <p:txBody>
              <a:bodyPr/>
              <a:lstStyle/>
              <a:p>
                <a:r>
                  <a:rPr lang="en-US">
                    <a:noFill/>
                  </a:rPr>
                  <a:t> </a:t>
                </a:r>
              </a:p>
            </p:txBody>
          </p:sp>
        </mc:Fallback>
      </mc:AlternateContent>
    </p:spTree>
    <p:extLst>
      <p:ext uri="{BB962C8B-B14F-4D97-AF65-F5344CB8AC3E}">
        <p14:creationId xmlns:p14="http://schemas.microsoft.com/office/powerpoint/2010/main" val="1204974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That said, adding  1  or  2  to the sample size suggested by the formula  7.849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𝜎</m:t>
                        </m:r>
                      </m:e>
                      <m:sup>
                        <m:r>
                          <a:rPr lang="en-US" sz="3200" i="1">
                            <a:latin typeface="Cambria Math" panose="02040503050406030204" pitchFamily="18" charset="0"/>
                          </a:rPr>
                          <m:t>2</m:t>
                        </m:r>
                      </m:sup>
                    </m:sSup>
                    <m:r>
                      <a:rPr lang="en-US" sz="320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i="1">
                                <a:latin typeface="Cambria Math" panose="02040503050406030204" pitchFamily="18" charset="0"/>
                              </a:rPr>
                              <m:t>𝜇</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r>
                      <a:rPr lang="en-US" sz="3200" i="1">
                        <a:latin typeface="Cambria Math" panose="02040503050406030204" pitchFamily="18" charset="0"/>
                      </a:rPr>
                      <m:t> </m:t>
                    </m:r>
                  </m:oMath>
                </a14:m>
                <a:r>
                  <a:rPr lang="en-US" sz="3200" b="1" dirty="0"/>
                  <a:t> often compensates for having approximated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by  1.960.</a:t>
                </a:r>
              </a:p>
              <a:p>
                <a:pPr marL="0" indent="0">
                  <a:spcBef>
                    <a:spcPts val="0"/>
                  </a:spcBef>
                  <a:buNone/>
                </a:pPr>
                <a:endParaRPr lang="en-US" sz="3200" b="1" dirty="0"/>
              </a:p>
              <a:p>
                <a:pPr marL="0" indent="0">
                  <a:spcBef>
                    <a:spcPts val="0"/>
                  </a:spcBef>
                  <a:buNone/>
                </a:pPr>
                <a:r>
                  <a:rPr lang="en-US" sz="3200" b="1" dirty="0"/>
                  <a:t>In our numerical example, a sample size of  34  gives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𝑡</m:t>
                        </m:r>
                      </m:e>
                      <m:sub>
                        <m:r>
                          <a:rPr lang="en-US" sz="3200" b="0" i="0" smtClean="0">
                            <a:latin typeface="Cambria Math" panose="02040503050406030204" pitchFamily="18" charset="0"/>
                          </a:rPr>
                          <m:t>33</m:t>
                        </m:r>
                        <m:r>
                          <a:rPr lang="en-US" sz="3200" i="1">
                            <a:latin typeface="Cambria Math" panose="02040503050406030204" pitchFamily="18" charset="0"/>
                          </a:rPr>
                          <m:t>,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 2.035  and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|210</m:t>
                            </m:r>
                            <m:r>
                              <a:rPr lang="en-US" sz="3200" i="1" dirty="0">
                                <a:latin typeface="Cambria Math" panose="02040503050406030204" pitchFamily="18" charset="0"/>
                              </a:rPr>
                              <m:t>−200|</m:t>
                            </m:r>
                          </m:num>
                          <m:den>
                            <m:r>
                              <a:rPr lang="en-US" sz="3200" i="1" dirty="0">
                                <a:latin typeface="Cambria Math" panose="02040503050406030204" pitchFamily="18" charset="0"/>
                              </a:rPr>
                              <m:t>20</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3</m:t>
                                </m:r>
                                <m:r>
                                  <a:rPr lang="en-US" sz="3200" b="0" i="1" smtClean="0">
                                    <a:latin typeface="Cambria Math" panose="02040503050406030204" pitchFamily="18" charset="0"/>
                                  </a:rPr>
                                  <m:t>4</m:t>
                                </m:r>
                              </m:e>
                            </m:rad>
                          </m:den>
                        </m:f>
                        <m:r>
                          <a:rPr lang="en-US" sz="3200" i="1">
                            <a:latin typeface="Cambria Math" panose="02040503050406030204" pitchFamily="18" charset="0"/>
                          </a:rPr>
                          <m:t>−2.0</m:t>
                        </m:r>
                        <m:r>
                          <a:rPr lang="en-US" sz="3200" b="0" i="1" smtClean="0">
                            <a:latin typeface="Cambria Math" panose="02040503050406030204" pitchFamily="18" charset="0"/>
                          </a:rPr>
                          <m:t>35</m:t>
                        </m:r>
                      </m:e>
                    </m:d>
                  </m:oMath>
                </a14:m>
                <a:r>
                  <a:rPr lang="en-US" sz="3200" b="1" dirty="0"/>
                  <a:t> =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≤0.</m:t>
                        </m:r>
                        <m:r>
                          <a:rPr lang="en-US" sz="3200" b="0" i="1" smtClean="0">
                            <a:latin typeface="Cambria Math" panose="02040503050406030204" pitchFamily="18" charset="0"/>
                          </a:rPr>
                          <m:t>881</m:t>
                        </m:r>
                      </m:e>
                    </m:d>
                  </m:oMath>
                </a14:m>
                <a:r>
                  <a:rPr lang="en-US" sz="3200" b="1" dirty="0"/>
                  <a:t> = 81.1%.  Thus, we have met (and even slightly surpassed) our goal of  80%  power.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1600"/>
                </a:stretch>
              </a:blipFill>
            </p:spPr>
            <p:txBody>
              <a:bodyPr/>
              <a:lstStyle/>
              <a:p>
                <a:r>
                  <a:rPr lang="en-US">
                    <a:noFill/>
                  </a:rPr>
                  <a:t> </a:t>
                </a:r>
              </a:p>
            </p:txBody>
          </p:sp>
        </mc:Fallback>
      </mc:AlternateContent>
    </p:spTree>
    <p:extLst>
      <p:ext uri="{BB962C8B-B14F-4D97-AF65-F5344CB8AC3E}">
        <p14:creationId xmlns:p14="http://schemas.microsoft.com/office/powerpoint/2010/main" val="2001607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To obtain the sample size formula, recall that power is approximately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i="1" dirty="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A table lookup shows that  </a:t>
                </a:r>
                <a14:m>
                  <m:oMath xmlns:m="http://schemas.openxmlformats.org/officeDocument/2006/math">
                    <m:r>
                      <m:rPr>
                        <m:sty m:val="p"/>
                      </m:rPr>
                      <a:rPr lang="en-US" sz="3200" smtClean="0">
                        <a:latin typeface="Cambria Math" panose="02040503050406030204" pitchFamily="18" charset="0"/>
                      </a:rPr>
                      <m:t>P</m:t>
                    </m:r>
                    <m:d>
                      <m:dPr>
                        <m:ctrlPr>
                          <a:rPr lang="en-US" sz="3200" i="1">
                            <a:latin typeface="Cambria Math" panose="02040503050406030204" pitchFamily="18" charset="0"/>
                          </a:rPr>
                        </m:ctrlPr>
                      </m:dPr>
                      <m:e>
                        <m:r>
                          <m:rPr>
                            <m:sty m:val="p"/>
                          </m:rPr>
                          <a:rPr lang="en-US" sz="3200">
                            <a:latin typeface="Cambria Math" panose="02040503050406030204" pitchFamily="18" charset="0"/>
                          </a:rPr>
                          <m:t>Z</m:t>
                        </m:r>
                        <m:r>
                          <a:rPr lang="en-US" sz="3200" i="1">
                            <a:latin typeface="Cambria Math" panose="02040503050406030204" pitchFamily="18" charset="0"/>
                          </a:rPr>
                          <m:t>≤</m:t>
                        </m:r>
                        <m:r>
                          <a:rPr lang="en-US" sz="3200" b="0" i="1" smtClean="0">
                            <a:latin typeface="Cambria Math" panose="02040503050406030204" pitchFamily="18" charset="0"/>
                          </a:rPr>
                          <m:t>0.842</m:t>
                        </m:r>
                      </m:e>
                    </m:d>
                  </m:oMath>
                </a14:m>
                <a:r>
                  <a:rPr lang="en-US" sz="3200" b="1" dirty="0"/>
                  <a:t> = 80%.  Thus, we want to solve  </a:t>
                </a:r>
                <a14:m>
                  <m:oMath xmlns:m="http://schemas.openxmlformats.org/officeDocument/2006/math">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i="1" dirty="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 0.842  for  n. </a:t>
                </a:r>
              </a:p>
              <a:p>
                <a:pPr marL="0" indent="0">
                  <a:spcBef>
                    <a:spcPts val="0"/>
                  </a:spcBef>
                  <a:buNone/>
                </a:pPr>
                <a:endParaRPr lang="en-US" sz="3200" b="1" dirty="0"/>
              </a:p>
              <a:p>
                <a:pPr marL="0" indent="0">
                  <a:spcBef>
                    <a:spcPts val="0"/>
                  </a:spcBef>
                  <a:buNone/>
                </a:pPr>
                <a:r>
                  <a:rPr lang="en-US" sz="3200" b="1" dirty="0"/>
                  <a:t>The dependence of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on  n  complicates matters, but suppose we assume that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is not too far from  1.960,  the  97.5</a:t>
                </a:r>
                <a:r>
                  <a:rPr lang="en-US" sz="3200" b="1" baseline="30000" dirty="0"/>
                  <a:t>th</a:t>
                </a:r>
                <a:r>
                  <a:rPr lang="en-US" sz="3200" b="1" dirty="0"/>
                  <a:t>  percentile of the standard normal distribution.</a:t>
                </a:r>
              </a:p>
              <a:p>
                <a:pPr marL="0" indent="0">
                  <a:spcBef>
                    <a:spcPts val="0"/>
                  </a:spcBef>
                  <a:buNone/>
                </a:pPr>
                <a:endParaRPr lang="en-US" sz="3200" b="1" dirty="0"/>
              </a:p>
              <a:p>
                <a:pPr marL="0" indent="0">
                  <a:spcBef>
                    <a:spcPts val="0"/>
                  </a:spcBef>
                  <a:buNone/>
                </a:pPr>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b="-3408"/>
                </a:stretch>
              </a:blipFill>
            </p:spPr>
            <p:txBody>
              <a:bodyPr/>
              <a:lstStyle/>
              <a:p>
                <a:r>
                  <a:rPr lang="en-US">
                    <a:noFill/>
                  </a:rPr>
                  <a:t> </a:t>
                </a:r>
              </a:p>
            </p:txBody>
          </p:sp>
        </mc:Fallback>
      </mc:AlternateContent>
    </p:spTree>
    <p:extLst>
      <p:ext uri="{BB962C8B-B14F-4D97-AF65-F5344CB8AC3E}">
        <p14:creationId xmlns:p14="http://schemas.microsoft.com/office/powerpoint/2010/main" val="4016352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DERIVATION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In that case, solving   </a:t>
                </a:r>
                <a14:m>
                  <m:oMath xmlns:m="http://schemas.openxmlformats.org/officeDocument/2006/math">
                    <m:f>
                      <m:fPr>
                        <m:ctrlPr>
                          <a:rPr lang="en-US" sz="3200" i="1" smtClean="0">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i="1" dirty="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b="1" dirty="0"/>
                  <a:t> – 1.960 = 0.842  for  n  yields</a:t>
                </a:r>
              </a:p>
              <a:p>
                <a:pPr marL="0" indent="0">
                  <a:spcBef>
                    <a:spcPts val="0"/>
                  </a:spcBef>
                  <a:buNone/>
                </a:pPr>
                <a:r>
                  <a:rPr lang="en-US" sz="3200" b="1" dirty="0"/>
                  <a:t>n = (1.960 + 0.842)</a:t>
                </a:r>
                <a:r>
                  <a:rPr lang="en-US" sz="3200" b="1" baseline="30000" dirty="0"/>
                  <a:t>2</a:t>
                </a:r>
                <a:r>
                  <a:rPr lang="en-US" sz="3200" b="1" dirty="0"/>
                  <a:t> </a:t>
                </a: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𝜎</m:t>
                        </m:r>
                      </m:e>
                      <m:sup>
                        <m:r>
                          <a:rPr lang="en-US" sz="3200" b="0" i="1" smtClean="0">
                            <a:latin typeface="Cambria Math" panose="02040503050406030204" pitchFamily="18" charset="0"/>
                          </a:rPr>
                          <m:t>2</m:t>
                        </m:r>
                      </m:sup>
                    </m:sSup>
                    <m:r>
                      <a:rPr lang="en-US" sz="3200" b="0" i="0" smtClean="0">
                        <a:latin typeface="Cambria Math" panose="02040503050406030204" pitchFamily="18" charset="0"/>
                      </a:rPr>
                      <m:t>/</m:t>
                    </m:r>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r>
                              <a:rPr lang="en-US" sz="3200" b="0" i="1" smtClean="0">
                                <a:latin typeface="Cambria Math" panose="02040503050406030204" pitchFamily="18" charset="0"/>
                              </a:rPr>
                              <m:t>𝜇</m:t>
                            </m:r>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0</m:t>
                                </m:r>
                              </m:sub>
                            </m:sSub>
                          </m:e>
                        </m:d>
                      </m:e>
                      <m:sup>
                        <m:r>
                          <a:rPr lang="en-US" sz="3200" b="0" i="1" smtClean="0">
                            <a:latin typeface="Cambria Math" panose="02040503050406030204" pitchFamily="18" charset="0"/>
                          </a:rPr>
                          <m:t>2</m:t>
                        </m:r>
                      </m:sup>
                    </m:sSup>
                  </m:oMath>
                </a14:m>
                <a:r>
                  <a:rPr lang="en-US" sz="3200" b="1" dirty="0"/>
                  <a:t> = 7.849 </a:t>
                </a:r>
                <a14:m>
                  <m:oMath xmlns:m="http://schemas.openxmlformats.org/officeDocument/2006/math">
                    <m:sSup>
                      <m:sSupPr>
                        <m:ctrlPr>
                          <a:rPr lang="en-US" sz="3200" i="1">
                            <a:latin typeface="Cambria Math" panose="02040503050406030204" pitchFamily="18" charset="0"/>
                          </a:rPr>
                        </m:ctrlPr>
                      </m:sSupPr>
                      <m:e>
                        <m:r>
                          <a:rPr lang="en-US" sz="3200" b="0" i="1">
                            <a:latin typeface="Cambria Math" panose="02040503050406030204" pitchFamily="18" charset="0"/>
                          </a:rPr>
                          <m:t>𝜎</m:t>
                        </m:r>
                      </m:e>
                      <m:sup>
                        <m:r>
                          <a:rPr lang="en-US" sz="3200" b="0" i="1">
                            <a:latin typeface="Cambria Math" panose="02040503050406030204" pitchFamily="18" charset="0"/>
                          </a:rPr>
                          <m:t>2</m:t>
                        </m:r>
                      </m:sup>
                    </m:sSup>
                    <m:r>
                      <a:rPr lang="en-US" sz="3200" b="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b="0" i="1">
                                <a:latin typeface="Cambria Math" panose="02040503050406030204" pitchFamily="18" charset="0"/>
                              </a:rPr>
                              <m:t>𝜇</m:t>
                            </m:r>
                            <m:r>
                              <a:rPr lang="en-US" sz="3200" b="0" i="1">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0</m:t>
                                </m:r>
                              </m:sub>
                            </m:sSub>
                          </m:e>
                        </m:d>
                      </m:e>
                      <m:sup>
                        <m:r>
                          <a:rPr lang="en-US" sz="3200" b="0" i="1">
                            <a:latin typeface="Cambria Math" panose="02040503050406030204" pitchFamily="18" charset="0"/>
                          </a:rPr>
                          <m:t>2</m:t>
                        </m:r>
                      </m:sup>
                    </m:sSup>
                  </m:oMath>
                </a14:m>
                <a:r>
                  <a:rPr lang="en-US" sz="3200" b="1" dirty="0"/>
                  <a:t>.   </a:t>
                </a:r>
              </a:p>
              <a:p>
                <a:pPr marL="0" indent="0">
                  <a:spcBef>
                    <a:spcPts val="0"/>
                  </a:spcBef>
                  <a:buNone/>
                </a:pPr>
                <a:endParaRPr lang="en-US" sz="3200" b="1" dirty="0"/>
              </a:p>
              <a:p>
                <a:pPr marL="0" indent="0">
                  <a:spcBef>
                    <a:spcPts val="0"/>
                  </a:spcBef>
                  <a:buNone/>
                </a:pPr>
                <a:r>
                  <a:rPr lang="en-US" sz="3200" b="1" dirty="0"/>
                  <a:t>Similar computations can be performed if the significance level or the goal for power is different.  The appropriate sample size is still proportional to  </a:t>
                </a:r>
                <a14:m>
                  <m:oMath xmlns:m="http://schemas.openxmlformats.org/officeDocument/2006/math">
                    <m:sSup>
                      <m:sSupPr>
                        <m:ctrlPr>
                          <a:rPr lang="en-US" sz="3200" i="1" smtClean="0">
                            <a:latin typeface="Cambria Math" panose="02040503050406030204" pitchFamily="18" charset="0"/>
                          </a:rPr>
                        </m:ctrlPr>
                      </m:sSupPr>
                      <m:e>
                        <m:r>
                          <a:rPr lang="en-US" sz="3200" b="0" i="1">
                            <a:latin typeface="Cambria Math" panose="02040503050406030204" pitchFamily="18" charset="0"/>
                          </a:rPr>
                          <m:t>𝜎</m:t>
                        </m:r>
                      </m:e>
                      <m:sup>
                        <m:r>
                          <a:rPr lang="en-US" sz="3200" b="0" i="1">
                            <a:latin typeface="Cambria Math" panose="02040503050406030204" pitchFamily="18" charset="0"/>
                          </a:rPr>
                          <m:t>2</m:t>
                        </m:r>
                      </m:sup>
                    </m:sSup>
                    <m:r>
                      <a:rPr lang="en-US" sz="3200" b="0">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r>
                              <a:rPr lang="en-US" sz="3200" b="0" i="1">
                                <a:latin typeface="Cambria Math" panose="02040503050406030204" pitchFamily="18" charset="0"/>
                              </a:rPr>
                              <m:t>𝜇</m:t>
                            </m:r>
                            <m:r>
                              <a:rPr lang="en-US" sz="3200" b="0" i="1">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0</m:t>
                                </m:r>
                              </m:sub>
                            </m:sSub>
                          </m:e>
                        </m:d>
                      </m:e>
                      <m:sup>
                        <m:r>
                          <a:rPr lang="en-US" sz="3200" b="0" i="1">
                            <a:latin typeface="Cambria Math" panose="02040503050406030204" pitchFamily="18" charset="0"/>
                          </a:rPr>
                          <m:t>2</m:t>
                        </m:r>
                      </m:sup>
                    </m:sSup>
                  </m:oMath>
                </a14:m>
                <a:r>
                  <a:rPr lang="en-US" sz="3200" b="1" dirty="0"/>
                  <a:t>,  but the multiplier is no longer  7.849.  The table on the next slide provides multipliers for some other choices of significance level and desired power.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r="-1292"/>
                </a:stretch>
              </a:blipFill>
            </p:spPr>
            <p:txBody>
              <a:bodyPr/>
              <a:lstStyle/>
              <a:p>
                <a:r>
                  <a:rPr lang="en-US">
                    <a:noFill/>
                  </a:rPr>
                  <a:t> </a:t>
                </a:r>
              </a:p>
            </p:txBody>
          </p:sp>
        </mc:Fallback>
      </mc:AlternateContent>
    </p:spTree>
    <p:extLst>
      <p:ext uri="{BB962C8B-B14F-4D97-AF65-F5344CB8AC3E}">
        <p14:creationId xmlns:p14="http://schemas.microsoft.com/office/powerpoint/2010/main" val="33009170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TABLE OF MULTIPLIERS</a:t>
            </a:r>
          </a:p>
        </p:txBody>
      </p:sp>
      <p:graphicFrame>
        <p:nvGraphicFramePr>
          <p:cNvPr id="4" name="Table 4">
            <a:extLst>
              <a:ext uri="{FF2B5EF4-FFF2-40B4-BE49-F238E27FC236}">
                <a16:creationId xmlns:a16="http://schemas.microsoft.com/office/drawing/2014/main" id="{4D3A4EDE-C43E-6A41-9971-75026248F463}"/>
              </a:ext>
            </a:extLst>
          </p:cNvPr>
          <p:cNvGraphicFramePr>
            <a:graphicFrameLocks noGrp="1"/>
          </p:cNvGraphicFramePr>
          <p:nvPr>
            <p:ph idx="1"/>
            <p:extLst>
              <p:ext uri="{D42A27DB-BD31-4B8C-83A1-F6EECF244321}">
                <p14:modId xmlns:p14="http://schemas.microsoft.com/office/powerpoint/2010/main" val="2940849747"/>
              </p:ext>
            </p:extLst>
          </p:nvPr>
        </p:nvGraphicFramePr>
        <p:xfrm>
          <a:off x="1143000" y="2009775"/>
          <a:ext cx="9906000" cy="3962400"/>
        </p:xfrm>
        <a:graphic>
          <a:graphicData uri="http://schemas.openxmlformats.org/drawingml/2006/table">
            <a:tbl>
              <a:tblPr firstRow="1" bandRow="1">
                <a:tableStyleId>{9DCAF9ED-07DC-4A11-8D7F-57B35C25682E}</a:tableStyleId>
              </a:tblPr>
              <a:tblGrid>
                <a:gridCol w="4949890">
                  <a:extLst>
                    <a:ext uri="{9D8B030D-6E8A-4147-A177-3AD203B41FA5}">
                      <a16:colId xmlns:a16="http://schemas.microsoft.com/office/drawing/2014/main" val="1015976586"/>
                    </a:ext>
                  </a:extLst>
                </a:gridCol>
                <a:gridCol w="1670179">
                  <a:extLst>
                    <a:ext uri="{9D8B030D-6E8A-4147-A177-3AD203B41FA5}">
                      <a16:colId xmlns:a16="http://schemas.microsoft.com/office/drawing/2014/main" val="740566330"/>
                    </a:ext>
                  </a:extLst>
                </a:gridCol>
                <a:gridCol w="1651519">
                  <a:extLst>
                    <a:ext uri="{9D8B030D-6E8A-4147-A177-3AD203B41FA5}">
                      <a16:colId xmlns:a16="http://schemas.microsoft.com/office/drawing/2014/main" val="377811083"/>
                    </a:ext>
                  </a:extLst>
                </a:gridCol>
                <a:gridCol w="1634412">
                  <a:extLst>
                    <a:ext uri="{9D8B030D-6E8A-4147-A177-3AD203B41FA5}">
                      <a16:colId xmlns:a16="http://schemas.microsoft.com/office/drawing/2014/main" val="246221533"/>
                    </a:ext>
                  </a:extLst>
                </a:gridCol>
              </a:tblGrid>
              <a:tr h="370840">
                <a:tc>
                  <a:txBody>
                    <a:bodyPr/>
                    <a:lstStyle/>
                    <a:p>
                      <a:r>
                        <a:rPr lang="en-US" sz="2800" b="1" dirty="0">
                          <a:solidFill>
                            <a:schemeClr val="tx1"/>
                          </a:solidFill>
                        </a:rPr>
                        <a:t>                              Significance Level</a:t>
                      </a:r>
                    </a:p>
                    <a:p>
                      <a:endParaRPr lang="en-US" sz="2800" b="1" dirty="0">
                        <a:solidFill>
                          <a:schemeClr val="tx1"/>
                        </a:solidFill>
                      </a:endParaRPr>
                    </a:p>
                    <a:p>
                      <a:r>
                        <a:rPr lang="en-US" sz="2800" b="1" dirty="0">
                          <a:solidFill>
                            <a:schemeClr val="tx1"/>
                          </a:solidFill>
                        </a:rPr>
                        <a:t>Goal for Power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r>
                        <a:rPr lang="en-US" sz="2800" b="1"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4279365"/>
                  </a:ext>
                </a:extLst>
              </a:tr>
              <a:tr h="370840">
                <a:tc>
                  <a:txBody>
                    <a:bodyPr/>
                    <a:lstStyle/>
                    <a:p>
                      <a:r>
                        <a:rPr lang="en-US" sz="2800" b="1" dirty="0">
                          <a:solidFill>
                            <a:schemeClr val="tx1"/>
                          </a:solidFill>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5.379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6.940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10.56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3753307"/>
                  </a:ext>
                </a:extLst>
              </a:tr>
              <a:tr h="370840">
                <a:tc>
                  <a:txBody>
                    <a:bodyPr/>
                    <a:lstStyle/>
                    <a:p>
                      <a:r>
                        <a:rPr lang="en-US" sz="2800" b="1" dirty="0">
                          <a:solidFill>
                            <a:schemeClr val="tx1"/>
                          </a:solidFill>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6.183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7.849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6758795"/>
                  </a:ext>
                </a:extLst>
              </a:tr>
              <a:tr h="370840">
                <a:tc>
                  <a:txBody>
                    <a:bodyPr/>
                    <a:lstStyle/>
                    <a:p>
                      <a:r>
                        <a:rPr lang="en-US" sz="2800" b="1" dirty="0">
                          <a:solidFill>
                            <a:schemeClr val="tx1"/>
                          </a:solidFill>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7.189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8.978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13.05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6120869"/>
                  </a:ext>
                </a:extLst>
              </a:tr>
              <a:tr h="370840">
                <a:tc>
                  <a:txBody>
                    <a:bodyPr/>
                    <a:lstStyle/>
                    <a:p>
                      <a:r>
                        <a:rPr lang="en-US" sz="2800" b="1" dirty="0">
                          <a:solidFill>
                            <a:schemeClr val="tx1"/>
                          </a:solidFill>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8.564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66265"/>
                  </a:ext>
                </a:extLst>
              </a:tr>
              <a:tr h="370840">
                <a:tc>
                  <a:txBody>
                    <a:bodyPr/>
                    <a:lstStyle/>
                    <a:p>
                      <a:r>
                        <a:rPr lang="en-US" sz="2800" b="1" dirty="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10.82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12.99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800" b="1" dirty="0">
                          <a:solidFill>
                            <a:schemeClr val="tx1"/>
                          </a:solidFill>
                        </a:rPr>
                        <a:t>17.81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8645107"/>
                  </a:ext>
                </a:extLst>
              </a:tr>
            </a:tbl>
          </a:graphicData>
        </a:graphic>
      </p:graphicFrame>
    </p:spTree>
    <p:extLst>
      <p:ext uri="{BB962C8B-B14F-4D97-AF65-F5344CB8AC3E}">
        <p14:creationId xmlns:p14="http://schemas.microsoft.com/office/powerpoint/2010/main" val="8048178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FINAL REMARKS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To close this lecture, I offer a few remarks:</a:t>
            </a:r>
          </a:p>
          <a:p>
            <a:pPr marL="0" indent="0">
              <a:spcBef>
                <a:spcPts val="0"/>
              </a:spcBef>
              <a:buNone/>
            </a:pPr>
            <a:endParaRPr lang="en-US" sz="3200" b="1" dirty="0"/>
          </a:p>
          <a:p>
            <a:pPr marL="0" indent="0">
              <a:spcBef>
                <a:spcPts val="0"/>
              </a:spcBef>
              <a:buNone/>
            </a:pPr>
            <a:r>
              <a:rPr lang="en-US" sz="3200" b="1" dirty="0"/>
              <a:t>1. The requirement of a larger sample size to meet a larger goal for power can be understood intuitively.  If we want more assurance that we are going to make a correct decision in hypothesis testing, then we need to collect more data.</a:t>
            </a:r>
          </a:p>
          <a:p>
            <a:pPr marL="0" indent="0">
              <a:spcBef>
                <a:spcPts val="0"/>
              </a:spcBef>
              <a:buNone/>
            </a:pPr>
            <a:endParaRPr lang="en-US" sz="3200" b="1" dirty="0"/>
          </a:p>
        </p:txBody>
      </p:sp>
    </p:spTree>
    <p:extLst>
      <p:ext uri="{BB962C8B-B14F-4D97-AF65-F5344CB8AC3E}">
        <p14:creationId xmlns:p14="http://schemas.microsoft.com/office/powerpoint/2010/main" val="1156245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RECOLLECTION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036684"/>
              </a:xfrm>
            </p:spPr>
            <p:txBody>
              <a:bodyPr>
                <a:normAutofit/>
              </a:bodyPr>
              <a:lstStyle/>
              <a:p>
                <a:pPr marL="0" indent="0">
                  <a:spcBef>
                    <a:spcPts val="0"/>
                  </a:spcBef>
                  <a:buNone/>
                </a:pPr>
                <a:r>
                  <a:rPr lang="en-US" sz="3200" b="1" dirty="0"/>
                  <a:t>We further assume that the data  {</a:t>
                </a:r>
                <a:r>
                  <a:rPr lang="en-US" sz="3200" b="1" i="1" dirty="0"/>
                  <a:t>x </a:t>
                </a:r>
                <a:r>
                  <a:rPr lang="en-US" sz="3200" b="1" baseline="-25000" dirty="0"/>
                  <a:t>1</a:t>
                </a:r>
                <a:r>
                  <a:rPr lang="en-US" sz="3200" b="1" dirty="0"/>
                  <a:t>, </a:t>
                </a:r>
                <a:r>
                  <a:rPr lang="en-US" sz="3200" b="1" i="1" dirty="0"/>
                  <a:t>x </a:t>
                </a:r>
                <a:r>
                  <a:rPr lang="en-US" sz="3200" b="1" baseline="-25000" dirty="0"/>
                  <a:t>2</a:t>
                </a:r>
                <a:r>
                  <a:rPr lang="en-US" sz="3200" b="1" dirty="0"/>
                  <a:t>, …, </a:t>
                </a:r>
                <a:r>
                  <a:rPr lang="en-US" sz="3200" b="1" i="1" dirty="0"/>
                  <a:t>x </a:t>
                </a:r>
                <a:r>
                  <a:rPr lang="en-US" sz="3200" b="1" baseline="-25000" dirty="0"/>
                  <a:t>n</a:t>
                </a:r>
                <a:r>
                  <a:rPr lang="en-US" sz="3200" b="1" dirty="0"/>
                  <a:t>}  arise from simple random sampling and that the population is effectively infinite.</a:t>
                </a:r>
              </a:p>
              <a:p>
                <a:pPr marL="0" indent="0">
                  <a:spcBef>
                    <a:spcPts val="0"/>
                  </a:spcBef>
                  <a:buNone/>
                </a:pPr>
                <a:endParaRPr lang="en-US" sz="3200" b="1" dirty="0"/>
              </a:p>
              <a:p>
                <a:pPr marL="0" indent="0">
                  <a:spcBef>
                    <a:spcPts val="0"/>
                  </a:spcBef>
                  <a:buNone/>
                </a:pPr>
                <a:r>
                  <a:rPr lang="en-US" sz="3200" b="1" dirty="0"/>
                  <a:t>Lower case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oMath>
                </a14:m>
                <a:r>
                  <a:rPr lang="en-US" sz="3200" dirty="0"/>
                  <a:t>  </a:t>
                </a:r>
                <a:r>
                  <a:rPr lang="en-US" sz="3200" b="1" dirty="0"/>
                  <a:t>and</a:t>
                </a:r>
                <a:r>
                  <a:rPr lang="en-US" sz="3200" dirty="0"/>
                  <a:t>  </a:t>
                </a:r>
                <a:r>
                  <a:rPr lang="en-US" sz="3200" b="1" dirty="0"/>
                  <a:t>s</a:t>
                </a:r>
                <a:r>
                  <a:rPr lang="en-US" sz="3200" b="1" baseline="30000" dirty="0"/>
                  <a:t>2</a:t>
                </a:r>
                <a:r>
                  <a:rPr lang="en-US" sz="3200" dirty="0"/>
                  <a:t>  </a:t>
                </a:r>
                <a:r>
                  <a:rPr lang="en-US" sz="3200" b="1" dirty="0"/>
                  <a:t>denote the sample mean and sample variance as calculated from the data.  Capital  </a:t>
                </a:r>
                <a14:m>
                  <m:oMath xmlns:m="http://schemas.openxmlformats.org/officeDocument/2006/math">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oMath>
                </a14:m>
                <a:r>
                  <a:rPr lang="en-US" sz="3200" dirty="0"/>
                  <a:t>  </a:t>
                </a:r>
                <a:r>
                  <a:rPr lang="en-US" sz="3200" b="1" dirty="0"/>
                  <a:t>and  S</a:t>
                </a:r>
                <a:r>
                  <a:rPr lang="en-US" sz="3200" b="1" baseline="30000" dirty="0"/>
                  <a:t>2</a:t>
                </a:r>
                <a:r>
                  <a:rPr lang="en-US" sz="3200" b="1" dirty="0"/>
                  <a:t>  denote the underlying random variables.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036684"/>
              </a:xfrm>
              <a:blipFill>
                <a:blip r:embed="rId2"/>
                <a:stretch>
                  <a:fillRect l="-1600" t="-1964" r="-738"/>
                </a:stretch>
              </a:blipFill>
            </p:spPr>
            <p:txBody>
              <a:bodyPr/>
              <a:lstStyle/>
              <a:p>
                <a:r>
                  <a:rPr lang="en-US">
                    <a:noFill/>
                  </a:rPr>
                  <a:t> </a:t>
                </a:r>
              </a:p>
            </p:txBody>
          </p:sp>
        </mc:Fallback>
      </mc:AlternateContent>
    </p:spTree>
    <p:extLst>
      <p:ext uri="{BB962C8B-B14F-4D97-AF65-F5344CB8AC3E}">
        <p14:creationId xmlns:p14="http://schemas.microsoft.com/office/powerpoint/2010/main" val="17549943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FINAL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2. Yet, there is a principle of diminishing returns.  Increasing the sample size by  10  subjects, let us say, improves power.  Increasing the sample size by another  10  subjects improves power further, but the gain in power is not as great.  To appreciate why this must be so, observe that power (being a probability) cannot exceed  100%.  Successive gains in power, as more subjects are added, will become progressively smaller.</a:t>
            </a:r>
          </a:p>
        </p:txBody>
      </p:sp>
    </p:spTree>
    <p:extLst>
      <p:ext uri="{BB962C8B-B14F-4D97-AF65-F5344CB8AC3E}">
        <p14:creationId xmlns:p14="http://schemas.microsoft.com/office/powerpoint/2010/main" val="1766692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FINAL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3. Going from  80%  power to  95%  power requires increasing the sample size by  65.6%, assuming a  5%  significance level.  The greater costs of a study (in time, effort, or money) with a larger sample size may outweigh the benefits of increasing an already high probability of rejecting the null hypothesis.</a:t>
            </a:r>
          </a:p>
        </p:txBody>
      </p:sp>
    </p:spTree>
    <p:extLst>
      <p:ext uri="{BB962C8B-B14F-4D97-AF65-F5344CB8AC3E}">
        <p14:creationId xmlns:p14="http://schemas.microsoft.com/office/powerpoint/2010/main" val="33232720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FINAL REMARKS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4. In real life studies, subjects may drop out, or some data may be unusable for various reasons.  Accounting for such possibilities when choosing a sample size may protect against unexpectedly low power.  For instance, if a sample size of  100  is indicated and a researcher anticipates that up to  10%  of subjects may drop out, then the researcher may want </a:t>
            </a:r>
            <a:r>
              <a:rPr lang="en-US" sz="3200" b="1"/>
              <a:t>to try recruiting  </a:t>
            </a:r>
            <a:r>
              <a:rPr lang="en-US" sz="3200" b="1" dirty="0"/>
              <a:t>112  subjects.</a:t>
            </a:r>
          </a:p>
        </p:txBody>
      </p:sp>
    </p:spTree>
    <p:extLst>
      <p:ext uri="{BB962C8B-B14F-4D97-AF65-F5344CB8AC3E}">
        <p14:creationId xmlns:p14="http://schemas.microsoft.com/office/powerpoint/2010/main" val="2924480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RECOLLECTION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9866"/>
              </a:xfrm>
            </p:spPr>
            <p:txBody>
              <a:bodyPr>
                <a:normAutofit/>
              </a:bodyPr>
              <a:lstStyle/>
              <a:p>
                <a:pPr marL="0" indent="0">
                  <a:spcBef>
                    <a:spcPts val="0"/>
                  </a:spcBef>
                  <a:buNone/>
                </a:pPr>
                <a:r>
                  <a:rPr lang="en-US" sz="3200" b="1" dirty="0"/>
                  <a:t>We reject the null hypothesis if the test statistic  </a:t>
                </a:r>
                <a14:m>
                  <m:oMath xmlns:m="http://schemas.openxmlformats.org/officeDocument/2006/math">
                    <m:r>
                      <a:rPr lang="en-US" sz="3200" b="0" i="1" smtClean="0">
                        <a:latin typeface="Cambria Math" panose="02040503050406030204" pitchFamily="18" charset="0"/>
                      </a:rPr>
                      <m:t>𝑡</m:t>
                    </m:r>
                  </m:oMath>
                </a14:m>
                <a:r>
                  <a:rPr lang="en-US" sz="3200" b="1" dirty="0"/>
                  <a:t>  =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0" i="1" dirty="0" smtClean="0">
                            <a:latin typeface="Cambria Math" panose="02040503050406030204" pitchFamily="18" charset="0"/>
                          </a:rPr>
                          <m:t> −</m:t>
                        </m:r>
                        <m:sSub>
                          <m:sSubPr>
                            <m:ctrlPr>
                              <a:rPr lang="en-US" sz="3200" i="1" dirty="0" smtClean="0">
                                <a:latin typeface="Cambria Math" panose="02040503050406030204" pitchFamily="18" charset="0"/>
                              </a:rPr>
                            </m:ctrlPr>
                          </m:sSubPr>
                          <m:e>
                            <m:r>
                              <a:rPr lang="en-US" sz="3200" b="0" i="1" dirty="0" smtClean="0">
                                <a:latin typeface="Cambria Math" panose="02040503050406030204" pitchFamily="18" charset="0"/>
                              </a:rPr>
                              <m:t>𝜇</m:t>
                            </m:r>
                          </m:e>
                          <m:sub>
                            <m:r>
                              <a:rPr lang="en-US" sz="3200" b="0" i="1" dirty="0" smtClean="0">
                                <a:latin typeface="Cambria Math" panose="02040503050406030204" pitchFamily="18" charset="0"/>
                              </a:rPr>
                              <m:t>0</m:t>
                            </m:r>
                          </m:sub>
                        </m:sSub>
                        <m:r>
                          <a:rPr lang="en-US" sz="3200" b="0" i="1" smtClean="0">
                            <a:latin typeface="Cambria Math" panose="02040503050406030204" pitchFamily="18" charset="0"/>
                          </a:rPr>
                          <m:t> </m:t>
                        </m:r>
                      </m:num>
                      <m:den>
                        <m:r>
                          <a:rPr lang="en-US" sz="3200" b="0" i="1" smtClean="0">
                            <a:latin typeface="Cambria Math" panose="02040503050406030204" pitchFamily="18" charset="0"/>
                          </a:rPr>
                          <m:t>𝑠</m:t>
                        </m:r>
                        <m:r>
                          <a:rPr lang="en-US" sz="3200" b="0" i="1" smtClean="0">
                            <a:latin typeface="Cambria Math" panose="02040503050406030204" pitchFamily="18" charset="0"/>
                          </a:rPr>
                          <m:t>/</m:t>
                        </m:r>
                        <m:rad>
                          <m:radPr>
                            <m:degHide m:val="on"/>
                            <m:ctrlPr>
                              <a:rPr lang="en-US" sz="3200" i="1" smtClean="0">
                                <a:latin typeface="Cambria Math" panose="02040503050406030204" pitchFamily="18" charset="0"/>
                              </a:rPr>
                            </m:ctrlPr>
                          </m:radPr>
                          <m:deg/>
                          <m:e>
                            <m:r>
                              <m:rPr>
                                <m:sty m:val="p"/>
                              </m:rPr>
                              <a:rPr lang="en-US" sz="3200" b="0" i="0" smtClean="0">
                                <a:latin typeface="Cambria Math" panose="02040503050406030204" pitchFamily="18" charset="0"/>
                              </a:rPr>
                              <m:t>n</m:t>
                            </m:r>
                          </m:e>
                        </m:rad>
                      </m:den>
                    </m:f>
                  </m:oMath>
                </a14:m>
                <a:r>
                  <a:rPr lang="en-US" sz="3200" dirty="0"/>
                  <a:t>  </a:t>
                </a:r>
                <a:r>
                  <a:rPr lang="en-US" sz="3200" b="1" dirty="0"/>
                  <a:t>has absolute value greater than a specified critical value.</a:t>
                </a:r>
              </a:p>
              <a:p>
                <a:pPr marL="0" indent="0">
                  <a:spcBef>
                    <a:spcPts val="0"/>
                  </a:spcBef>
                  <a:buNone/>
                </a:pPr>
                <a:endParaRPr lang="en-US" sz="3200" b="1" dirty="0"/>
              </a:p>
              <a:p>
                <a:pPr marL="0" indent="0">
                  <a:spcBef>
                    <a:spcPts val="0"/>
                  </a:spcBef>
                  <a:buNone/>
                </a:pPr>
                <a:r>
                  <a:rPr lang="en-US" sz="3200" b="1" dirty="0"/>
                  <a:t>Imposing a  5%  significance level, we specify this critical value to be the  97.5</a:t>
                </a:r>
                <a:r>
                  <a:rPr lang="en-US" sz="3200" b="1" baseline="30000" dirty="0"/>
                  <a:t>th</a:t>
                </a:r>
                <a:r>
                  <a:rPr lang="en-US" sz="3200" b="1" dirty="0"/>
                  <a:t>  percentile of the  </a:t>
                </a:r>
                <a14:m>
                  <m:oMath xmlns:m="http://schemas.openxmlformats.org/officeDocument/2006/math">
                    <m:r>
                      <a:rPr lang="en-US" sz="3200" b="0" i="1" smtClean="0">
                        <a:latin typeface="Cambria Math" panose="02040503050406030204" pitchFamily="18" charset="0"/>
                      </a:rPr>
                      <m:t>𝑡</m:t>
                    </m:r>
                  </m:oMath>
                </a14:m>
                <a:r>
                  <a:rPr lang="en-US" sz="3200" b="1" dirty="0"/>
                  <a:t>  distribution on  n – 1  degrees of freedom, which can be looked up in a  </a:t>
                </a:r>
                <a14:m>
                  <m:oMath xmlns:m="http://schemas.openxmlformats.org/officeDocument/2006/math">
                    <m:r>
                      <a:rPr lang="en-US" sz="3200" i="1">
                        <a:latin typeface="Cambria Math" panose="02040503050406030204" pitchFamily="18" charset="0"/>
                      </a:rPr>
                      <m:t>𝑡</m:t>
                    </m:r>
                  </m:oMath>
                </a14:m>
                <a:r>
                  <a:rPr lang="en-US" sz="3200" b="1" dirty="0"/>
                  <a:t>  table.  In what follows, we shall denote this critical value by  </a:t>
                </a:r>
                <a14:m>
                  <m:oMath xmlns:m="http://schemas.openxmlformats.org/officeDocument/2006/math">
                    <m:sSub>
                      <m:sSubPr>
                        <m:ctrlPr>
                          <a:rPr lang="en-US" sz="3200" b="0" i="1" smtClean="0">
                            <a:latin typeface="Cambria Math" panose="02040503050406030204" pitchFamily="18" charset="0"/>
                          </a:rPr>
                        </m:ctrlPr>
                      </m:sSubPr>
                      <m:e>
                        <m:r>
                          <a:rPr lang="en-US" sz="3200" i="1">
                            <a:latin typeface="Cambria Math" panose="02040503050406030204" pitchFamily="18" charset="0"/>
                          </a:rPr>
                          <m:t>𝑡</m:t>
                        </m:r>
                      </m:e>
                      <m:sub>
                        <m:r>
                          <m:rPr>
                            <m:sty m:val="p"/>
                          </m:rPr>
                          <a:rPr lang="en-US" sz="3200" b="0" i="0" smtClean="0">
                            <a:latin typeface="Cambria Math" panose="02040503050406030204" pitchFamily="18" charset="0"/>
                          </a:rPr>
                          <m:t>n</m:t>
                        </m:r>
                        <m:r>
                          <a:rPr lang="en-US" sz="3200" b="0" i="1" smtClean="0">
                            <a:latin typeface="Cambria Math" panose="02040503050406030204" pitchFamily="18" charset="0"/>
                          </a:rPr>
                          <m:t>−1,   </m:t>
                        </m:r>
                        <m:r>
                          <m:rPr>
                            <m:lit/>
                          </m:rPr>
                          <a:rPr lang="en-US" sz="3200" b="0" i="1" smtClean="0">
                            <a:latin typeface="Cambria Math" panose="02040503050406030204" pitchFamily="18" charset="0"/>
                          </a:rPr>
                          <m:t> </m:t>
                        </m:r>
                        <m:r>
                          <a:rPr lang="en-US" sz="3200" b="0" i="1" smtClean="0">
                            <a:latin typeface="Cambria Math" panose="02040503050406030204" pitchFamily="18" charset="0"/>
                          </a:rPr>
                          <m:t>.975</m:t>
                        </m:r>
                      </m:sub>
                    </m:sSub>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9866"/>
              </a:xfrm>
              <a:blipFill>
                <a:blip r:embed="rId2"/>
                <a:stretch>
                  <a:fillRect l="-1600" r="-985"/>
                </a:stretch>
              </a:blipFill>
            </p:spPr>
            <p:txBody>
              <a:bodyPr/>
              <a:lstStyle/>
              <a:p>
                <a:r>
                  <a:rPr lang="en-US">
                    <a:noFill/>
                  </a:rPr>
                  <a:t> </a:t>
                </a:r>
              </a:p>
            </p:txBody>
          </p:sp>
        </mc:Fallback>
      </mc:AlternateContent>
    </p:spTree>
    <p:extLst>
      <p:ext uri="{BB962C8B-B14F-4D97-AF65-F5344CB8AC3E}">
        <p14:creationId xmlns:p14="http://schemas.microsoft.com/office/powerpoint/2010/main" val="3005067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TWO QUESTIONS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43173"/>
          </a:xfrm>
        </p:spPr>
        <p:txBody>
          <a:bodyPr>
            <a:normAutofit/>
          </a:bodyPr>
          <a:lstStyle/>
          <a:p>
            <a:pPr marL="0" indent="0">
              <a:spcBef>
                <a:spcPts val="0"/>
              </a:spcBef>
              <a:buNone/>
            </a:pPr>
            <a:r>
              <a:rPr lang="en-US" sz="3200" b="1" dirty="0"/>
              <a:t>Two key questions to be addressed in this lecture are the following:</a:t>
            </a:r>
          </a:p>
          <a:p>
            <a:pPr marL="0" indent="0">
              <a:spcBef>
                <a:spcPts val="0"/>
              </a:spcBef>
              <a:buNone/>
            </a:pPr>
            <a:endParaRPr lang="en-US" sz="3200" b="1" dirty="0"/>
          </a:p>
          <a:p>
            <a:pPr marL="514350" indent="-514350">
              <a:spcBef>
                <a:spcPts val="0"/>
              </a:spcBef>
              <a:buAutoNum type="arabicPeriod"/>
            </a:pPr>
            <a:r>
              <a:rPr lang="en-US" sz="3200" b="1" dirty="0"/>
              <a:t>(POWER)  If the null hypothesis is false, then what is the power of the test procedure ?  </a:t>
            </a:r>
          </a:p>
          <a:p>
            <a:pPr marL="514350" indent="-514350">
              <a:spcBef>
                <a:spcPts val="0"/>
              </a:spcBef>
              <a:buAutoNum type="arabicPeriod"/>
            </a:pPr>
            <a:endParaRPr lang="en-US" sz="3200" b="1" dirty="0"/>
          </a:p>
          <a:p>
            <a:pPr marL="514350" indent="-514350">
              <a:spcBef>
                <a:spcPts val="0"/>
              </a:spcBef>
              <a:buAutoNum type="arabicPeriod"/>
            </a:pPr>
            <a:r>
              <a:rPr lang="en-US" sz="3200" b="1" dirty="0"/>
              <a:t>(SAMPLE SIZE)  How shall we choose the sample size if we want the test procedure to have, let us say, 80% power ?</a:t>
            </a:r>
          </a:p>
        </p:txBody>
      </p:sp>
    </p:spTree>
    <p:extLst>
      <p:ext uri="{BB962C8B-B14F-4D97-AF65-F5344CB8AC3E}">
        <p14:creationId xmlns:p14="http://schemas.microsoft.com/office/powerpoint/2010/main" val="3286745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31205"/>
              </a:xfrm>
            </p:spPr>
            <p:txBody>
              <a:bodyPr>
                <a:normAutofit/>
              </a:bodyPr>
              <a:lstStyle/>
              <a:p>
                <a:pPr marL="0" indent="0">
                  <a:spcBef>
                    <a:spcPts val="0"/>
                  </a:spcBef>
                  <a:buNone/>
                </a:pPr>
                <a:r>
                  <a:rPr lang="en-US" sz="3200" b="1" dirty="0"/>
                  <a:t>Before selecting our sample, the probability of rejecting the null hypothesis is  </a:t>
                </a:r>
                <a14:m>
                  <m:oMath xmlns:m="http://schemas.openxmlformats.org/officeDocument/2006/math">
                    <m:r>
                      <m:rPr>
                        <m:sty m:val="p"/>
                      </m:rPr>
                      <a:rPr lang="en-US" sz="3200" b="0" i="0" smtClean="0">
                        <a:latin typeface="Cambria Math" panose="02040503050406030204" pitchFamily="18" charset="0"/>
                      </a:rPr>
                      <m:t>P</m:t>
                    </m:r>
                    <m:d>
                      <m:dPr>
                        <m:ctrlPr>
                          <a:rPr lang="en-US" sz="3200" b="0" i="1" smtClean="0">
                            <a:latin typeface="Cambria Math" panose="02040503050406030204" pitchFamily="18" charset="0"/>
                          </a:rPr>
                        </m:ctrlPr>
                      </m:dPr>
                      <m:e>
                        <m:d>
                          <m:dPr>
                            <m:begChr m:val="|"/>
                            <m:endChr m:val="|"/>
                            <m:ctrlPr>
                              <a:rPr lang="en-US" sz="3200" b="0" i="1" smtClean="0">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e>
                        </m:d>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dirty="0"/>
                  <a:t>.</a:t>
                </a:r>
              </a:p>
              <a:p>
                <a:pPr marL="0" indent="0">
                  <a:spcBef>
                    <a:spcPts val="0"/>
                  </a:spcBef>
                  <a:buNone/>
                </a:pPr>
                <a:endParaRPr lang="en-US" sz="3200" dirty="0"/>
              </a:p>
              <a:p>
                <a:pPr marL="0" indent="0">
                  <a:spcBef>
                    <a:spcPts val="0"/>
                  </a:spcBef>
                  <a:buNone/>
                </a:pPr>
                <a:r>
                  <a:rPr lang="en-US" sz="3200" b="1" dirty="0"/>
                  <a:t>If the null hypothesis is true, then this is the probability of </a:t>
                </a:r>
                <a:r>
                  <a:rPr lang="en-US" sz="3200" b="1" i="1" dirty="0"/>
                  <a:t>committing</a:t>
                </a:r>
                <a:r>
                  <a:rPr lang="en-US" sz="3200" b="1" dirty="0"/>
                  <a:t>  a Type I error.  Specifying the critical value to be  </a:t>
                </a:r>
                <a14:m>
                  <m:oMath xmlns:m="http://schemas.openxmlformats.org/officeDocument/2006/math">
                    <m:sSub>
                      <m:sSubPr>
                        <m:ctrlPr>
                          <a:rPr lang="en-US" sz="3200" i="1" smtClean="0">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oMath>
                </a14:m>
                <a:r>
                  <a:rPr lang="en-US" sz="3200" b="1" dirty="0"/>
                  <a:t>  has made this equal to  5%.  If the null hypothesis is false, then this is the probability of </a:t>
                </a:r>
                <a:r>
                  <a:rPr lang="en-US" sz="3200" b="1" i="1" dirty="0"/>
                  <a:t>avoiding</a:t>
                </a:r>
                <a:r>
                  <a:rPr lang="en-US" sz="3200" b="1" dirty="0"/>
                  <a:t>  a Type II error, which is called power.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31205"/>
              </a:xfrm>
              <a:blipFill>
                <a:blip r:embed="rId2"/>
                <a:stretch>
                  <a:fillRect l="-1600" t="-1750"/>
                </a:stretch>
              </a:blipFill>
            </p:spPr>
            <p:txBody>
              <a:bodyPr/>
              <a:lstStyle/>
              <a:p>
                <a:r>
                  <a:rPr lang="en-US">
                    <a:noFill/>
                  </a:rPr>
                  <a:t> </a:t>
                </a:r>
              </a:p>
            </p:txBody>
          </p:sp>
        </mc:Fallback>
      </mc:AlternateContent>
    </p:spTree>
    <p:extLst>
      <p:ext uri="{BB962C8B-B14F-4D97-AF65-F5344CB8AC3E}">
        <p14:creationId xmlns:p14="http://schemas.microsoft.com/office/powerpoint/2010/main" val="1272697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An approximate formula for </a:t>
                </a:r>
                <a:r>
                  <a:rPr lang="en-US" sz="3200" dirty="0">
                    <a:latin typeface="Cambria Math" panose="02040503050406030204" pitchFamily="18" charset="0"/>
                  </a:rPr>
                  <a:t> </a:t>
                </a:r>
                <a14:m>
                  <m:oMath xmlns:m="http://schemas.openxmlformats.org/officeDocument/2006/math">
                    <m:r>
                      <m:rPr>
                        <m:sty m:val="p"/>
                      </m:rPr>
                      <a:rPr lang="en-US" sz="3200" b="0" i="0" smtClean="0">
                        <a:latin typeface="Cambria Math" panose="02040503050406030204" pitchFamily="18" charset="0"/>
                      </a:rPr>
                      <m:t>P</m:t>
                    </m:r>
                    <m:d>
                      <m:dPr>
                        <m:ctrlPr>
                          <a:rPr lang="en-US" sz="3200" b="0" i="1" smtClean="0">
                            <a:latin typeface="Cambria Math" panose="02040503050406030204" pitchFamily="18" charset="0"/>
                          </a:rPr>
                        </m:ctrlPr>
                      </m:dPr>
                      <m:e>
                        <m:d>
                          <m:dPr>
                            <m:begChr m:val="|"/>
                            <m:endChr m:val="|"/>
                            <m:ctrlPr>
                              <a:rPr lang="en-US" sz="3200" b="0" i="1" smtClean="0">
                                <a:latin typeface="Cambria Math" panose="02040503050406030204" pitchFamily="18" charset="0"/>
                              </a:rPr>
                            </m:ctrlPr>
                          </m:dPr>
                          <m:e>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e>
                        </m:d>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m:rPr>
                                <m:sty m:val="p"/>
                              </m:rPr>
                              <a:rPr lang="en-US" sz="3200" i="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is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b="0" i="0" smtClean="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b="0" i="1" dirty="0" smtClean="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where  Z  has the standard normal distribution.  I shall explain later in this lecture where the approximate formula comes from.</a:t>
                </a:r>
              </a:p>
              <a:p>
                <a:pPr marL="0" indent="0">
                  <a:spcBef>
                    <a:spcPts val="0"/>
                  </a:spcBef>
                  <a:buNone/>
                </a:pPr>
                <a:endParaRPr lang="en-US" sz="3200" b="1" dirty="0"/>
              </a:p>
              <a:p>
                <a:pPr marL="0" indent="0">
                  <a:spcBef>
                    <a:spcPts val="0"/>
                  </a:spcBef>
                  <a:buNone/>
                </a:pPr>
                <a:r>
                  <a:rPr lang="en-US" sz="3200" b="1" dirty="0"/>
                  <a:t>For now, note that the power depends on  </a:t>
                </a:r>
                <a14:m>
                  <m:oMath xmlns:m="http://schemas.openxmlformats.org/officeDocument/2006/math">
                    <m:d>
                      <m:dPr>
                        <m:begChr m:val="|"/>
                        <m:endChr m:val="|"/>
                        <m:ctrlPr>
                          <a:rPr lang="en-US" sz="3200" b="0" i="1" smtClean="0">
                            <a:latin typeface="Cambria Math" panose="02040503050406030204" pitchFamily="18" charset="0"/>
                          </a:rPr>
                        </m:ctrlPr>
                      </m:dPr>
                      <m:e>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e>
                    </m:d>
                  </m:oMath>
                </a14:m>
                <a:r>
                  <a:rPr lang="en-US" sz="3200" b="1" dirty="0"/>
                  <a:t>,  </a:t>
                </a:r>
                <a14:m>
                  <m:oMath xmlns:m="http://schemas.openxmlformats.org/officeDocument/2006/math">
                    <m:r>
                      <a:rPr lang="en-US" sz="3200" i="1">
                        <a:latin typeface="Cambria Math" panose="02040503050406030204" pitchFamily="18" charset="0"/>
                      </a:rPr>
                      <m:t>𝜎</m:t>
                    </m:r>
                  </m:oMath>
                </a14:m>
                <a:r>
                  <a:rPr lang="en-US" sz="3200" b="1" dirty="0"/>
                  <a:t>,  and  n.</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r="-2215"/>
                </a:stretch>
              </a:blipFill>
            </p:spPr>
            <p:txBody>
              <a:bodyPr/>
              <a:lstStyle/>
              <a:p>
                <a:r>
                  <a:rPr lang="en-US">
                    <a:noFill/>
                  </a:rPr>
                  <a:t> </a:t>
                </a:r>
              </a:p>
            </p:txBody>
          </p:sp>
        </mc:Fallback>
      </mc:AlternateContent>
    </p:spTree>
    <p:extLst>
      <p:ext uri="{BB962C8B-B14F-4D97-AF65-F5344CB8AC3E}">
        <p14:creationId xmlns:p14="http://schemas.microsoft.com/office/powerpoint/2010/main" val="3426840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Indeed, since  </a:t>
                </a:r>
                <a14:m>
                  <m:oMath xmlns:m="http://schemas.openxmlformats.org/officeDocument/2006/math">
                    <m:r>
                      <m:rPr>
                        <m:sty m:val="p"/>
                      </m:rPr>
                      <a:rPr lang="en-US" sz="3200">
                        <a:latin typeface="Cambria Math" panose="02040503050406030204" pitchFamily="18" charset="0"/>
                      </a:rPr>
                      <m:t>P</m:t>
                    </m:r>
                    <m:d>
                      <m:dPr>
                        <m:ctrlPr>
                          <a:rPr lang="en-US" sz="3200" i="1">
                            <a:latin typeface="Cambria Math" panose="02040503050406030204" pitchFamily="18" charset="0"/>
                          </a:rPr>
                        </m:ctrlPr>
                      </m:dPr>
                      <m:e>
                        <m:r>
                          <m:rPr>
                            <m:sty m:val="p"/>
                          </m:rPr>
                          <a:rPr lang="en-US" sz="3200" b="0" i="0" smtClean="0">
                            <a:latin typeface="Cambria Math" panose="02040503050406030204" pitchFamily="18" charset="0"/>
                          </a:rPr>
                          <m:t>Z</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b="0" i="1" dirty="0" smtClean="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sSub>
                          <m:sSubPr>
                            <m:ctrlPr>
                              <a:rPr lang="en-US" sz="3200" i="1">
                                <a:latin typeface="Cambria Math" panose="02040503050406030204" pitchFamily="18" charset="0"/>
                              </a:rPr>
                            </m:ctrlPr>
                          </m:sSubPr>
                          <m:e>
                            <m:r>
                              <a:rPr lang="en-US" sz="3200" i="1">
                                <a:latin typeface="Cambria Math" panose="02040503050406030204" pitchFamily="18" charset="0"/>
                              </a:rPr>
                              <m:t>− </m:t>
                            </m:r>
                            <m:r>
                              <a:rPr lang="en-US" sz="3200" i="1">
                                <a:latin typeface="Cambria Math" panose="02040503050406030204" pitchFamily="18" charset="0"/>
                              </a:rPr>
                              <m:t>𝑡</m:t>
                            </m:r>
                          </m:e>
                          <m:sub>
                            <m:r>
                              <m:rPr>
                                <m:sty m:val="p"/>
                              </m:rPr>
                              <a:rPr lang="en-US" sz="3200">
                                <a:latin typeface="Cambria Math" panose="02040503050406030204" pitchFamily="18" charset="0"/>
                              </a:rPr>
                              <m:t>n</m:t>
                            </m:r>
                            <m:r>
                              <a:rPr lang="en-US" sz="3200" i="1">
                                <a:latin typeface="Cambria Math" panose="02040503050406030204" pitchFamily="18" charset="0"/>
                              </a:rPr>
                              <m:t>−1,   </m:t>
                            </m:r>
                            <m:r>
                              <m:rPr>
                                <m:lit/>
                              </m:rPr>
                              <a:rPr lang="en-US" sz="3200" i="1">
                                <a:latin typeface="Cambria Math" panose="02040503050406030204" pitchFamily="18" charset="0"/>
                              </a:rPr>
                              <m:t> </m:t>
                            </m:r>
                            <m:r>
                              <a:rPr lang="en-US" sz="3200" i="1">
                                <a:latin typeface="Cambria Math" panose="02040503050406030204" pitchFamily="18" charset="0"/>
                              </a:rPr>
                              <m:t>.975</m:t>
                            </m:r>
                          </m:sub>
                        </m:sSub>
                      </m:e>
                    </m:d>
                  </m:oMath>
                </a14:m>
                <a:r>
                  <a:rPr lang="en-US" sz="3200" b="1" dirty="0"/>
                  <a:t>  is greater when  </a:t>
                </a:r>
                <a14:m>
                  <m:oMath xmlns:m="http://schemas.openxmlformats.org/officeDocument/2006/math">
                    <m:f>
                      <m:fPr>
                        <m:ctrlPr>
                          <a:rPr lang="en-US" sz="3200" i="1" smtClean="0">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r>
                          <a:rPr lang="en-US" sz="3200" b="0" i="1" dirty="0" smtClean="0">
                            <a:latin typeface="Cambria Math" panose="02040503050406030204" pitchFamily="18" charset="0"/>
                          </a:rPr>
                          <m:t>|</m:t>
                        </m:r>
                      </m:num>
                      <m:den>
                        <m:r>
                          <a:rPr lang="en-US" sz="3200" i="1" dirty="0">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m:rPr>
                                <m:sty m:val="p"/>
                              </m:rPr>
                              <a:rPr lang="en-US" sz="3200" i="0">
                                <a:latin typeface="Cambria Math" panose="02040503050406030204" pitchFamily="18" charset="0"/>
                              </a:rPr>
                              <m:t>n</m:t>
                            </m:r>
                          </m:e>
                        </m:rad>
                      </m:den>
                    </m:f>
                  </m:oMath>
                </a14:m>
                <a:r>
                  <a:rPr lang="en-US" sz="3200" b="1" dirty="0"/>
                  <a:t>  is larger, the power is greater when:</a:t>
                </a:r>
              </a:p>
              <a:p>
                <a:pPr marL="0" indent="0">
                  <a:spcBef>
                    <a:spcPts val="0"/>
                  </a:spcBef>
                  <a:buNone/>
                </a:pPr>
                <a:r>
                  <a:rPr lang="en-US" sz="3200" b="1" dirty="0"/>
                  <a:t> </a:t>
                </a:r>
              </a:p>
              <a:p>
                <a:pPr>
                  <a:spcBef>
                    <a:spcPts val="0"/>
                  </a:spcBef>
                </a:pPr>
                <a14:m>
                  <m:oMath xmlns:m="http://schemas.openxmlformats.org/officeDocument/2006/math">
                    <m:d>
                      <m:dPr>
                        <m:begChr m:val="|"/>
                        <m:endChr m:val="|"/>
                        <m:ctrlPr>
                          <a:rPr lang="en-US" sz="3200" b="0" i="1" smtClean="0">
                            <a:latin typeface="Cambria Math" panose="02040503050406030204" pitchFamily="18" charset="0"/>
                          </a:rPr>
                        </m:ctrlPr>
                      </m:dPr>
                      <m:e>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e>
                    </m:d>
                  </m:oMath>
                </a14:m>
                <a:r>
                  <a:rPr lang="en-US" sz="3200" b="1" dirty="0"/>
                  <a:t>  is larger;</a:t>
                </a:r>
              </a:p>
              <a:p>
                <a:pPr>
                  <a:spcBef>
                    <a:spcPts val="0"/>
                  </a:spcBef>
                </a:pPr>
                <a14:m>
                  <m:oMath xmlns:m="http://schemas.openxmlformats.org/officeDocument/2006/math">
                    <m:r>
                      <a:rPr lang="en-US" sz="3200" i="1" dirty="0" smtClean="0">
                        <a:latin typeface="Cambria Math" panose="02040503050406030204" pitchFamily="18" charset="0"/>
                      </a:rPr>
                      <m:t>𝜎</m:t>
                    </m:r>
                  </m:oMath>
                </a14:m>
                <a:r>
                  <a:rPr lang="en-US" sz="3200" b="1" dirty="0"/>
                  <a:t>  is smaller; and/or</a:t>
                </a:r>
              </a:p>
              <a:p>
                <a:pPr>
                  <a:spcBef>
                    <a:spcPts val="0"/>
                  </a:spcBef>
                </a:pPr>
                <a:r>
                  <a:rPr lang="en-US" sz="3200" b="1" dirty="0"/>
                  <a:t>n  is larger.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a:stretch>
              </a:blipFill>
            </p:spPr>
            <p:txBody>
              <a:bodyPr/>
              <a:lstStyle/>
              <a:p>
                <a:r>
                  <a:rPr lang="en-US">
                    <a:noFill/>
                  </a:rPr>
                  <a:t> </a:t>
                </a:r>
              </a:p>
            </p:txBody>
          </p:sp>
        </mc:Fallback>
      </mc:AlternateContent>
    </p:spTree>
    <p:extLst>
      <p:ext uri="{BB962C8B-B14F-4D97-AF65-F5344CB8AC3E}">
        <p14:creationId xmlns:p14="http://schemas.microsoft.com/office/powerpoint/2010/main" val="2112733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POWER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652503"/>
              </a:xfrm>
            </p:spPr>
            <p:txBody>
              <a:bodyPr>
                <a:noAutofit/>
              </a:bodyPr>
              <a:lstStyle/>
              <a:p>
                <a:pPr marL="0" indent="0">
                  <a:spcBef>
                    <a:spcPts val="0"/>
                  </a:spcBef>
                  <a:buNone/>
                </a:pPr>
                <a:r>
                  <a:rPr lang="en-US" sz="3200" b="1" dirty="0"/>
                  <a:t>Intuitively: </a:t>
                </a:r>
              </a:p>
              <a:p>
                <a:pPr>
                  <a:spcBef>
                    <a:spcPts val="0"/>
                  </a:spcBef>
                </a:pPr>
                <a:r>
                  <a:rPr lang="en-US" sz="3200" b="1" dirty="0"/>
                  <a:t>larger  </a:t>
                </a:r>
                <a14:m>
                  <m:oMath xmlns:m="http://schemas.openxmlformats.org/officeDocument/2006/math">
                    <m:d>
                      <m:dPr>
                        <m:begChr m:val="|"/>
                        <m:endChr m:val="|"/>
                        <m:ctrlPr>
                          <a:rPr lang="en-US" sz="3200" b="0" i="1" smtClean="0">
                            <a:latin typeface="Cambria Math" panose="02040503050406030204" pitchFamily="18" charset="0"/>
                          </a:rPr>
                        </m:ctrlPr>
                      </m:dPr>
                      <m:e>
                        <m:r>
                          <a:rPr lang="en-US" sz="3200" i="1">
                            <a:latin typeface="Cambria Math" panose="02040503050406030204" pitchFamily="18" charset="0"/>
                          </a:rPr>
                          <m:t>𝜇</m:t>
                        </m:r>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e>
                    </m:d>
                  </m:oMath>
                </a14:m>
                <a:r>
                  <a:rPr lang="en-US" sz="3200" b="1" dirty="0"/>
                  <a:t>  says that the actual population mean is farther away from what is specified in the null hypothesis;</a:t>
                </a:r>
              </a:p>
              <a:p>
                <a:pPr>
                  <a:spcBef>
                    <a:spcPts val="0"/>
                  </a:spcBef>
                </a:pPr>
                <a:r>
                  <a:rPr lang="en-US" sz="3200" b="1" dirty="0"/>
                  <a:t>smaller </a:t>
                </a:r>
                <a14:m>
                  <m:oMath xmlns:m="http://schemas.openxmlformats.org/officeDocument/2006/math">
                    <m:r>
                      <a:rPr lang="en-US" sz="3200" b="1" i="0" dirty="0" smtClean="0">
                        <a:latin typeface="Cambria Math" panose="02040503050406030204" pitchFamily="18" charset="0"/>
                      </a:rPr>
                      <m:t> </m:t>
                    </m:r>
                    <m:r>
                      <a:rPr lang="en-US" sz="3200" i="1" dirty="0" smtClean="0">
                        <a:latin typeface="Cambria Math" panose="02040503050406030204" pitchFamily="18" charset="0"/>
                      </a:rPr>
                      <m:t>𝜎</m:t>
                    </m:r>
                  </m:oMath>
                </a14:m>
                <a:r>
                  <a:rPr lang="en-US" sz="3200" b="1" dirty="0"/>
                  <a:t>  entails less variability in the data; and</a:t>
                </a:r>
              </a:p>
              <a:p>
                <a:pPr>
                  <a:spcBef>
                    <a:spcPts val="0"/>
                  </a:spcBef>
                </a:pPr>
                <a:r>
                  <a:rPr lang="en-US" sz="3200" b="1" dirty="0"/>
                  <a:t>larger  n  entails that we collect more data.</a:t>
                </a:r>
              </a:p>
              <a:p>
                <a:pPr>
                  <a:spcBef>
                    <a:spcPts val="0"/>
                  </a:spcBef>
                </a:pPr>
                <a:endParaRPr lang="en-US" sz="3200" b="1" dirty="0"/>
              </a:p>
              <a:p>
                <a:pPr marL="0" indent="0">
                  <a:spcBef>
                    <a:spcPts val="0"/>
                  </a:spcBef>
                  <a:buNone/>
                </a:pPr>
                <a:r>
                  <a:rPr lang="en-US" sz="3200" b="1" dirty="0"/>
                  <a:t>The first two points above indicate that, roughly speaking, a null hypothesis that is manifestly false is more probably rejected than a null hypothesis that is only subtly false.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652503"/>
              </a:xfrm>
              <a:blipFill>
                <a:blip r:embed="rId2"/>
                <a:stretch>
                  <a:fillRect l="-1600" t="-1704" r="-2277" b="-655"/>
                </a:stretch>
              </a:blipFill>
            </p:spPr>
            <p:txBody>
              <a:bodyPr/>
              <a:lstStyle/>
              <a:p>
                <a:r>
                  <a:rPr lang="en-US">
                    <a:noFill/>
                  </a:rPr>
                  <a:t> </a:t>
                </a:r>
              </a:p>
            </p:txBody>
          </p:sp>
        </mc:Fallback>
      </mc:AlternateContent>
    </p:spTree>
    <p:extLst>
      <p:ext uri="{BB962C8B-B14F-4D97-AF65-F5344CB8AC3E}">
        <p14:creationId xmlns:p14="http://schemas.microsoft.com/office/powerpoint/2010/main" val="21008749"/>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20BE78-9FDF-401B-B412-3AA10EC5BEA3}">
  <ds:schemaRefs>
    <ds:schemaRef ds:uri="http://schemas.microsoft.com/sharepoint/v3"/>
    <ds:schemaRef ds:uri="http://schemas.openxmlformats.org/package/2006/metadata/core-properties"/>
    <ds:schemaRef ds:uri="http://purl.org/dc/dcmitype/"/>
    <ds:schemaRef ds:uri="71af3243-3dd4-4a8d-8c0d-dd76da1f02a5"/>
    <ds:schemaRef ds:uri="http://schemas.microsoft.com/office/2006/documentManagement/types"/>
    <ds:schemaRef ds:uri="http://purl.org/dc/elements/1.1/"/>
    <ds:schemaRef ds:uri="http://purl.org/dc/terms/"/>
    <ds:schemaRef ds:uri="http://schemas.microsoft.com/office/2006/metadata/properties"/>
    <ds:schemaRef ds:uri="http://www.w3.org/XML/1998/namespace"/>
    <ds:schemaRef ds:uri="http://schemas.microsoft.com/office/infopath/2007/PartnerControls"/>
    <ds:schemaRef ds:uri="230e9df3-be65-4c73-a93b-d1236ebd677e"/>
    <ds:schemaRef ds:uri="16c05727-aa75-4e4a-9b5f-8a80a1165891"/>
  </ds:schemaRefs>
</ds:datastoreItem>
</file>

<file path=customXml/itemProps3.xml><?xml version="1.0" encoding="utf-8"?>
<ds:datastoreItem xmlns:ds="http://schemas.openxmlformats.org/officeDocument/2006/customXml" ds:itemID="{30E62E91-3991-445A-ADE0-DB143B39320F}">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1377</TotalTime>
  <Words>2081</Words>
  <Application>Microsoft Office PowerPoint</Application>
  <PresentationFormat>Widescreen</PresentationFormat>
  <Paragraphs>157</Paragraphs>
  <Slides>32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Aptos</vt:lpstr>
      <vt:lpstr>Arial</vt:lpstr>
      <vt:lpstr>Calibri</vt:lpstr>
      <vt:lpstr>Cambria Math</vt:lpstr>
      <vt:lpstr>Univers Condensed Light</vt:lpstr>
      <vt:lpstr>Walbaum Display Light</vt:lpstr>
      <vt:lpstr>AngleLinesVTI</vt:lpstr>
      <vt:lpstr>POWER IN Hypothesis TESTING; SELECTING A SAMPLE SIZE  BST 600 Fall 2025 Lecture 11 Dr. Richard Charnigo </vt:lpstr>
      <vt:lpstr>RECOLLECTION</vt:lpstr>
      <vt:lpstr>RECOLLECTION (CONTINUED)</vt:lpstr>
      <vt:lpstr>RECOLLECTION (CONTINUED)</vt:lpstr>
      <vt:lpstr>TWO QUESTIONS</vt:lpstr>
      <vt:lpstr>POWER</vt:lpstr>
      <vt:lpstr>POWER (CONTINUED)</vt:lpstr>
      <vt:lpstr>POWER (CONTINUED)</vt:lpstr>
      <vt:lpstr>POWER (CONTINUED)</vt:lpstr>
      <vt:lpstr>POWER (CONTINUED)</vt:lpstr>
      <vt:lpstr>NUMERICAL EXAMPLE</vt:lpstr>
      <vt:lpstr>NUMERICAL EXAMPLE (CONTINUED)</vt:lpstr>
      <vt:lpstr>DERIVATION</vt:lpstr>
      <vt:lpstr>DERIVATION (CONTINUED)</vt:lpstr>
      <vt:lpstr>DERIVATION (CONTINUED)</vt:lpstr>
      <vt:lpstr>DERIVATION (CONTINUED)</vt:lpstr>
      <vt:lpstr>DERIVATION (CONTINUED)</vt:lpstr>
      <vt:lpstr>DERIVATION (CONTINUED)</vt:lpstr>
      <vt:lpstr>SAMPLE SIZE</vt:lpstr>
      <vt:lpstr>SAMPLE SIZE (CONTINUED)</vt:lpstr>
      <vt:lpstr>SAMPLE SIZE (CONTINUED)</vt:lpstr>
      <vt:lpstr>NUMERICAL EXAMPLE</vt:lpstr>
      <vt:lpstr>NUMERICAL EXAMPLE (CONTINUED)</vt:lpstr>
      <vt:lpstr>NUMERICAL EXAMPLE (CONTINUED)</vt:lpstr>
      <vt:lpstr>NUMERICAL EXAMPLE (CONTINUED)</vt:lpstr>
      <vt:lpstr>DERIVATION </vt:lpstr>
      <vt:lpstr>DERIVATION (CONTINUED)</vt:lpstr>
      <vt:lpstr>TABLE OF MULTIPLIERS</vt:lpstr>
      <vt:lpstr>FINAL REMARKS</vt:lpstr>
      <vt:lpstr>FINAL REMARKS (CONTINUED)</vt:lpstr>
      <vt:lpstr>FINAL REMARKS (CONTINUED)</vt:lpstr>
      <vt:lpstr>FINAL REMARKS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4</cp:revision>
  <dcterms:created xsi:type="dcterms:W3CDTF">2025-09-19T01:53:50Z</dcterms:created>
  <dcterms:modified xsi:type="dcterms:W3CDTF">2025-10-15T03:23:13Z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