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sldIdLst>
    <p:sldId id="256" r:id="rId2"/>
    <p:sldId id="258" r:id="rId3"/>
    <p:sldId id="259" r:id="rId4"/>
    <p:sldId id="261" r:id="rId5"/>
    <p:sldId id="260" r:id="rId6"/>
    <p:sldId id="262" r:id="rId7"/>
    <p:sldId id="263" r:id="rId8"/>
    <p:sldId id="264" r:id="rId9"/>
    <p:sldId id="266" r:id="rId10"/>
    <p:sldId id="267" r:id="rId11"/>
    <p:sldId id="268" r:id="rId12"/>
    <p:sldId id="272" r:id="rId13"/>
    <p:sldId id="270" r:id="rId14"/>
    <p:sldId id="269" r:id="rId15"/>
    <p:sldId id="27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193FD47-9D4A-46C1-A4E6-F091DED228D4}">
          <p14:sldIdLst>
            <p14:sldId id="256"/>
            <p14:sldId id="258"/>
            <p14:sldId id="259"/>
            <p14:sldId id="261"/>
            <p14:sldId id="260"/>
            <p14:sldId id="262"/>
            <p14:sldId id="263"/>
            <p14:sldId id="264"/>
            <p14:sldId id="266"/>
            <p14:sldId id="267"/>
            <p14:sldId id="268"/>
            <p14:sldId id="272"/>
            <p14:sldId id="270"/>
            <p14:sldId id="269"/>
            <p14:sldId id="27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462534-F6F5-4AF9-B2A2-F64D837EEDF4}" v="2570" dt="2025-09-17T19:58:32.8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hard Charnigo" userId="4fe029dc7930efe6" providerId="LiveId" clId="{12462534-F6F5-4AF9-B2A2-F64D837EEDF4}"/>
    <pc:docChg chg="undo custSel addSld delSld modSld sldOrd modSection">
      <pc:chgData name="Richard Charnigo" userId="4fe029dc7930efe6" providerId="LiveId" clId="{12462534-F6F5-4AF9-B2A2-F64D837EEDF4}" dt="2025-09-17T19:59:52.703" v="8120" actId="20577"/>
      <pc:docMkLst>
        <pc:docMk/>
      </pc:docMkLst>
      <pc:sldChg chg="modSp">
        <pc:chgData name="Richard Charnigo" userId="4fe029dc7930efe6" providerId="LiveId" clId="{12462534-F6F5-4AF9-B2A2-F64D837EEDF4}" dt="2025-09-17T18:03:11.537" v="42" actId="20577"/>
        <pc:sldMkLst>
          <pc:docMk/>
          <pc:sldMk cId="340496337" sldId="256"/>
        </pc:sldMkLst>
        <pc:spChg chg="mod">
          <ac:chgData name="Richard Charnigo" userId="4fe029dc7930efe6" providerId="LiveId" clId="{12462534-F6F5-4AF9-B2A2-F64D837EEDF4}" dt="2025-09-17T18:03:06.651" v="40" actId="20577"/>
          <ac:spMkLst>
            <pc:docMk/>
            <pc:sldMk cId="340496337" sldId="256"/>
            <ac:spMk id="2" creationId="{25BC26E0-8949-3811-511C-2040B1CD54E6}"/>
          </ac:spMkLst>
        </pc:spChg>
        <pc:spChg chg="mod">
          <ac:chgData name="Richard Charnigo" userId="4fe029dc7930efe6" providerId="LiveId" clId="{12462534-F6F5-4AF9-B2A2-F64D837EEDF4}" dt="2025-09-17T18:03:11.537" v="42" actId="20577"/>
          <ac:spMkLst>
            <pc:docMk/>
            <pc:sldMk cId="340496337" sldId="256"/>
            <ac:spMk id="3" creationId="{24A1EF70-41E0-5BCD-9EEC-E9E73B761C0C}"/>
          </ac:spMkLst>
        </pc:spChg>
      </pc:sldChg>
      <pc:sldChg chg="modSp mod">
        <pc:chgData name="Richard Charnigo" userId="4fe029dc7930efe6" providerId="LiveId" clId="{12462534-F6F5-4AF9-B2A2-F64D837EEDF4}" dt="2025-09-17T18:29:37.736" v="1686" actId="114"/>
        <pc:sldMkLst>
          <pc:docMk/>
          <pc:sldMk cId="722043765" sldId="258"/>
        </pc:sldMkLst>
        <pc:spChg chg="mod">
          <ac:chgData name="Richard Charnigo" userId="4fe029dc7930efe6" providerId="LiveId" clId="{12462534-F6F5-4AF9-B2A2-F64D837EEDF4}" dt="2025-09-17T18:18:57.135" v="99" actId="20577"/>
          <ac:spMkLst>
            <pc:docMk/>
            <pc:sldMk cId="722043765" sldId="258"/>
            <ac:spMk id="2" creationId="{031EB903-700B-36AF-6058-F6DC510AEB99}"/>
          </ac:spMkLst>
        </pc:spChg>
        <pc:spChg chg="mod">
          <ac:chgData name="Richard Charnigo" userId="4fe029dc7930efe6" providerId="LiveId" clId="{12462534-F6F5-4AF9-B2A2-F64D837EEDF4}" dt="2025-09-17T18:29:37.736" v="1686" actId="114"/>
          <ac:spMkLst>
            <pc:docMk/>
            <pc:sldMk cId="722043765" sldId="258"/>
            <ac:spMk id="3" creationId="{D0F77F9F-E451-09F2-9595-3C1A6274DEC2}"/>
          </ac:spMkLst>
        </pc:spChg>
      </pc:sldChg>
      <pc:sldChg chg="modSp add mod">
        <pc:chgData name="Richard Charnigo" userId="4fe029dc7930efe6" providerId="LiveId" clId="{12462534-F6F5-4AF9-B2A2-F64D837EEDF4}" dt="2025-09-17T18:23:33.439" v="972" actId="20577"/>
        <pc:sldMkLst>
          <pc:docMk/>
          <pc:sldMk cId="110929360" sldId="259"/>
        </pc:sldMkLst>
        <pc:spChg chg="mod">
          <ac:chgData name="Richard Charnigo" userId="4fe029dc7930efe6" providerId="LiveId" clId="{12462534-F6F5-4AF9-B2A2-F64D837EEDF4}" dt="2025-09-17T18:21:42.508" v="533" actId="20577"/>
          <ac:spMkLst>
            <pc:docMk/>
            <pc:sldMk cId="110929360" sldId="259"/>
            <ac:spMk id="2" creationId="{031EB903-700B-36AF-6058-F6DC510AEB99}"/>
          </ac:spMkLst>
        </pc:spChg>
        <pc:spChg chg="mod">
          <ac:chgData name="Richard Charnigo" userId="4fe029dc7930efe6" providerId="LiveId" clId="{12462534-F6F5-4AF9-B2A2-F64D837EEDF4}" dt="2025-09-17T18:23:33.439" v="972" actId="20577"/>
          <ac:spMkLst>
            <pc:docMk/>
            <pc:sldMk cId="110929360" sldId="259"/>
            <ac:spMk id="3" creationId="{D0F77F9F-E451-09F2-9595-3C1A6274DEC2}"/>
          </ac:spMkLst>
        </pc:spChg>
      </pc:sldChg>
      <pc:sldChg chg="del">
        <pc:chgData name="Richard Charnigo" userId="4fe029dc7930efe6" providerId="LiveId" clId="{12462534-F6F5-4AF9-B2A2-F64D837EEDF4}" dt="2025-09-17T18:17:58.448" v="43" actId="2696"/>
        <pc:sldMkLst>
          <pc:docMk/>
          <pc:sldMk cId="3184251835" sldId="259"/>
        </pc:sldMkLst>
      </pc:sldChg>
      <pc:sldChg chg="del">
        <pc:chgData name="Richard Charnigo" userId="4fe029dc7930efe6" providerId="LiveId" clId="{12462534-F6F5-4AF9-B2A2-F64D837EEDF4}" dt="2025-09-17T18:17:59.741" v="44" actId="2696"/>
        <pc:sldMkLst>
          <pc:docMk/>
          <pc:sldMk cId="395993499" sldId="260"/>
        </pc:sldMkLst>
      </pc:sldChg>
      <pc:sldChg chg="modSp add mod">
        <pc:chgData name="Richard Charnigo" userId="4fe029dc7930efe6" providerId="LiveId" clId="{12462534-F6F5-4AF9-B2A2-F64D837EEDF4}" dt="2025-09-17T18:32:48.787" v="1983" actId="20577"/>
        <pc:sldMkLst>
          <pc:docMk/>
          <pc:sldMk cId="3399280978" sldId="260"/>
        </pc:sldMkLst>
        <pc:spChg chg="mod">
          <ac:chgData name="Richard Charnigo" userId="4fe029dc7930efe6" providerId="LiveId" clId="{12462534-F6F5-4AF9-B2A2-F64D837EEDF4}" dt="2025-09-17T18:32:48.787" v="1983" actId="20577"/>
          <ac:spMkLst>
            <pc:docMk/>
            <pc:sldMk cId="3399280978" sldId="260"/>
            <ac:spMk id="3" creationId="{D0F77F9F-E451-09F2-9595-3C1A6274DEC2}"/>
          </ac:spMkLst>
        </pc:spChg>
      </pc:sldChg>
      <pc:sldChg chg="del">
        <pc:chgData name="Richard Charnigo" userId="4fe029dc7930efe6" providerId="LiveId" clId="{12462534-F6F5-4AF9-B2A2-F64D837EEDF4}" dt="2025-09-17T18:18:00.247" v="45" actId="2696"/>
        <pc:sldMkLst>
          <pc:docMk/>
          <pc:sldMk cId="1988705557" sldId="261"/>
        </pc:sldMkLst>
      </pc:sldChg>
      <pc:sldChg chg="modSp add mod ord">
        <pc:chgData name="Richard Charnigo" userId="4fe029dc7930efe6" providerId="LiveId" clId="{12462534-F6F5-4AF9-B2A2-F64D837EEDF4}" dt="2025-09-17T18:30:19.765" v="1689"/>
        <pc:sldMkLst>
          <pc:docMk/>
          <pc:sldMk cId="3695394554" sldId="261"/>
        </pc:sldMkLst>
        <pc:spChg chg="mod">
          <ac:chgData name="Richard Charnigo" userId="4fe029dc7930efe6" providerId="LiveId" clId="{12462534-F6F5-4AF9-B2A2-F64D837EEDF4}" dt="2025-09-17T18:30:17.777" v="1687" actId="20577"/>
          <ac:spMkLst>
            <pc:docMk/>
            <pc:sldMk cId="3695394554" sldId="261"/>
            <ac:spMk id="3" creationId="{D0F77F9F-E451-09F2-9595-3C1A6274DEC2}"/>
          </ac:spMkLst>
        </pc:spChg>
      </pc:sldChg>
      <pc:sldChg chg="modSp add mod">
        <pc:chgData name="Richard Charnigo" userId="4fe029dc7930efe6" providerId="LiveId" clId="{12462534-F6F5-4AF9-B2A2-F64D837EEDF4}" dt="2025-09-17T19:55:41.819" v="8078" actId="20577"/>
        <pc:sldMkLst>
          <pc:docMk/>
          <pc:sldMk cId="1550563203" sldId="262"/>
        </pc:sldMkLst>
        <pc:spChg chg="mod">
          <ac:chgData name="Richard Charnigo" userId="4fe029dc7930efe6" providerId="LiveId" clId="{12462534-F6F5-4AF9-B2A2-F64D837EEDF4}" dt="2025-09-17T18:33:29.097" v="2032" actId="20577"/>
          <ac:spMkLst>
            <pc:docMk/>
            <pc:sldMk cId="1550563203" sldId="262"/>
            <ac:spMk id="2" creationId="{031EB903-700B-36AF-6058-F6DC510AEB99}"/>
          </ac:spMkLst>
        </pc:spChg>
        <pc:spChg chg="mod">
          <ac:chgData name="Richard Charnigo" userId="4fe029dc7930efe6" providerId="LiveId" clId="{12462534-F6F5-4AF9-B2A2-F64D837EEDF4}" dt="2025-09-17T19:55:41.819" v="8078" actId="20577"/>
          <ac:spMkLst>
            <pc:docMk/>
            <pc:sldMk cId="1550563203" sldId="262"/>
            <ac:spMk id="3" creationId="{D0F77F9F-E451-09F2-9595-3C1A6274DEC2}"/>
          </ac:spMkLst>
        </pc:spChg>
      </pc:sldChg>
      <pc:sldChg chg="modSp add mod">
        <pc:chgData name="Richard Charnigo" userId="4fe029dc7930efe6" providerId="LiveId" clId="{12462534-F6F5-4AF9-B2A2-F64D837EEDF4}" dt="2025-09-17T19:56:42.835" v="8089" actId="20577"/>
        <pc:sldMkLst>
          <pc:docMk/>
          <pc:sldMk cId="906621235" sldId="263"/>
        </pc:sldMkLst>
        <pc:spChg chg="mod">
          <ac:chgData name="Richard Charnigo" userId="4fe029dc7930efe6" providerId="LiveId" clId="{12462534-F6F5-4AF9-B2A2-F64D837EEDF4}" dt="2025-09-17T18:46:15.840" v="2958" actId="20577"/>
          <ac:spMkLst>
            <pc:docMk/>
            <pc:sldMk cId="906621235" sldId="263"/>
            <ac:spMk id="2" creationId="{031EB903-700B-36AF-6058-F6DC510AEB99}"/>
          </ac:spMkLst>
        </pc:spChg>
        <pc:spChg chg="mod">
          <ac:chgData name="Richard Charnigo" userId="4fe029dc7930efe6" providerId="LiveId" clId="{12462534-F6F5-4AF9-B2A2-F64D837EEDF4}" dt="2025-09-17T19:56:42.835" v="8089" actId="20577"/>
          <ac:spMkLst>
            <pc:docMk/>
            <pc:sldMk cId="906621235" sldId="263"/>
            <ac:spMk id="3" creationId="{D0F77F9F-E451-09F2-9595-3C1A6274DEC2}"/>
          </ac:spMkLst>
        </pc:spChg>
      </pc:sldChg>
      <pc:sldChg chg="del">
        <pc:chgData name="Richard Charnigo" userId="4fe029dc7930efe6" providerId="LiveId" clId="{12462534-F6F5-4AF9-B2A2-F64D837EEDF4}" dt="2025-09-17T18:18:00.849" v="47" actId="2696"/>
        <pc:sldMkLst>
          <pc:docMk/>
          <pc:sldMk cId="3757493591" sldId="263"/>
        </pc:sldMkLst>
      </pc:sldChg>
      <pc:sldChg chg="del">
        <pc:chgData name="Richard Charnigo" userId="4fe029dc7930efe6" providerId="LiveId" clId="{12462534-F6F5-4AF9-B2A2-F64D837EEDF4}" dt="2025-09-17T18:18:00.928" v="48" actId="2696"/>
        <pc:sldMkLst>
          <pc:docMk/>
          <pc:sldMk cId="1185759891" sldId="264"/>
        </pc:sldMkLst>
      </pc:sldChg>
      <pc:sldChg chg="modSp add mod">
        <pc:chgData name="Richard Charnigo" userId="4fe029dc7930efe6" providerId="LiveId" clId="{12462534-F6F5-4AF9-B2A2-F64D837EEDF4}" dt="2025-09-17T19:57:24.892" v="8102" actId="20577"/>
        <pc:sldMkLst>
          <pc:docMk/>
          <pc:sldMk cId="3233289106" sldId="264"/>
        </pc:sldMkLst>
        <pc:spChg chg="mod">
          <ac:chgData name="Richard Charnigo" userId="4fe029dc7930efe6" providerId="LiveId" clId="{12462534-F6F5-4AF9-B2A2-F64D837EEDF4}" dt="2025-09-17T19:57:24.892" v="8102" actId="20577"/>
          <ac:spMkLst>
            <pc:docMk/>
            <pc:sldMk cId="3233289106" sldId="264"/>
            <ac:spMk id="3" creationId="{D0F77F9F-E451-09F2-9595-3C1A6274DEC2}"/>
          </ac:spMkLst>
        </pc:spChg>
      </pc:sldChg>
      <pc:sldChg chg="del">
        <pc:chgData name="Richard Charnigo" userId="4fe029dc7930efe6" providerId="LiveId" clId="{12462534-F6F5-4AF9-B2A2-F64D837EEDF4}" dt="2025-09-17T18:18:00.944" v="49" actId="2696"/>
        <pc:sldMkLst>
          <pc:docMk/>
          <pc:sldMk cId="144125837" sldId="265"/>
        </pc:sldMkLst>
      </pc:sldChg>
      <pc:sldChg chg="add del">
        <pc:chgData name="Richard Charnigo" userId="4fe029dc7930efe6" providerId="LiveId" clId="{12462534-F6F5-4AF9-B2A2-F64D837EEDF4}" dt="2025-09-17T19:16:43.935" v="5295" actId="2696"/>
        <pc:sldMkLst>
          <pc:docMk/>
          <pc:sldMk cId="3166625448" sldId="265"/>
        </pc:sldMkLst>
      </pc:sldChg>
      <pc:sldChg chg="modSp add mod">
        <pc:chgData name="Richard Charnigo" userId="4fe029dc7930efe6" providerId="LiveId" clId="{12462534-F6F5-4AF9-B2A2-F64D837EEDF4}" dt="2025-09-17T19:58:13.321" v="8103" actId="20577"/>
        <pc:sldMkLst>
          <pc:docMk/>
          <pc:sldMk cId="3750124577" sldId="266"/>
        </pc:sldMkLst>
        <pc:spChg chg="mod">
          <ac:chgData name="Richard Charnigo" userId="4fe029dc7930efe6" providerId="LiveId" clId="{12462534-F6F5-4AF9-B2A2-F64D837EEDF4}" dt="2025-09-17T19:05:25.067" v="4653" actId="20577"/>
          <ac:spMkLst>
            <pc:docMk/>
            <pc:sldMk cId="3750124577" sldId="266"/>
            <ac:spMk id="2" creationId="{031EB903-700B-36AF-6058-F6DC510AEB99}"/>
          </ac:spMkLst>
        </pc:spChg>
        <pc:spChg chg="mod">
          <ac:chgData name="Richard Charnigo" userId="4fe029dc7930efe6" providerId="LiveId" clId="{12462534-F6F5-4AF9-B2A2-F64D837EEDF4}" dt="2025-09-17T19:58:13.321" v="8103" actId="20577"/>
          <ac:spMkLst>
            <pc:docMk/>
            <pc:sldMk cId="3750124577" sldId="266"/>
            <ac:spMk id="3" creationId="{D0F77F9F-E451-09F2-9595-3C1A6274DEC2}"/>
          </ac:spMkLst>
        </pc:spChg>
      </pc:sldChg>
      <pc:sldChg chg="del">
        <pc:chgData name="Richard Charnigo" userId="4fe029dc7930efe6" providerId="LiveId" clId="{12462534-F6F5-4AF9-B2A2-F64D837EEDF4}" dt="2025-09-17T18:18:00.974" v="50" actId="2696"/>
        <pc:sldMkLst>
          <pc:docMk/>
          <pc:sldMk cId="4217123793" sldId="266"/>
        </pc:sldMkLst>
      </pc:sldChg>
      <pc:sldChg chg="modSp add mod">
        <pc:chgData name="Richard Charnigo" userId="4fe029dc7930efe6" providerId="LiveId" clId="{12462534-F6F5-4AF9-B2A2-F64D837EEDF4}" dt="2025-09-17T19:58:32.880" v="8115" actId="20577"/>
        <pc:sldMkLst>
          <pc:docMk/>
          <pc:sldMk cId="1650411170" sldId="267"/>
        </pc:sldMkLst>
        <pc:spChg chg="mod">
          <ac:chgData name="Richard Charnigo" userId="4fe029dc7930efe6" providerId="LiveId" clId="{12462534-F6F5-4AF9-B2A2-F64D837EEDF4}" dt="2025-09-17T19:17:46.242" v="5403" actId="20577"/>
          <ac:spMkLst>
            <pc:docMk/>
            <pc:sldMk cId="1650411170" sldId="267"/>
            <ac:spMk id="2" creationId="{031EB903-700B-36AF-6058-F6DC510AEB99}"/>
          </ac:spMkLst>
        </pc:spChg>
        <pc:spChg chg="mod">
          <ac:chgData name="Richard Charnigo" userId="4fe029dc7930efe6" providerId="LiveId" clId="{12462534-F6F5-4AF9-B2A2-F64D837EEDF4}" dt="2025-09-17T19:58:32.880" v="8115" actId="20577"/>
          <ac:spMkLst>
            <pc:docMk/>
            <pc:sldMk cId="1650411170" sldId="267"/>
            <ac:spMk id="3" creationId="{D0F77F9F-E451-09F2-9595-3C1A6274DEC2}"/>
          </ac:spMkLst>
        </pc:spChg>
      </pc:sldChg>
      <pc:sldChg chg="del">
        <pc:chgData name="Richard Charnigo" userId="4fe029dc7930efe6" providerId="LiveId" clId="{12462534-F6F5-4AF9-B2A2-F64D837EEDF4}" dt="2025-09-17T18:18:00.997" v="51" actId="2696"/>
        <pc:sldMkLst>
          <pc:docMk/>
          <pc:sldMk cId="3691196884" sldId="267"/>
        </pc:sldMkLst>
      </pc:sldChg>
      <pc:sldChg chg="modSp add mod">
        <pc:chgData name="Richard Charnigo" userId="4fe029dc7930efe6" providerId="LiveId" clId="{12462534-F6F5-4AF9-B2A2-F64D837EEDF4}" dt="2025-09-17T19:29:11.502" v="6486" actId="5793"/>
        <pc:sldMkLst>
          <pc:docMk/>
          <pc:sldMk cId="174527972" sldId="268"/>
        </pc:sldMkLst>
        <pc:spChg chg="mod">
          <ac:chgData name="Richard Charnigo" userId="4fe029dc7930efe6" providerId="LiveId" clId="{12462534-F6F5-4AF9-B2A2-F64D837EEDF4}" dt="2025-09-17T19:24:44.775" v="5873" actId="20577"/>
          <ac:spMkLst>
            <pc:docMk/>
            <pc:sldMk cId="174527972" sldId="268"/>
            <ac:spMk id="2" creationId="{031EB903-700B-36AF-6058-F6DC510AEB99}"/>
          </ac:spMkLst>
        </pc:spChg>
        <pc:spChg chg="mod">
          <ac:chgData name="Richard Charnigo" userId="4fe029dc7930efe6" providerId="LiveId" clId="{12462534-F6F5-4AF9-B2A2-F64D837EEDF4}" dt="2025-09-17T19:29:11.502" v="6486" actId="5793"/>
          <ac:spMkLst>
            <pc:docMk/>
            <pc:sldMk cId="174527972" sldId="268"/>
            <ac:spMk id="3" creationId="{D0F77F9F-E451-09F2-9595-3C1A6274DEC2}"/>
          </ac:spMkLst>
        </pc:spChg>
      </pc:sldChg>
      <pc:sldChg chg="del">
        <pc:chgData name="Richard Charnigo" userId="4fe029dc7930efe6" providerId="LiveId" clId="{12462534-F6F5-4AF9-B2A2-F64D837EEDF4}" dt="2025-09-17T18:18:01.040" v="52" actId="2696"/>
        <pc:sldMkLst>
          <pc:docMk/>
          <pc:sldMk cId="3879850472" sldId="268"/>
        </pc:sldMkLst>
      </pc:sldChg>
      <pc:sldChg chg="modSp add mod">
        <pc:chgData name="Richard Charnigo" userId="4fe029dc7930efe6" providerId="LiveId" clId="{12462534-F6F5-4AF9-B2A2-F64D837EEDF4}" dt="2025-09-17T19:51:03.036" v="7866" actId="20577"/>
        <pc:sldMkLst>
          <pc:docMk/>
          <pc:sldMk cId="2899170858" sldId="269"/>
        </pc:sldMkLst>
        <pc:spChg chg="mod">
          <ac:chgData name="Richard Charnigo" userId="4fe029dc7930efe6" providerId="LiveId" clId="{12462534-F6F5-4AF9-B2A2-F64D837EEDF4}" dt="2025-09-17T19:33:17.644" v="6753" actId="20577"/>
          <ac:spMkLst>
            <pc:docMk/>
            <pc:sldMk cId="2899170858" sldId="269"/>
            <ac:spMk id="2" creationId="{031EB903-700B-36AF-6058-F6DC510AEB99}"/>
          </ac:spMkLst>
        </pc:spChg>
        <pc:spChg chg="mod">
          <ac:chgData name="Richard Charnigo" userId="4fe029dc7930efe6" providerId="LiveId" clId="{12462534-F6F5-4AF9-B2A2-F64D837EEDF4}" dt="2025-09-17T19:51:03.036" v="7866" actId="20577"/>
          <ac:spMkLst>
            <pc:docMk/>
            <pc:sldMk cId="2899170858" sldId="269"/>
            <ac:spMk id="3" creationId="{D0F77F9F-E451-09F2-9595-3C1A6274DEC2}"/>
          </ac:spMkLst>
        </pc:spChg>
      </pc:sldChg>
      <pc:sldChg chg="modSp add mod ord">
        <pc:chgData name="Richard Charnigo" userId="4fe029dc7930efe6" providerId="LiveId" clId="{12462534-F6F5-4AF9-B2A2-F64D837EEDF4}" dt="2025-09-17T19:59:52.703" v="8120" actId="20577"/>
        <pc:sldMkLst>
          <pc:docMk/>
          <pc:sldMk cId="1985271175" sldId="270"/>
        </pc:sldMkLst>
        <pc:spChg chg="mod">
          <ac:chgData name="Richard Charnigo" userId="4fe029dc7930efe6" providerId="LiveId" clId="{12462534-F6F5-4AF9-B2A2-F64D837EEDF4}" dt="2025-09-17T19:50:53.848" v="7861" actId="20577"/>
          <ac:spMkLst>
            <pc:docMk/>
            <pc:sldMk cId="1985271175" sldId="270"/>
            <ac:spMk id="2" creationId="{031EB903-700B-36AF-6058-F6DC510AEB99}"/>
          </ac:spMkLst>
        </pc:spChg>
        <pc:spChg chg="mod">
          <ac:chgData name="Richard Charnigo" userId="4fe029dc7930efe6" providerId="LiveId" clId="{12462534-F6F5-4AF9-B2A2-F64D837EEDF4}" dt="2025-09-17T19:59:52.703" v="8120" actId="20577"/>
          <ac:spMkLst>
            <pc:docMk/>
            <pc:sldMk cId="1985271175" sldId="270"/>
            <ac:spMk id="3" creationId="{D0F77F9F-E451-09F2-9595-3C1A6274DEC2}"/>
          </ac:spMkLst>
        </pc:spChg>
      </pc:sldChg>
      <pc:sldChg chg="del">
        <pc:chgData name="Richard Charnigo" userId="4fe029dc7930efe6" providerId="LiveId" clId="{12462534-F6F5-4AF9-B2A2-F64D837EEDF4}" dt="2025-09-17T18:18:01.166" v="56" actId="2696"/>
        <pc:sldMkLst>
          <pc:docMk/>
          <pc:sldMk cId="4024339818" sldId="270"/>
        </pc:sldMkLst>
      </pc:sldChg>
      <pc:sldChg chg="modSp add mod">
        <pc:chgData name="Richard Charnigo" userId="4fe029dc7930efe6" providerId="LiveId" clId="{12462534-F6F5-4AF9-B2A2-F64D837EEDF4}" dt="2025-09-17T19:52:59.061" v="8073" actId="20577"/>
        <pc:sldMkLst>
          <pc:docMk/>
          <pc:sldMk cId="983010456" sldId="271"/>
        </pc:sldMkLst>
        <pc:spChg chg="mod">
          <ac:chgData name="Richard Charnigo" userId="4fe029dc7930efe6" providerId="LiveId" clId="{12462534-F6F5-4AF9-B2A2-F64D837EEDF4}" dt="2025-09-17T19:52:59.061" v="8073" actId="20577"/>
          <ac:spMkLst>
            <pc:docMk/>
            <pc:sldMk cId="983010456" sldId="271"/>
            <ac:spMk id="3" creationId="{D0F77F9F-E451-09F2-9595-3C1A6274DEC2}"/>
          </ac:spMkLst>
        </pc:spChg>
      </pc:sldChg>
      <pc:sldChg chg="modSp add mod">
        <pc:chgData name="Richard Charnigo" userId="4fe029dc7930efe6" providerId="LiveId" clId="{12462534-F6F5-4AF9-B2A2-F64D837EEDF4}" dt="2025-09-17T19:50:36.225" v="7860" actId="20577"/>
        <pc:sldMkLst>
          <pc:docMk/>
          <pc:sldMk cId="2249601400" sldId="272"/>
        </pc:sldMkLst>
        <pc:spChg chg="mod">
          <ac:chgData name="Richard Charnigo" userId="4fe029dc7930efe6" providerId="LiveId" clId="{12462534-F6F5-4AF9-B2A2-F64D837EEDF4}" dt="2025-09-17T19:48:11.400" v="7467" actId="20577"/>
          <ac:spMkLst>
            <pc:docMk/>
            <pc:sldMk cId="2249601400" sldId="272"/>
            <ac:spMk id="2" creationId="{031EB903-700B-36AF-6058-F6DC510AEB99}"/>
          </ac:spMkLst>
        </pc:spChg>
        <pc:spChg chg="mod">
          <ac:chgData name="Richard Charnigo" userId="4fe029dc7930efe6" providerId="LiveId" clId="{12462534-F6F5-4AF9-B2A2-F64D837EEDF4}" dt="2025-09-17T19:50:36.225" v="7860" actId="20577"/>
          <ac:spMkLst>
            <pc:docMk/>
            <pc:sldMk cId="2249601400" sldId="272"/>
            <ac:spMk id="3" creationId="{D0F77F9F-E451-09F2-9595-3C1A6274DEC2}"/>
          </ac:spMkLst>
        </pc:spChg>
      </pc:sldChg>
      <pc:sldChg chg="del">
        <pc:chgData name="Richard Charnigo" userId="4fe029dc7930efe6" providerId="LiveId" clId="{12462534-F6F5-4AF9-B2A2-F64D837EEDF4}" dt="2025-09-17T18:18:01.213" v="57" actId="2696"/>
        <pc:sldMkLst>
          <pc:docMk/>
          <pc:sldMk cId="2388757493" sldId="272"/>
        </pc:sldMkLst>
      </pc:sldChg>
      <pc:sldChg chg="del">
        <pc:chgData name="Richard Charnigo" userId="4fe029dc7930efe6" providerId="LiveId" clId="{12462534-F6F5-4AF9-B2A2-F64D837EEDF4}" dt="2025-09-17T18:18:01.070" v="53" actId="2696"/>
        <pc:sldMkLst>
          <pc:docMk/>
          <pc:sldMk cId="996592704" sldId="273"/>
        </pc:sldMkLst>
      </pc:sldChg>
      <pc:sldChg chg="del">
        <pc:chgData name="Richard Charnigo" userId="4fe029dc7930efe6" providerId="LiveId" clId="{12462534-F6F5-4AF9-B2A2-F64D837EEDF4}" dt="2025-09-17T18:18:01.102" v="54" actId="2696"/>
        <pc:sldMkLst>
          <pc:docMk/>
          <pc:sldMk cId="1020291744" sldId="274"/>
        </pc:sldMkLst>
      </pc:sldChg>
      <pc:sldChg chg="del">
        <pc:chgData name="Richard Charnigo" userId="4fe029dc7930efe6" providerId="LiveId" clId="{12462534-F6F5-4AF9-B2A2-F64D837EEDF4}" dt="2025-09-17T18:18:01.138" v="55" actId="2696"/>
        <pc:sldMkLst>
          <pc:docMk/>
          <pc:sldMk cId="3833907104" sldId="275"/>
        </pc:sldMkLst>
      </pc:sldChg>
      <pc:sldChg chg="del">
        <pc:chgData name="Richard Charnigo" userId="4fe029dc7930efe6" providerId="LiveId" clId="{12462534-F6F5-4AF9-B2A2-F64D837EEDF4}" dt="2025-09-17T18:18:01.894" v="58" actId="2696"/>
        <pc:sldMkLst>
          <pc:docMk/>
          <pc:sldMk cId="3150837455" sldId="276"/>
        </pc:sldMkLst>
      </pc:sldChg>
      <pc:sldChg chg="del">
        <pc:chgData name="Richard Charnigo" userId="4fe029dc7930efe6" providerId="LiveId" clId="{12462534-F6F5-4AF9-B2A2-F64D837EEDF4}" dt="2025-09-17T18:18:02.116" v="59" actId="2696"/>
        <pc:sldMkLst>
          <pc:docMk/>
          <pc:sldMk cId="3586855952" sldId="277"/>
        </pc:sldMkLst>
      </pc:sldChg>
      <pc:sldChg chg="del">
        <pc:chgData name="Richard Charnigo" userId="4fe029dc7930efe6" providerId="LiveId" clId="{12462534-F6F5-4AF9-B2A2-F64D837EEDF4}" dt="2025-09-17T18:18:02.674" v="61" actId="2696"/>
        <pc:sldMkLst>
          <pc:docMk/>
          <pc:sldMk cId="3867654347" sldId="278"/>
        </pc:sldMkLst>
      </pc:sldChg>
      <pc:sldChg chg="del">
        <pc:chgData name="Richard Charnigo" userId="4fe029dc7930efe6" providerId="LiveId" clId="{12462534-F6F5-4AF9-B2A2-F64D837EEDF4}" dt="2025-09-17T18:18:02.448" v="60" actId="2696"/>
        <pc:sldMkLst>
          <pc:docMk/>
          <pc:sldMk cId="768212764" sldId="279"/>
        </pc:sldMkLst>
      </pc:sldChg>
      <pc:sldChg chg="del">
        <pc:chgData name="Richard Charnigo" userId="4fe029dc7930efe6" providerId="LiveId" clId="{12462534-F6F5-4AF9-B2A2-F64D837EEDF4}" dt="2025-09-17T18:18:03.911" v="63" actId="2696"/>
        <pc:sldMkLst>
          <pc:docMk/>
          <pc:sldMk cId="1932153896" sldId="281"/>
        </pc:sldMkLst>
      </pc:sldChg>
      <pc:sldChg chg="del">
        <pc:chgData name="Richard Charnigo" userId="4fe029dc7930efe6" providerId="LiveId" clId="{12462534-F6F5-4AF9-B2A2-F64D837EEDF4}" dt="2025-09-17T18:18:04.127" v="64" actId="2696"/>
        <pc:sldMkLst>
          <pc:docMk/>
          <pc:sldMk cId="740768230" sldId="282"/>
        </pc:sldMkLst>
      </pc:sldChg>
      <pc:sldChg chg="del">
        <pc:chgData name="Richard Charnigo" userId="4fe029dc7930efe6" providerId="LiveId" clId="{12462534-F6F5-4AF9-B2A2-F64D837EEDF4}" dt="2025-09-17T18:18:05.804" v="68" actId="2696"/>
        <pc:sldMkLst>
          <pc:docMk/>
          <pc:sldMk cId="4098872087" sldId="283"/>
        </pc:sldMkLst>
      </pc:sldChg>
      <pc:sldChg chg="del">
        <pc:chgData name="Richard Charnigo" userId="4fe029dc7930efe6" providerId="LiveId" clId="{12462534-F6F5-4AF9-B2A2-F64D837EEDF4}" dt="2025-09-17T18:18:04.389" v="65" actId="2696"/>
        <pc:sldMkLst>
          <pc:docMk/>
          <pc:sldMk cId="2207356476" sldId="284"/>
        </pc:sldMkLst>
      </pc:sldChg>
      <pc:sldChg chg="del">
        <pc:chgData name="Richard Charnigo" userId="4fe029dc7930efe6" providerId="LiveId" clId="{12462534-F6F5-4AF9-B2A2-F64D837EEDF4}" dt="2025-09-17T18:18:04.661" v="66" actId="2696"/>
        <pc:sldMkLst>
          <pc:docMk/>
          <pc:sldMk cId="245729534" sldId="285"/>
        </pc:sldMkLst>
      </pc:sldChg>
      <pc:sldChg chg="del">
        <pc:chgData name="Richard Charnigo" userId="4fe029dc7930efe6" providerId="LiveId" clId="{12462534-F6F5-4AF9-B2A2-F64D837EEDF4}" dt="2025-09-17T18:18:05.329" v="67" actId="2696"/>
        <pc:sldMkLst>
          <pc:docMk/>
          <pc:sldMk cId="2694393845" sldId="286"/>
        </pc:sldMkLst>
      </pc:sldChg>
      <pc:sldChg chg="del">
        <pc:chgData name="Richard Charnigo" userId="4fe029dc7930efe6" providerId="LiveId" clId="{12462534-F6F5-4AF9-B2A2-F64D837EEDF4}" dt="2025-09-17T18:18:00.770" v="46" actId="2696"/>
        <pc:sldMkLst>
          <pc:docMk/>
          <pc:sldMk cId="1379673014" sldId="288"/>
        </pc:sldMkLst>
      </pc:sldChg>
      <pc:sldChg chg="del">
        <pc:chgData name="Richard Charnigo" userId="4fe029dc7930efe6" providerId="LiveId" clId="{12462534-F6F5-4AF9-B2A2-F64D837EEDF4}" dt="2025-09-17T18:18:03.641" v="62" actId="2696"/>
        <pc:sldMkLst>
          <pc:docMk/>
          <pc:sldMk cId="3779135983" sldId="28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01923" y="1122363"/>
            <a:ext cx="7588155" cy="2621154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3843708"/>
            <a:ext cx="7588155" cy="1414091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8FA71-3A18-48C0-980F-4B68F7F63042}" type="datetime1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078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E956D-CB73-C986-F100-46487310D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515600" cy="113225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423E6A-A07C-BF0D-EA30-9A8A854E48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12648" y="1680898"/>
            <a:ext cx="10515600" cy="44960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C9908-8F95-8DFC-72CC-158552B56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4EDB3-C0E8-45F8-9E1D-1B6C8D1880C0}" type="datetime1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26C9BE-9060-50CB-2BB7-07307FF89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4A835B-97D3-BC22-F0B8-4986D4636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813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5B0252-346C-F6F4-3642-19F571550D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634888" y="578497"/>
            <a:ext cx="2047037" cy="559846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98DA36-7351-9D6A-518B-678AB8A50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578497"/>
            <a:ext cx="8796688" cy="55984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46BDFF-D746-836C-04B8-CA89AD5D1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0EC4B-54ED-4041-B552-9BA760FA3DBA}" type="datetime1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9AA929-A9E6-FF9C-0C59-177F892D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16D893-7E81-90DC-4139-7687B39C3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436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1210E-201E-4473-82AC-2466F5386C38}" type="datetime1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542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D06AF-EF87-8489-2C82-DEB90B7EF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381" y="553616"/>
            <a:ext cx="8273140" cy="4008859"/>
          </a:xfrm>
        </p:spPr>
        <p:txBody>
          <a:bodyPr anchor="t">
            <a:norm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8E5678-CA38-1318-9EA2-5E0A4F9A59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3380" y="4589463"/>
            <a:ext cx="8273140" cy="1384617"/>
          </a:xfrm>
        </p:spPr>
        <p:txBody>
          <a:bodyPr anchor="b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E99186-7E5A-60AF-DE69-5C7DA7161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EA198-6CAB-4B8F-B93F-1F9C8C4B6CE7}" type="datetime1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A13D1-1FBA-E820-323B-77B41F1A6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39BE85-85F6-4636-C651-D87CC969A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985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741152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2E861E-DFBA-B4AA-9356-CDE3D3F57C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2648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D7538-EC5A-3EE7-176F-A58920C507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6041F-4525-44D5-AA4F-332294BF1F56}" type="datetime1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938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7396"/>
            <a:ext cx="10745788" cy="11432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85735"/>
            <a:ext cx="5157787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DA52B0-7419-A946-4523-6D34BCAD26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2386894"/>
            <a:ext cx="5157787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5735"/>
            <a:ext cx="518318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BAE980-E611-98B5-04E9-DE4584B0E3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199" y="2386894"/>
            <a:ext cx="5183189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57091-BBDF-4EB9-BA6B-2BB67AC4FC0F}" type="datetime1">
              <a:rPr lang="en-US" smtClean="0"/>
              <a:t>9/17/2025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506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B226B-77A6-410C-9796-083F278E0125}" type="datetime1">
              <a:rPr lang="en-US" smtClean="0"/>
              <a:t>9/17/2025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320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A578B-D289-4C40-8593-3D356C49DA58}" type="datetime1">
              <a:rPr lang="en-US" smtClean="0"/>
              <a:t>9/17/2025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624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60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6"/>
            <a:ext cx="6279741" cy="54864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7160" y="2311121"/>
            <a:ext cx="3595634" cy="3728895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FAE3-14DB-48A7-A80F-80DDB072CE3D}" type="datetime1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516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06A09-98CF-FAC2-3708-AECC4360C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557784"/>
            <a:ext cx="3595634" cy="2212313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71C769-CEC8-962A-01E6-15B0E05679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63319" y="657103"/>
            <a:ext cx="6483687" cy="555590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601" y="2826137"/>
            <a:ext cx="3585586" cy="3434638"/>
          </a:xfrm>
        </p:spPr>
        <p:txBody>
          <a:bodyPr anchor="b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AEF-6478-4102-8F5D-A5FE9FC97ACB}" type="datetime1">
              <a:rPr lang="en-US" smtClean="0"/>
              <a:t>9/17/2025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645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67F45AC6-C491-4585-A584-9CE2AF7D5500}" type="datetime1">
              <a:rPr lang="en-US" smtClean="0"/>
              <a:t>9/17/2025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76521" y="6453002"/>
            <a:ext cx="28054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32162" y="6453002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071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54" r:id="rId6"/>
    <p:sldLayoutId id="2147483750" r:id="rId7"/>
    <p:sldLayoutId id="2147483751" r:id="rId8"/>
    <p:sldLayoutId id="2147483752" r:id="rId9"/>
    <p:sldLayoutId id="2147483753" r:id="rId10"/>
    <p:sldLayoutId id="214748375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" name="Rectangle 46">
            <a:extLst>
              <a:ext uri="{FF2B5EF4-FFF2-40B4-BE49-F238E27FC236}">
                <a16:creationId xmlns:a16="http://schemas.microsoft.com/office/drawing/2014/main" id="{1A32057F-F015-B1B2-4E3E-2307F8EFC9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BC26E0-8949-3811-511C-2040B1CD54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83355" y="395982"/>
            <a:ext cx="5206482" cy="3634842"/>
          </a:xfrm>
        </p:spPr>
        <p:txBody>
          <a:bodyPr>
            <a:normAutofit/>
          </a:bodyPr>
          <a:lstStyle/>
          <a:p>
            <a:pPr algn="l"/>
            <a:r>
              <a:rPr lang="en-US" sz="3400" dirty="0"/>
              <a:t>Conditional probability density functions; conditional mean and variance</a:t>
            </a:r>
            <a:br>
              <a:rPr lang="en-US" sz="3400" dirty="0"/>
            </a:br>
            <a:br>
              <a:rPr lang="en-US" sz="3400" dirty="0"/>
            </a:br>
            <a:r>
              <a:rPr lang="en-US" sz="3400" dirty="0"/>
              <a:t>	</a:t>
            </a:r>
            <a:r>
              <a:rPr lang="en-US" sz="4600" dirty="0"/>
              <a:t>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A1EF70-41E0-5BCD-9EEC-E9E73B761C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68896" y="3782008"/>
            <a:ext cx="4206240" cy="1648721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en-US" sz="2400" dirty="0"/>
              <a:t>BST 675</a:t>
            </a:r>
          </a:p>
          <a:p>
            <a:pPr algn="l">
              <a:lnSpc>
                <a:spcPct val="110000"/>
              </a:lnSpc>
            </a:pPr>
            <a:r>
              <a:rPr lang="en-US" sz="2400" dirty="0"/>
              <a:t>Fall 2025</a:t>
            </a:r>
          </a:p>
          <a:p>
            <a:pPr algn="l">
              <a:lnSpc>
                <a:spcPct val="110000"/>
              </a:lnSpc>
            </a:pPr>
            <a:r>
              <a:rPr lang="en-US" sz="2400" dirty="0"/>
              <a:t>Lecture 6</a:t>
            </a:r>
          </a:p>
          <a:p>
            <a:pPr algn="l">
              <a:lnSpc>
                <a:spcPct val="110000"/>
              </a:lnSpc>
            </a:pPr>
            <a:r>
              <a:rPr lang="en-US" sz="2400" dirty="0"/>
              <a:t>Dr. Richard Charnigo</a:t>
            </a:r>
          </a:p>
        </p:txBody>
      </p:sp>
      <p:pic>
        <p:nvPicPr>
          <p:cNvPr id="15" name="Picture 3" descr="A marble with brown and aqua colors">
            <a:extLst>
              <a:ext uri="{FF2B5EF4-FFF2-40B4-BE49-F238E27FC236}">
                <a16:creationId xmlns:a16="http://schemas.microsoft.com/office/drawing/2014/main" id="{F88DD0FA-DA51-068C-C0F2-D42E5060490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341" r="16583"/>
          <a:stretch>
            <a:fillRect/>
          </a:stretch>
        </p:blipFill>
        <p:spPr>
          <a:xfrm>
            <a:off x="20" y="1"/>
            <a:ext cx="65755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9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Conditional mean and variance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The variance of the conditional distribution of  Y  given  X = </a:t>
                </a:r>
                <a:r>
                  <a:rPr lang="en-US" sz="2800" i="1" dirty="0"/>
                  <a:t>x</a:t>
                </a:r>
                <a:r>
                  <a:rPr lang="en-US" sz="2800" dirty="0"/>
                  <a:t>  is defined as  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∞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∞</m:t>
                        </m:r>
                      </m:sup>
                      <m:e>
                        <m:sSup>
                          <m:sSup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E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sty m:val="p"/>
                                  </m:rPr>
                                  <a:rPr lang="en-US" sz="2800" b="0" i="0" smtClean="0">
                                    <a:latin typeface="Cambria Math" panose="02040503050406030204" pitchFamily="18" charset="0"/>
                                  </a:rPr>
                                  <m:t>Y</m:t>
                                </m:r>
                                <m:r>
                                  <a:rPr lang="en-US" sz="2800" b="0" i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e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2800" b="0" i="0" smtClean="0"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{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X</m:t>
                            </m:r>
                            <m: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Y</m:t>
                            </m:r>
                          </m:sub>
                        </m:sSub>
                        <m:d>
                          <m:d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/</m:t>
                        </m:r>
                        <m:sSub>
                          <m:sSub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X</m:t>
                            </m:r>
                          </m:sub>
                        </m:sSub>
                        <m:d>
                          <m:d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}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e>
                    </m:nary>
                  </m:oMath>
                </a14:m>
                <a:r>
                  <a:rPr lang="en-US" sz="2800" dirty="0"/>
                  <a:t>  and may be denoted  Var[Y | X = </a:t>
                </a:r>
                <a:r>
                  <a:rPr lang="en-US" sz="2800" i="1" dirty="0"/>
                  <a:t>x</a:t>
                </a:r>
                <a:r>
                  <a:rPr lang="en-US" sz="2800" dirty="0"/>
                  <a:t>].  When we are given  X = </a:t>
                </a:r>
                <a:r>
                  <a:rPr lang="en-US" sz="2800" i="1" dirty="0"/>
                  <a:t>x</a:t>
                </a:r>
                <a:r>
                  <a:rPr lang="en-US" sz="2800" dirty="0"/>
                  <a:t>,             E[Y | X = </a:t>
                </a:r>
                <a:r>
                  <a:rPr lang="en-US" sz="2800" i="1" dirty="0"/>
                  <a:t>x</a:t>
                </a:r>
                <a:r>
                  <a:rPr lang="en-US" sz="2800" dirty="0"/>
                  <a:t>]  replaces  E[Y]  and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{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lang="en-US" sz="280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Y</m:t>
                        </m:r>
                      </m:sub>
                    </m:sSub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sz="2800" i="1">
                        <a:latin typeface="Cambria Math" panose="02040503050406030204" pitchFamily="18" charset="0"/>
                      </a:rPr>
                      <m:t> /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X</m:t>
                        </m:r>
                      </m:sub>
                    </m:sSub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800" i="1">
                        <a:latin typeface="Cambria Math" panose="02040503050406030204" pitchFamily="18" charset="0"/>
                      </a:rPr>
                      <m:t>} </m:t>
                    </m:r>
                  </m:oMath>
                </a14:m>
                <a:r>
                  <a:rPr lang="en-US" sz="2800" dirty="0"/>
                  <a:t> replaces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Y</m:t>
                        </m:r>
                      </m:sub>
                    </m:sSub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US" sz="2800" dirty="0"/>
                  <a:t>  in the integral that defines the variance of  Y.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Analogous formulas may be written for the mean and variance of the conditional distribution of  X  given  Y = </a:t>
                </a:r>
                <a:r>
                  <a:rPr lang="en-US" sz="2800" i="1" dirty="0"/>
                  <a:t>y</a:t>
                </a:r>
                <a:r>
                  <a:rPr lang="en-US" sz="2800" dirty="0"/>
                  <a:t>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 r="-17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504111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Revisiting the chocolate chip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Lecture 5 had an example in which  </a:t>
            </a:r>
            <a:r>
              <a:rPr lang="en-US" sz="2800" i="1" dirty="0" err="1"/>
              <a:t>f</a:t>
            </a:r>
            <a:r>
              <a:rPr lang="en-US" sz="2800" baseline="-25000" dirty="0" err="1"/>
              <a:t>X,Y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, </a:t>
            </a:r>
            <a:r>
              <a:rPr lang="en-US" sz="2800" i="1" dirty="0"/>
              <a:t>y</a:t>
            </a:r>
            <a:r>
              <a:rPr lang="en-US" sz="2800" dirty="0"/>
              <a:t>) = 1/2  for  0 </a:t>
            </a:r>
            <a:r>
              <a:rPr lang="en-US" sz="2800" u="sng" dirty="0"/>
              <a:t>&lt;</a:t>
            </a:r>
            <a:r>
              <a:rPr lang="en-US" sz="2800" dirty="0"/>
              <a:t> </a:t>
            </a:r>
            <a:r>
              <a:rPr lang="en-US" sz="2800" i="1" dirty="0"/>
              <a:t>x</a:t>
            </a:r>
            <a:r>
              <a:rPr lang="en-US" sz="2800" dirty="0"/>
              <a:t> </a:t>
            </a:r>
            <a:r>
              <a:rPr lang="en-US" sz="2800" u="sng" dirty="0"/>
              <a:t>&lt;</a:t>
            </a:r>
            <a:r>
              <a:rPr lang="en-US" sz="2800" dirty="0"/>
              <a:t> 2  and  0 </a:t>
            </a:r>
            <a:r>
              <a:rPr lang="en-US" sz="2800" u="sng" dirty="0"/>
              <a:t>&lt;</a:t>
            </a:r>
            <a:r>
              <a:rPr lang="en-US" sz="2800" dirty="0"/>
              <a:t> </a:t>
            </a:r>
            <a:r>
              <a:rPr lang="en-US" sz="2800" i="1" dirty="0"/>
              <a:t>y</a:t>
            </a:r>
            <a:r>
              <a:rPr lang="en-US" sz="2800" dirty="0"/>
              <a:t> </a:t>
            </a:r>
            <a:r>
              <a:rPr lang="en-US" sz="2800" u="sng" dirty="0"/>
              <a:t>&lt;</a:t>
            </a:r>
            <a:r>
              <a:rPr lang="en-US" sz="2800" dirty="0"/>
              <a:t> 1.  Also in this example,  </a:t>
            </a:r>
            <a:r>
              <a:rPr lang="en-US" sz="2800" i="1" dirty="0" err="1"/>
              <a:t>f</a:t>
            </a:r>
            <a:r>
              <a:rPr lang="en-US" sz="2800" baseline="-25000" dirty="0" err="1"/>
              <a:t>X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 = 1/2  for  0 </a:t>
            </a:r>
            <a:r>
              <a:rPr lang="en-US" sz="2800" u="sng" dirty="0"/>
              <a:t>&lt;</a:t>
            </a:r>
            <a:r>
              <a:rPr lang="en-US" sz="2800" dirty="0"/>
              <a:t> </a:t>
            </a:r>
            <a:r>
              <a:rPr lang="en-US" sz="2800" i="1" dirty="0"/>
              <a:t>x</a:t>
            </a:r>
            <a:r>
              <a:rPr lang="en-US" sz="2800" dirty="0"/>
              <a:t> </a:t>
            </a:r>
            <a:r>
              <a:rPr lang="en-US" sz="2800" u="sng" dirty="0"/>
              <a:t>&lt;</a:t>
            </a:r>
            <a:r>
              <a:rPr lang="en-US" sz="2800" dirty="0"/>
              <a:t> 2   and  </a:t>
            </a:r>
            <a:r>
              <a:rPr lang="en-US" sz="2800" i="1" dirty="0" err="1"/>
              <a:t>f</a:t>
            </a:r>
            <a:r>
              <a:rPr lang="en-US" sz="2800" baseline="-25000" dirty="0" err="1"/>
              <a:t>Y</a:t>
            </a:r>
            <a:r>
              <a:rPr lang="en-US" sz="2800" dirty="0"/>
              <a:t>(</a:t>
            </a:r>
            <a:r>
              <a:rPr lang="en-US" sz="2800" i="1" dirty="0"/>
              <a:t>y</a:t>
            </a:r>
            <a:r>
              <a:rPr lang="en-US" sz="2800" dirty="0"/>
              <a:t>) = 1  for  0 </a:t>
            </a:r>
            <a:r>
              <a:rPr lang="en-US" sz="2800" u="sng" dirty="0"/>
              <a:t>&lt;</a:t>
            </a:r>
            <a:r>
              <a:rPr lang="en-US" sz="2800" dirty="0"/>
              <a:t> </a:t>
            </a:r>
            <a:r>
              <a:rPr lang="en-US" sz="2800" i="1" dirty="0"/>
              <a:t>y</a:t>
            </a:r>
            <a:r>
              <a:rPr lang="en-US" sz="2800" dirty="0"/>
              <a:t> </a:t>
            </a:r>
            <a:r>
              <a:rPr lang="en-US" sz="2800" u="sng" dirty="0"/>
              <a:t>&lt;</a:t>
            </a:r>
            <a:r>
              <a:rPr lang="en-US" sz="2800" dirty="0"/>
              <a:t> 1.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The conditional density of  Y  given  X = </a:t>
            </a:r>
            <a:r>
              <a:rPr lang="en-US" sz="2800" i="1" dirty="0"/>
              <a:t>x</a:t>
            </a:r>
            <a:r>
              <a:rPr lang="en-US" sz="2800" dirty="0"/>
              <a:t>  is </a:t>
            </a:r>
            <a:r>
              <a:rPr lang="en-US" sz="2800" i="1" dirty="0" err="1"/>
              <a:t>f</a:t>
            </a:r>
            <a:r>
              <a:rPr lang="en-US" sz="2800" baseline="-25000" dirty="0" err="1"/>
              <a:t>X,Y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, </a:t>
            </a:r>
            <a:r>
              <a:rPr lang="en-US" sz="2800" i="1" dirty="0"/>
              <a:t>y</a:t>
            </a:r>
            <a:r>
              <a:rPr lang="en-US" sz="2800" dirty="0"/>
              <a:t>) / </a:t>
            </a:r>
            <a:r>
              <a:rPr lang="en-US" sz="2800" i="1" dirty="0" err="1"/>
              <a:t>f</a:t>
            </a:r>
            <a:r>
              <a:rPr lang="en-US" sz="2800" baseline="-25000" dirty="0" err="1"/>
              <a:t>X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 = 1,  provided that  0 </a:t>
            </a:r>
            <a:r>
              <a:rPr lang="en-US" sz="2800" u="sng" dirty="0"/>
              <a:t>&lt;</a:t>
            </a:r>
            <a:r>
              <a:rPr lang="en-US" sz="2800" dirty="0"/>
              <a:t> </a:t>
            </a:r>
            <a:r>
              <a:rPr lang="en-US" sz="2800" i="1" dirty="0"/>
              <a:t>x</a:t>
            </a:r>
            <a:r>
              <a:rPr lang="en-US" sz="2800" dirty="0"/>
              <a:t> </a:t>
            </a:r>
            <a:r>
              <a:rPr lang="en-US" sz="2800" u="sng" dirty="0"/>
              <a:t>&lt;</a:t>
            </a:r>
            <a:r>
              <a:rPr lang="en-US" sz="2800" dirty="0"/>
              <a:t> 2  and  0 </a:t>
            </a:r>
            <a:r>
              <a:rPr lang="en-US" sz="2800" u="sng" dirty="0"/>
              <a:t>&lt;</a:t>
            </a:r>
            <a:r>
              <a:rPr lang="en-US" sz="2800" dirty="0"/>
              <a:t> </a:t>
            </a:r>
            <a:r>
              <a:rPr lang="en-US" sz="2800" i="1" dirty="0"/>
              <a:t>y</a:t>
            </a:r>
            <a:r>
              <a:rPr lang="en-US" sz="2800" dirty="0"/>
              <a:t> </a:t>
            </a:r>
            <a:r>
              <a:rPr lang="en-US" sz="2800" u="sng" dirty="0"/>
              <a:t>&lt;</a:t>
            </a:r>
            <a:r>
              <a:rPr lang="en-US" sz="2800" dirty="0"/>
              <a:t> 1.  Thus, the conditional density of  Y  given  X = </a:t>
            </a:r>
            <a:r>
              <a:rPr lang="en-US" sz="2800" i="1" dirty="0"/>
              <a:t>x</a:t>
            </a:r>
            <a:r>
              <a:rPr lang="en-US" sz="2800" dirty="0"/>
              <a:t>  is the same as the marginal density of  Y.  This is because  X  and  Y  are independent.</a:t>
            </a:r>
          </a:p>
        </p:txBody>
      </p:sp>
    </p:spTree>
    <p:extLst>
      <p:ext uri="{BB962C8B-B14F-4D97-AF65-F5344CB8AC3E}">
        <p14:creationId xmlns:p14="http://schemas.microsoft.com/office/powerpoint/2010/main" val="1745279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Revisiting the chocolate chip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Similarly, the conditional density of  X  given  Y = </a:t>
            </a:r>
            <a:r>
              <a:rPr lang="en-US" sz="2800" i="1" dirty="0"/>
              <a:t>y</a:t>
            </a:r>
            <a:r>
              <a:rPr lang="en-US" sz="2800" dirty="0"/>
              <a:t>  is                </a:t>
            </a:r>
            <a:r>
              <a:rPr lang="en-US" sz="2800" i="1" dirty="0" err="1"/>
              <a:t>f</a:t>
            </a:r>
            <a:r>
              <a:rPr lang="en-US" sz="2800" baseline="-25000" dirty="0" err="1"/>
              <a:t>X,Y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, </a:t>
            </a:r>
            <a:r>
              <a:rPr lang="en-US" sz="2800" i="1" dirty="0"/>
              <a:t>y</a:t>
            </a:r>
            <a:r>
              <a:rPr lang="en-US" sz="2800" dirty="0"/>
              <a:t>) / </a:t>
            </a:r>
            <a:r>
              <a:rPr lang="en-US" sz="2800" i="1" dirty="0" err="1"/>
              <a:t>f</a:t>
            </a:r>
            <a:r>
              <a:rPr lang="en-US" sz="2800" baseline="-25000" dirty="0" err="1"/>
              <a:t>Y</a:t>
            </a:r>
            <a:r>
              <a:rPr lang="en-US" sz="2800" dirty="0"/>
              <a:t>(</a:t>
            </a:r>
            <a:r>
              <a:rPr lang="en-US" sz="2800" i="1" dirty="0"/>
              <a:t>y</a:t>
            </a:r>
            <a:r>
              <a:rPr lang="en-US" sz="2800" dirty="0"/>
              <a:t>) = 1/2,  provided that  0 </a:t>
            </a:r>
            <a:r>
              <a:rPr lang="en-US" sz="2800" u="sng" dirty="0"/>
              <a:t>&lt;</a:t>
            </a:r>
            <a:r>
              <a:rPr lang="en-US" sz="2800" dirty="0"/>
              <a:t> </a:t>
            </a:r>
            <a:r>
              <a:rPr lang="en-US" sz="2800" i="1" dirty="0"/>
              <a:t>x</a:t>
            </a:r>
            <a:r>
              <a:rPr lang="en-US" sz="2800" dirty="0"/>
              <a:t> </a:t>
            </a:r>
            <a:r>
              <a:rPr lang="en-US" sz="2800" u="sng" dirty="0"/>
              <a:t>&lt;</a:t>
            </a:r>
            <a:r>
              <a:rPr lang="en-US" sz="2800" dirty="0"/>
              <a:t> 2  and  0 </a:t>
            </a:r>
            <a:r>
              <a:rPr lang="en-US" sz="2800" u="sng" dirty="0"/>
              <a:t>&lt;</a:t>
            </a:r>
            <a:r>
              <a:rPr lang="en-US" sz="2800" dirty="0"/>
              <a:t> </a:t>
            </a:r>
            <a:r>
              <a:rPr lang="en-US" sz="2800" i="1" dirty="0"/>
              <a:t>y</a:t>
            </a:r>
            <a:r>
              <a:rPr lang="en-US" sz="2800" dirty="0"/>
              <a:t> </a:t>
            </a:r>
            <a:r>
              <a:rPr lang="en-US" sz="2800" u="sng" dirty="0"/>
              <a:t>&lt;</a:t>
            </a:r>
            <a:r>
              <a:rPr lang="en-US" sz="2800" dirty="0"/>
              <a:t> 1.  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Moreover, because this is a uniform distribution on the interval from  0  to  2,  we may readily ascertain from Lecture 4 formulas that the conditional mean and variance of  X  given     Y = </a:t>
            </a:r>
            <a:r>
              <a:rPr lang="en-US" sz="2800" i="1" dirty="0"/>
              <a:t>y</a:t>
            </a:r>
            <a:r>
              <a:rPr lang="en-US" sz="2800" dirty="0"/>
              <a:t>  are  1  and  1/3  respectively.</a:t>
            </a:r>
          </a:p>
        </p:txBody>
      </p:sp>
    </p:spTree>
    <p:extLst>
      <p:ext uri="{BB962C8B-B14F-4D97-AF65-F5344CB8AC3E}">
        <p14:creationId xmlns:p14="http://schemas.microsoft.com/office/powerpoint/2010/main" val="22496014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Revisiting the sleepy cat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Lecture 5 had another example in which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800" i="1" dirty="0" err="1"/>
              <a:t>f</a:t>
            </a:r>
            <a:r>
              <a:rPr lang="en-US" sz="2800" baseline="-25000" dirty="0" err="1"/>
              <a:t>X,Y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, </a:t>
            </a:r>
            <a:r>
              <a:rPr lang="en-US" sz="2800" i="1" dirty="0"/>
              <a:t>y</a:t>
            </a:r>
            <a:r>
              <a:rPr lang="en-US" sz="2800" dirty="0"/>
              <a:t>) = 16/27  for  0 </a:t>
            </a:r>
            <a:r>
              <a:rPr lang="en-US" sz="2800" u="sng" dirty="0"/>
              <a:t>&lt;</a:t>
            </a:r>
            <a:r>
              <a:rPr lang="en-US" sz="2800" dirty="0"/>
              <a:t> </a:t>
            </a:r>
            <a:r>
              <a:rPr lang="en-US" sz="2800" i="1" dirty="0"/>
              <a:t>x</a:t>
            </a:r>
            <a:r>
              <a:rPr lang="en-US" sz="2800" dirty="0"/>
              <a:t> </a:t>
            </a:r>
            <a:r>
              <a:rPr lang="en-US" sz="2800" u="sng" dirty="0"/>
              <a:t>&lt;</a:t>
            </a:r>
            <a:r>
              <a:rPr lang="en-US" sz="2800" dirty="0"/>
              <a:t> 0.75   and  0 </a:t>
            </a:r>
            <a:r>
              <a:rPr lang="en-US" sz="2800" u="sng" dirty="0"/>
              <a:t>&lt;</a:t>
            </a:r>
            <a:r>
              <a:rPr lang="en-US" sz="2800" dirty="0"/>
              <a:t> </a:t>
            </a:r>
            <a:r>
              <a:rPr lang="en-US" sz="2800" i="1" dirty="0"/>
              <a:t>y</a:t>
            </a:r>
            <a:r>
              <a:rPr lang="en-US" sz="2800" dirty="0"/>
              <a:t> </a:t>
            </a:r>
            <a:r>
              <a:rPr lang="en-US" sz="2800" u="sng" dirty="0"/>
              <a:t>&lt;</a:t>
            </a:r>
            <a:r>
              <a:rPr lang="en-US" sz="2800" dirty="0"/>
              <a:t> 0.9,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800" i="1" dirty="0" err="1"/>
              <a:t>f</a:t>
            </a:r>
            <a:r>
              <a:rPr lang="en-US" sz="2800" baseline="-25000" dirty="0" err="1"/>
              <a:t>X,Y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, </a:t>
            </a:r>
            <a:r>
              <a:rPr lang="en-US" sz="2800" i="1" dirty="0"/>
              <a:t>y</a:t>
            </a:r>
            <a:r>
              <a:rPr lang="en-US" sz="2800" dirty="0"/>
              <a:t>) = 8/27  for  0.75 &lt; </a:t>
            </a:r>
            <a:r>
              <a:rPr lang="en-US" sz="2800" i="1" dirty="0"/>
              <a:t>x</a:t>
            </a:r>
            <a:r>
              <a:rPr lang="en-US" sz="2800" dirty="0"/>
              <a:t> </a:t>
            </a:r>
            <a:r>
              <a:rPr lang="en-US" sz="2800" u="sng" dirty="0"/>
              <a:t>&lt;</a:t>
            </a:r>
            <a:r>
              <a:rPr lang="en-US" sz="2800" dirty="0"/>
              <a:t> 1.5   and  0 </a:t>
            </a:r>
            <a:r>
              <a:rPr lang="en-US" sz="2800" u="sng" dirty="0"/>
              <a:t>&lt;</a:t>
            </a:r>
            <a:r>
              <a:rPr lang="en-US" sz="2800" dirty="0"/>
              <a:t> </a:t>
            </a:r>
            <a:r>
              <a:rPr lang="en-US" sz="2800" i="1" dirty="0"/>
              <a:t>y</a:t>
            </a:r>
            <a:r>
              <a:rPr lang="en-US" sz="2800" dirty="0"/>
              <a:t> </a:t>
            </a:r>
            <a:r>
              <a:rPr lang="en-US" sz="2800" u="sng" dirty="0"/>
              <a:t>&lt;</a:t>
            </a:r>
            <a:r>
              <a:rPr lang="en-US" sz="2800" dirty="0"/>
              <a:t> 0.9,  and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800" i="1" dirty="0" err="1"/>
              <a:t>f</a:t>
            </a:r>
            <a:r>
              <a:rPr lang="en-US" sz="2800" baseline="-25000" dirty="0" err="1"/>
              <a:t>X,Y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, </a:t>
            </a:r>
            <a:r>
              <a:rPr lang="en-US" sz="2800" i="1" dirty="0"/>
              <a:t>y</a:t>
            </a:r>
            <a:r>
              <a:rPr lang="en-US" sz="2800" dirty="0"/>
              <a:t>) = 8/27  for  0 </a:t>
            </a:r>
            <a:r>
              <a:rPr lang="en-US" sz="2800" u="sng" dirty="0"/>
              <a:t>&lt;</a:t>
            </a:r>
            <a:r>
              <a:rPr lang="en-US" sz="2800" dirty="0"/>
              <a:t> </a:t>
            </a:r>
            <a:r>
              <a:rPr lang="en-US" sz="2800" i="1" dirty="0"/>
              <a:t>x</a:t>
            </a:r>
            <a:r>
              <a:rPr lang="en-US" sz="2800" dirty="0"/>
              <a:t> </a:t>
            </a:r>
            <a:r>
              <a:rPr lang="en-US" sz="2800" u="sng" dirty="0"/>
              <a:t>&lt;</a:t>
            </a:r>
            <a:r>
              <a:rPr lang="en-US" sz="2800" dirty="0"/>
              <a:t> 1.5   and  0.9 &lt; </a:t>
            </a:r>
            <a:r>
              <a:rPr lang="en-US" sz="2800" i="1" dirty="0"/>
              <a:t>y</a:t>
            </a:r>
            <a:r>
              <a:rPr lang="en-US" sz="2800" dirty="0"/>
              <a:t> </a:t>
            </a:r>
            <a:r>
              <a:rPr lang="en-US" sz="2800" u="sng" dirty="0"/>
              <a:t>&lt;</a:t>
            </a:r>
            <a:r>
              <a:rPr lang="en-US" sz="2800" dirty="0"/>
              <a:t> 1.8.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Also in this example,  </a:t>
            </a:r>
            <a:r>
              <a:rPr lang="en-US" sz="2800" i="1" dirty="0" err="1"/>
              <a:t>f</a:t>
            </a:r>
            <a:r>
              <a:rPr lang="en-US" sz="2800" baseline="-25000" dirty="0" err="1"/>
              <a:t>X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 = 12/15  for  0 </a:t>
            </a:r>
            <a:r>
              <a:rPr lang="en-US" sz="2800" u="sng" dirty="0"/>
              <a:t>&lt;</a:t>
            </a:r>
            <a:r>
              <a:rPr lang="en-US" sz="2800" dirty="0"/>
              <a:t> </a:t>
            </a:r>
            <a:r>
              <a:rPr lang="en-US" sz="2800" i="1" dirty="0"/>
              <a:t>x</a:t>
            </a:r>
            <a:r>
              <a:rPr lang="en-US" sz="2800" dirty="0"/>
              <a:t> </a:t>
            </a:r>
            <a:r>
              <a:rPr lang="en-US" sz="2800" u="sng" dirty="0"/>
              <a:t>&lt;</a:t>
            </a:r>
            <a:r>
              <a:rPr lang="en-US" sz="2800" dirty="0"/>
              <a:t> 0.75  and  </a:t>
            </a:r>
            <a:r>
              <a:rPr lang="en-US" sz="2800" i="1" dirty="0" err="1"/>
              <a:t>f</a:t>
            </a:r>
            <a:r>
              <a:rPr lang="en-US" sz="2800" baseline="-25000" dirty="0" err="1"/>
              <a:t>X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 = 8/15  for  0.75 &lt; </a:t>
            </a:r>
            <a:r>
              <a:rPr lang="en-US" sz="2800" i="1" dirty="0"/>
              <a:t>x </a:t>
            </a:r>
            <a:r>
              <a:rPr lang="en-US" sz="2800" u="sng" dirty="0"/>
              <a:t>&lt;</a:t>
            </a:r>
            <a:r>
              <a:rPr lang="en-US" sz="2800" dirty="0"/>
              <a:t> 1.5.  In addition,  </a:t>
            </a:r>
            <a:r>
              <a:rPr lang="en-US" sz="2800" i="1" dirty="0" err="1"/>
              <a:t>f</a:t>
            </a:r>
            <a:r>
              <a:rPr lang="en-US" sz="2800" baseline="-25000" dirty="0" err="1"/>
              <a:t>Y</a:t>
            </a:r>
            <a:r>
              <a:rPr lang="en-US" sz="2800" dirty="0"/>
              <a:t>(</a:t>
            </a:r>
            <a:r>
              <a:rPr lang="en-US" sz="2800" i="1" dirty="0"/>
              <a:t>y</a:t>
            </a:r>
            <a:r>
              <a:rPr lang="en-US" sz="2800" dirty="0"/>
              <a:t>) = 6/9  for  0 </a:t>
            </a:r>
            <a:r>
              <a:rPr lang="en-US" sz="2800" u="sng" dirty="0"/>
              <a:t>&lt;</a:t>
            </a:r>
            <a:r>
              <a:rPr lang="en-US" sz="2800" dirty="0"/>
              <a:t> </a:t>
            </a:r>
            <a:r>
              <a:rPr lang="en-US" sz="2800" i="1" dirty="0"/>
              <a:t>y</a:t>
            </a:r>
            <a:r>
              <a:rPr lang="en-US" sz="2800" dirty="0"/>
              <a:t> </a:t>
            </a:r>
            <a:r>
              <a:rPr lang="en-US" sz="2800" u="sng" dirty="0"/>
              <a:t>&lt;</a:t>
            </a:r>
            <a:r>
              <a:rPr lang="en-US" sz="2800" dirty="0"/>
              <a:t> 0.9  and  </a:t>
            </a:r>
            <a:r>
              <a:rPr lang="en-US" sz="2800" i="1" dirty="0" err="1"/>
              <a:t>f</a:t>
            </a:r>
            <a:r>
              <a:rPr lang="en-US" sz="2800" baseline="-25000" dirty="0" err="1"/>
              <a:t>Y</a:t>
            </a:r>
            <a:r>
              <a:rPr lang="en-US" sz="2800" dirty="0"/>
              <a:t>(</a:t>
            </a:r>
            <a:r>
              <a:rPr lang="en-US" sz="2800" i="1" dirty="0"/>
              <a:t>y</a:t>
            </a:r>
            <a:r>
              <a:rPr lang="en-US" sz="2800" dirty="0"/>
              <a:t>) = 4/9  for  0.9 &lt; </a:t>
            </a:r>
            <a:r>
              <a:rPr lang="en-US" sz="2800" i="1" dirty="0"/>
              <a:t>y </a:t>
            </a:r>
            <a:r>
              <a:rPr lang="en-US" sz="2800" u="sng" dirty="0"/>
              <a:t>&lt;</a:t>
            </a:r>
            <a:r>
              <a:rPr lang="en-US" sz="2800" dirty="0"/>
              <a:t> 1.8.</a:t>
            </a:r>
          </a:p>
        </p:txBody>
      </p:sp>
    </p:spTree>
    <p:extLst>
      <p:ext uri="{BB962C8B-B14F-4D97-AF65-F5344CB8AC3E}">
        <p14:creationId xmlns:p14="http://schemas.microsoft.com/office/powerpoint/2010/main" val="19852711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Revisiting the sleepy cat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If  0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:r>
                  <a:rPr lang="en-US" sz="2800" i="1" dirty="0"/>
                  <a:t>x</a:t>
                </a:r>
                <a:r>
                  <a:rPr lang="en-US" sz="2800" dirty="0"/>
                  <a:t>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0.75,  then the conditional density of  Y  given  X = </a:t>
                </a:r>
                <a:r>
                  <a:rPr lang="en-US" sz="2800" i="1" dirty="0"/>
                  <a:t>x</a:t>
                </a:r>
                <a:r>
                  <a:rPr lang="en-US" sz="2800" dirty="0"/>
                  <a:t>  is  (16/27) / (12/15) = 20/27  for  0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:r>
                  <a:rPr lang="en-US" sz="2800" i="1" dirty="0"/>
                  <a:t>y</a:t>
                </a:r>
                <a:r>
                  <a:rPr lang="en-US" sz="2800" dirty="0"/>
                  <a:t>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0.9  and is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(8/27) / (12/15) = 10/27  for  0.9 &lt; </a:t>
                </a:r>
                <a:r>
                  <a:rPr lang="en-US" sz="2800" i="1" dirty="0"/>
                  <a:t>y</a:t>
                </a:r>
                <a:r>
                  <a:rPr lang="en-US" sz="2800" dirty="0"/>
                  <a:t>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1.8.  Based on a “center of mass” argument, we can anticipate that the conditional mean is going to be less than  0.9.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Indeed, we have  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0.9</m:t>
                        </m:r>
                      </m:sup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d>
                          <m:dPr>
                            <m:begChr m:val="{"/>
                            <m:endChr m:val="}"/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20/27</m:t>
                            </m:r>
                          </m:e>
                        </m:d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𝑑𝑦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nary>
                          <m:nary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0.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9</m:t>
                            </m:r>
                          </m:sub>
                          <m:sup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1.8</m:t>
                            </m:r>
                          </m:sup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d>
                              <m:dPr>
                                <m:begChr m:val="{"/>
                                <m:endChr m:val="}"/>
                                <m:ctrlPr>
                                  <a:rPr lang="en-US" sz="2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0/27</m:t>
                                </m:r>
                              </m:e>
                            </m:d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𝑑𝑦</m:t>
                            </m:r>
                          </m:e>
                        </m:nary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nary>
                  </m:oMath>
                </a14:m>
                <a:r>
                  <a:rPr lang="en-US" sz="2800" dirty="0"/>
                  <a:t>=     {20/27} 0.9</a:t>
                </a:r>
                <a:r>
                  <a:rPr lang="en-US" sz="2800" baseline="30000" dirty="0"/>
                  <a:t>2</a:t>
                </a:r>
                <a:r>
                  <a:rPr lang="en-US" sz="2800" dirty="0"/>
                  <a:t> / 2 + {10/27} (1.8</a:t>
                </a:r>
                <a:r>
                  <a:rPr lang="en-US" sz="2800" baseline="30000" dirty="0"/>
                  <a:t>2</a:t>
                </a:r>
                <a:r>
                  <a:rPr lang="en-US" sz="2800" dirty="0"/>
                  <a:t> – 0.9</a:t>
                </a:r>
                <a:r>
                  <a:rPr lang="en-US" sz="2800" baseline="30000" dirty="0"/>
                  <a:t>2</a:t>
                </a:r>
                <a:r>
                  <a:rPr lang="en-US" sz="2800" dirty="0"/>
                  <a:t>) / 2 = 3/4.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 r="-18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991708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Revisiting the sleepy cat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If  0.75 &lt; </a:t>
                </a:r>
                <a:r>
                  <a:rPr lang="en-US" sz="2800" i="1" dirty="0"/>
                  <a:t>x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1.5,  then the conditional density of  Y  given  X = </a:t>
                </a:r>
                <a:r>
                  <a:rPr lang="en-US" sz="2800" i="1" dirty="0"/>
                  <a:t>x</a:t>
                </a:r>
                <a:r>
                  <a:rPr lang="en-US" sz="2800" dirty="0"/>
                  <a:t>  is  (8/27) / (8/15) = 15/27  for  0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:r>
                  <a:rPr lang="en-US" sz="2800" i="1" dirty="0"/>
                  <a:t>y</a:t>
                </a:r>
                <a:r>
                  <a:rPr lang="en-US" sz="2800" dirty="0"/>
                  <a:t>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1.8.  Based on a “center of mass” argument, we can anticipate that the conditional mean is going to equal  0.9.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Indeed, we have  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1.8</m:t>
                        </m:r>
                      </m:sup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d>
                          <m:dPr>
                            <m:begChr m:val="{"/>
                            <m:endChr m:val="}"/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15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/27</m:t>
                            </m:r>
                          </m:e>
                        </m:d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𝑑𝑦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nary>
                  </m:oMath>
                </a14:m>
                <a:r>
                  <a:rPr lang="en-US" sz="2800" dirty="0"/>
                  <a:t>= {15/27} 1.8</a:t>
                </a:r>
                <a:r>
                  <a:rPr lang="en-US" sz="2800" baseline="30000" dirty="0"/>
                  <a:t>2</a:t>
                </a:r>
                <a:r>
                  <a:rPr lang="en-US" sz="2800" dirty="0"/>
                  <a:t> / 2 = 0.9.  In fact, because the conditional distribution is uniform on the interval from  0  to  1.8,  the conditional variance is  1.8</a:t>
                </a:r>
                <a:r>
                  <a:rPr lang="en-US" sz="2800" baseline="30000" dirty="0"/>
                  <a:t>2</a:t>
                </a:r>
                <a:r>
                  <a:rPr lang="en-US" sz="2800" dirty="0"/>
                  <a:t> / 12.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 r="-18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83010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Conditional probability density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Suppose that  X  and  Y  have joint probability density function  </a:t>
                </a:r>
                <a:r>
                  <a:rPr lang="en-US" sz="2800" i="1" dirty="0" err="1"/>
                  <a:t>f</a:t>
                </a:r>
                <a:r>
                  <a:rPr lang="en-US" sz="2800" baseline="-25000" dirty="0" err="1"/>
                  <a:t>X,Y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, </a:t>
                </a:r>
                <a:r>
                  <a:rPr lang="en-US" sz="2800" i="1" dirty="0"/>
                  <a:t>y</a:t>
                </a:r>
                <a:r>
                  <a:rPr lang="en-US" sz="2800" dirty="0"/>
                  <a:t>).  Suppose, further, that  X  and  Y  have marginal probability density functions  </a:t>
                </a:r>
                <a:r>
                  <a:rPr lang="en-US" sz="2800" i="1" dirty="0" err="1"/>
                  <a:t>f</a:t>
                </a:r>
                <a:r>
                  <a:rPr lang="en-US" sz="2800" baseline="-25000" dirty="0" err="1"/>
                  <a:t>X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 and  </a:t>
                </a:r>
                <a:r>
                  <a:rPr lang="en-US" sz="2800" i="1" dirty="0" err="1"/>
                  <a:t>f</a:t>
                </a:r>
                <a:r>
                  <a:rPr lang="en-US" sz="2800" baseline="-25000" dirty="0" err="1"/>
                  <a:t>Y</a:t>
                </a:r>
                <a:r>
                  <a:rPr lang="en-US" sz="2800" dirty="0"/>
                  <a:t>(</a:t>
                </a:r>
                <a:r>
                  <a:rPr lang="en-US" sz="2800" i="1" dirty="0"/>
                  <a:t>y</a:t>
                </a:r>
                <a:r>
                  <a:rPr lang="en-US" sz="2800" dirty="0"/>
                  <a:t>).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If I ask what is the probability that  Y  falls between  </a:t>
                </a:r>
                <a:r>
                  <a:rPr lang="en-US" sz="2800" i="1" dirty="0"/>
                  <a:t>a</a:t>
                </a:r>
                <a:r>
                  <a:rPr lang="en-US" sz="2800" dirty="0"/>
                  <a:t>  and  </a:t>
                </a:r>
                <a:r>
                  <a:rPr lang="en-US" sz="2800" i="1" dirty="0"/>
                  <a:t>b</a:t>
                </a:r>
                <a:r>
                  <a:rPr lang="en-US" sz="2800" dirty="0"/>
                  <a:t>,  and if I do not say anything about  X,  then one way you can answer is by calculating  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  <m:e>
                        <m:sSub>
                          <m:sSub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Y</m:t>
                            </m:r>
                          </m:sub>
                        </m:sSub>
                        <m:d>
                          <m:d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e>
                    </m:nary>
                  </m:oMath>
                </a14:m>
                <a:r>
                  <a:rPr lang="en-US" sz="2800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 r="-4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22043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Conditional probability density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But now suppose I tell you that  X = </a:t>
            </a:r>
            <a:r>
              <a:rPr lang="en-US" sz="2800" i="1" dirty="0"/>
              <a:t>x</a:t>
            </a:r>
            <a:r>
              <a:rPr lang="en-US" sz="2800" dirty="0"/>
              <a:t>.  Given this information, how can you answer the question of what is the probability that  Y  falls between  </a:t>
            </a:r>
            <a:r>
              <a:rPr lang="en-US" sz="2800" i="1" dirty="0"/>
              <a:t>a</a:t>
            </a:r>
            <a:r>
              <a:rPr lang="en-US" sz="2800" dirty="0"/>
              <a:t>  and  </a:t>
            </a:r>
            <a:r>
              <a:rPr lang="en-US" sz="2800" i="1" dirty="0"/>
              <a:t>b</a:t>
            </a:r>
            <a:r>
              <a:rPr lang="en-US" sz="2800" dirty="0"/>
              <a:t> ?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Well, if  X  and  Y  are independent, then you may answer in the same way as before.  Otherwise, your answer needs to involve a new concept, called a </a:t>
            </a:r>
            <a:r>
              <a:rPr lang="en-US" sz="2800" u="sng" dirty="0"/>
              <a:t>conditional probability density function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09293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Conditional probability density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The conditional probability density function of  Y,  given that  X = </a:t>
            </a:r>
            <a:r>
              <a:rPr lang="en-US" sz="2800" i="1" dirty="0"/>
              <a:t>x</a:t>
            </a:r>
            <a:r>
              <a:rPr lang="en-US" sz="2800" dirty="0"/>
              <a:t>,  is defined by the quotient  </a:t>
            </a:r>
            <a:r>
              <a:rPr lang="en-US" sz="2800" i="1" dirty="0" err="1"/>
              <a:t>f</a:t>
            </a:r>
            <a:r>
              <a:rPr lang="en-US" sz="2800" baseline="-25000" dirty="0" err="1"/>
              <a:t>X,Y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, </a:t>
            </a:r>
            <a:r>
              <a:rPr lang="en-US" sz="2800" i="1" dirty="0"/>
              <a:t>y</a:t>
            </a:r>
            <a:r>
              <a:rPr lang="en-US" sz="2800" dirty="0"/>
              <a:t>) / </a:t>
            </a:r>
            <a:r>
              <a:rPr lang="en-US" sz="2800" i="1" dirty="0" err="1"/>
              <a:t>f</a:t>
            </a:r>
            <a:r>
              <a:rPr lang="en-US" sz="2800" baseline="-25000" dirty="0" err="1"/>
              <a:t>X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).  Here we assume that the denominator is not zero.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If you go back to Lecture 3, you can see that the conditional probability of an event  B,  given that an event  A  has occurred, is defined by the quotient  P( A and B ) / P( A ).  Thus, the expression for a conditional probability density function has an analogous structure.</a:t>
            </a:r>
          </a:p>
        </p:txBody>
      </p:sp>
    </p:spTree>
    <p:extLst>
      <p:ext uri="{BB962C8B-B14F-4D97-AF65-F5344CB8AC3E}">
        <p14:creationId xmlns:p14="http://schemas.microsoft.com/office/powerpoint/2010/main" val="36953945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Conditional probability density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So, the probability that  Y  falls between  </a:t>
                </a:r>
                <a:r>
                  <a:rPr lang="en-US" sz="2800" i="1" dirty="0"/>
                  <a:t>a</a:t>
                </a:r>
                <a:r>
                  <a:rPr lang="en-US" sz="2800" dirty="0"/>
                  <a:t>  and  </a:t>
                </a:r>
                <a:r>
                  <a:rPr lang="en-US" sz="2800" i="1" dirty="0"/>
                  <a:t>b</a:t>
                </a:r>
                <a:r>
                  <a:rPr lang="en-US" sz="2800" dirty="0"/>
                  <a:t>,  given that   X = </a:t>
                </a:r>
                <a:r>
                  <a:rPr lang="en-US" sz="2800" i="1" dirty="0"/>
                  <a:t>x</a:t>
                </a:r>
                <a:r>
                  <a:rPr lang="en-US" sz="2800" dirty="0"/>
                  <a:t>,  is  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  <m:e>
                        <m:sSub>
                          <m:sSub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{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X</m:t>
                            </m:r>
                            <m: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Y</m:t>
                            </m:r>
                          </m:sub>
                        </m:sSub>
                        <m:d>
                          <m:d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/</m:t>
                        </m:r>
                        <m:sSub>
                          <m:sSub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X</m:t>
                            </m:r>
                          </m:sub>
                        </m:s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)}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nary>
                  </m:oMath>
                </a14:m>
                <a:r>
                  <a:rPr lang="en-US" sz="2800" dirty="0"/>
                  <a:t>.  Note that you are “integrating out”  </a:t>
                </a:r>
                <a:r>
                  <a:rPr lang="en-US" sz="2800" i="1" dirty="0"/>
                  <a:t>y</a:t>
                </a:r>
                <a:r>
                  <a:rPr lang="en-US" sz="2800" dirty="0"/>
                  <a:t>,  but the answer may still depend on  </a:t>
                </a:r>
                <a:r>
                  <a:rPr lang="en-US" sz="2800" i="1" dirty="0"/>
                  <a:t>x</a:t>
                </a:r>
                <a:r>
                  <a:rPr lang="en-US" sz="2800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Likewise, the conditional probability density function of  X,  given that  Y = </a:t>
                </a:r>
                <a:r>
                  <a:rPr lang="en-US" sz="2800" i="1" dirty="0"/>
                  <a:t>y</a:t>
                </a:r>
                <a:r>
                  <a:rPr lang="en-US" sz="2800" dirty="0"/>
                  <a:t>,  is defined by the quotient  </a:t>
                </a:r>
                <a:r>
                  <a:rPr lang="en-US" sz="2800" i="1" dirty="0" err="1"/>
                  <a:t>f</a:t>
                </a:r>
                <a:r>
                  <a:rPr lang="en-US" sz="2800" baseline="-25000" dirty="0" err="1"/>
                  <a:t>X,Y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, </a:t>
                </a:r>
                <a:r>
                  <a:rPr lang="en-US" sz="2800" i="1" dirty="0"/>
                  <a:t>y</a:t>
                </a:r>
                <a:r>
                  <a:rPr lang="en-US" sz="2800" dirty="0"/>
                  <a:t>) / </a:t>
                </a:r>
                <a:r>
                  <a:rPr lang="en-US" sz="2800" i="1" dirty="0" err="1"/>
                  <a:t>f</a:t>
                </a:r>
                <a:r>
                  <a:rPr lang="en-US" sz="2800" baseline="-25000" dirty="0" err="1"/>
                  <a:t>Y</a:t>
                </a:r>
                <a:r>
                  <a:rPr lang="en-US" sz="2800" dirty="0"/>
                  <a:t>(</a:t>
                </a:r>
                <a:r>
                  <a:rPr lang="en-US" sz="2800" i="1" dirty="0"/>
                  <a:t>y</a:t>
                </a:r>
                <a:r>
                  <a:rPr lang="en-US" sz="2800" dirty="0"/>
                  <a:t>).  The probability that  X  falls between  </a:t>
                </a:r>
                <a:r>
                  <a:rPr lang="en-US" sz="2800" i="1" dirty="0"/>
                  <a:t>a</a:t>
                </a:r>
                <a:r>
                  <a:rPr lang="en-US" sz="2800" dirty="0"/>
                  <a:t>  and  </a:t>
                </a:r>
                <a:r>
                  <a:rPr lang="en-US" sz="2800" i="1" dirty="0"/>
                  <a:t>b</a:t>
                </a:r>
                <a:r>
                  <a:rPr lang="en-US" sz="2800" dirty="0"/>
                  <a:t>,  given that         Y = </a:t>
                </a:r>
                <a:r>
                  <a:rPr lang="en-US" sz="2800" i="1" dirty="0"/>
                  <a:t>y</a:t>
                </a:r>
                <a:r>
                  <a:rPr lang="en-US" sz="2800" dirty="0"/>
                  <a:t>,  is  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  <m:e>
                        <m:sSub>
                          <m:sSub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{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X</m:t>
                            </m:r>
                            <m: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Y</m:t>
                            </m:r>
                          </m:sub>
                        </m:sSub>
                        <m:d>
                          <m:d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/</m:t>
                        </m:r>
                        <m:sSub>
                          <m:sSub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Y</m:t>
                            </m:r>
                          </m:sub>
                        </m:s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)}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sz="2800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 r="-1144" b="-11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99280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linear regression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Recall from Lecture 5 that, under some assumptions, the linear regression model  Y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800" dirty="0"/>
                  <a:t>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 dirty="0"/>
                  <a:t>X +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𝜖</m:t>
                    </m:r>
                  </m:oMath>
                </a14:m>
                <a:r>
                  <a:rPr lang="en-US" sz="2800" dirty="0"/>
                  <a:t>  corresponds to an underlying joint probability density function  </a:t>
                </a:r>
                <a:r>
                  <a:rPr lang="en-US" sz="2800" i="1" dirty="0" err="1"/>
                  <a:t>f</a:t>
                </a:r>
                <a:r>
                  <a:rPr lang="en-US" sz="2800" baseline="-25000" dirty="0" err="1"/>
                  <a:t>X,Y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, </a:t>
                </a:r>
                <a:r>
                  <a:rPr lang="en-US" sz="2800" i="1" dirty="0"/>
                  <a:t>y</a:t>
                </a:r>
                <a:r>
                  <a:rPr lang="en-US" sz="2800" dirty="0"/>
                  <a:t>) =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(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𝜋</m:t>
                    </m:r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</m:sSub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</m:sSub>
                  </m:oMath>
                </a14:m>
                <a:r>
                  <a:rPr lang="en-US" sz="2800" dirty="0"/>
                  <a:t>)</a:t>
                </a:r>
                <a:r>
                  <a:rPr lang="en-US" sz="2800" baseline="30000" dirty="0"/>
                  <a:t>-1</a:t>
                </a:r>
                <a:r>
                  <a:rPr lang="en-US" sz="2800" dirty="0"/>
                  <a:t> exp(-{</a:t>
                </a:r>
                <a:r>
                  <a:rPr lang="en-US" sz="2800" i="1" dirty="0"/>
                  <a:t>x</a:t>
                </a:r>
                <a:r>
                  <a:rPr lang="en-US" sz="2800" dirty="0"/>
                  <a:t> 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en-US" sz="2800" dirty="0"/>
                  <a:t>}</a:t>
                </a:r>
                <a:r>
                  <a:rPr lang="en-US" sz="2800" baseline="30000" dirty="0"/>
                  <a:t>2</a:t>
                </a:r>
                <a:r>
                  <a:rPr lang="en-US" sz="2800" dirty="0"/>
                  <a:t>/{2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en-US" sz="2800" baseline="30000" dirty="0"/>
                  <a:t>2</a:t>
                </a:r>
                <a:r>
                  <a:rPr lang="en-US" sz="2800" dirty="0"/>
                  <a:t>}) exp(-{</a:t>
                </a:r>
                <a:r>
                  <a:rPr lang="en-US" sz="2800" i="1" dirty="0"/>
                  <a:t>y</a:t>
                </a:r>
                <a:r>
                  <a:rPr lang="en-US" sz="2800" dirty="0"/>
                  <a:t> 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800" dirty="0"/>
                  <a:t> 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 i="1" dirty="0"/>
                  <a:t>x</a:t>
                </a:r>
                <a:r>
                  <a:rPr lang="en-US" sz="2800" dirty="0"/>
                  <a:t>}</a:t>
                </a:r>
                <a:r>
                  <a:rPr lang="en-US" sz="2800" baseline="30000" dirty="0"/>
                  <a:t>2</a:t>
                </a:r>
                <a:r>
                  <a:rPr lang="en-US" sz="2800" dirty="0"/>
                  <a:t>/{2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</m:sSub>
                  </m:oMath>
                </a14:m>
                <a:r>
                  <a:rPr lang="en-US" sz="2800" baseline="30000" dirty="0"/>
                  <a:t>2</a:t>
                </a:r>
                <a:r>
                  <a:rPr lang="en-US" sz="2800" dirty="0"/>
                  <a:t>}).</a:t>
                </a:r>
                <a:endParaRPr lang="en-US" sz="2800" i="1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i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If we write this as  (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en-US" sz="2800" dirty="0"/>
                  <a:t>)</a:t>
                </a:r>
                <a:r>
                  <a:rPr lang="en-US" sz="2800" baseline="30000" dirty="0"/>
                  <a:t>-1/2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bSup>
                  </m:oMath>
                </a14:m>
                <a:r>
                  <a:rPr lang="en-US" sz="2800" dirty="0"/>
                  <a:t> exp(-{</a:t>
                </a:r>
                <a:r>
                  <a:rPr lang="en-US" sz="2800" i="1" dirty="0"/>
                  <a:t>x</a:t>
                </a:r>
                <a:r>
                  <a:rPr lang="en-US" sz="2800" dirty="0"/>
                  <a:t> 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en-US" sz="2800" dirty="0"/>
                  <a:t>}</a:t>
                </a:r>
                <a:r>
                  <a:rPr lang="en-US" sz="2800" baseline="30000" dirty="0"/>
                  <a:t>2</a:t>
                </a:r>
                <a:r>
                  <a:rPr lang="en-US" sz="2800" dirty="0"/>
                  <a:t>/{2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en-US" sz="2800" baseline="30000" dirty="0"/>
                  <a:t>2</a:t>
                </a:r>
                <a:r>
                  <a:rPr lang="en-US" sz="2800" dirty="0"/>
                  <a:t>})  times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(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en-US" sz="2800" dirty="0"/>
                  <a:t>)</a:t>
                </a:r>
                <a:r>
                  <a:rPr lang="en-US" sz="2800" baseline="30000" dirty="0"/>
                  <a:t>-1/2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bSup>
                  </m:oMath>
                </a14:m>
                <a:r>
                  <a:rPr lang="en-US" sz="2800" dirty="0"/>
                  <a:t> exp(-{</a:t>
                </a:r>
                <a:r>
                  <a:rPr lang="en-US" sz="2800" i="1" dirty="0"/>
                  <a:t>y</a:t>
                </a:r>
                <a:r>
                  <a:rPr lang="en-US" sz="2800" dirty="0"/>
                  <a:t> 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800" dirty="0"/>
                  <a:t> 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 i="1" dirty="0"/>
                  <a:t>x</a:t>
                </a:r>
                <a:r>
                  <a:rPr lang="en-US" sz="2800" dirty="0"/>
                  <a:t>}</a:t>
                </a:r>
                <a:r>
                  <a:rPr lang="en-US" sz="2800" baseline="30000" dirty="0"/>
                  <a:t>2</a:t>
                </a:r>
                <a:r>
                  <a:rPr lang="en-US" sz="2800" dirty="0"/>
                  <a:t>/{2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</m:sSub>
                  </m:oMath>
                </a14:m>
                <a:r>
                  <a:rPr lang="en-US" sz="2800" baseline="30000" dirty="0"/>
                  <a:t>2</a:t>
                </a:r>
                <a:r>
                  <a:rPr lang="en-US" sz="2800" dirty="0"/>
                  <a:t>}),  then the first factor is the marginal density of  X  and the second factor is the conditional density of  Y  given that  X = </a:t>
                </a:r>
                <a:r>
                  <a:rPr lang="en-US" sz="2800" i="1" dirty="0"/>
                  <a:t>x</a:t>
                </a:r>
                <a:r>
                  <a:rPr lang="en-US" sz="2800" dirty="0"/>
                  <a:t>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1061" r="-7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505632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linear regression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Indeed, it is generally true that  </a:t>
                </a:r>
                <a:r>
                  <a:rPr lang="en-US" sz="2800" i="1" dirty="0" err="1"/>
                  <a:t>f</a:t>
                </a:r>
                <a:r>
                  <a:rPr lang="en-US" sz="2800" baseline="-25000" dirty="0" err="1"/>
                  <a:t>X,Y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, </a:t>
                </a:r>
                <a:r>
                  <a:rPr lang="en-US" sz="2800" i="1" dirty="0"/>
                  <a:t>y</a:t>
                </a:r>
                <a:r>
                  <a:rPr lang="en-US" sz="2800" dirty="0"/>
                  <a:t>)  factors into the product of  </a:t>
                </a:r>
                <a:r>
                  <a:rPr lang="en-US" sz="2800" i="1" dirty="0" err="1"/>
                  <a:t>f</a:t>
                </a:r>
                <a:r>
                  <a:rPr lang="en-US" sz="2800" baseline="-25000" dirty="0" err="1"/>
                  <a:t>X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 and  </a:t>
                </a:r>
                <a:r>
                  <a:rPr lang="en-US" sz="2800" i="1" dirty="0" err="1"/>
                  <a:t>f</a:t>
                </a:r>
                <a:r>
                  <a:rPr lang="en-US" sz="2800" baseline="-25000" dirty="0" err="1"/>
                  <a:t>X,Y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, </a:t>
                </a:r>
                <a:r>
                  <a:rPr lang="en-US" sz="2800" i="1" dirty="0"/>
                  <a:t>y</a:t>
                </a:r>
                <a:r>
                  <a:rPr lang="en-US" sz="2800" dirty="0"/>
                  <a:t>) / </a:t>
                </a:r>
                <a:r>
                  <a:rPr lang="en-US" sz="2800" i="1" dirty="0" err="1"/>
                  <a:t>f</a:t>
                </a:r>
                <a:r>
                  <a:rPr lang="en-US" sz="2800" baseline="-25000" dirty="0" err="1"/>
                  <a:t>X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),  but in the present example those factors are particularly apparent.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Actually, the way I obtained the expression for  </a:t>
                </a:r>
                <a:r>
                  <a:rPr lang="en-US" sz="2800" i="1" dirty="0" err="1"/>
                  <a:t>f</a:t>
                </a:r>
                <a:r>
                  <a:rPr lang="en-US" sz="2800" baseline="-25000" dirty="0" err="1"/>
                  <a:t>X,Y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, </a:t>
                </a:r>
                <a:r>
                  <a:rPr lang="en-US" sz="2800" i="1" dirty="0"/>
                  <a:t>y</a:t>
                </a:r>
                <a:r>
                  <a:rPr lang="en-US" sz="2800" dirty="0"/>
                  <a:t>)  in the first place was through this factorization.  Simple linear regression typically entails that the conditional density of  Y  given  X = </a:t>
                </a:r>
                <a:r>
                  <a:rPr lang="en-US" sz="2800" i="1" dirty="0"/>
                  <a:t>x</a:t>
                </a:r>
                <a:r>
                  <a:rPr lang="en-US" sz="2800" dirty="0"/>
                  <a:t>  be normal with mean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800" dirty="0"/>
                  <a:t>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 i="1" dirty="0"/>
                  <a:t>x</a:t>
                </a:r>
                <a:r>
                  <a:rPr lang="en-US" sz="2800" dirty="0"/>
                  <a:t>  and variance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</m:sSub>
                  </m:oMath>
                </a14:m>
                <a:r>
                  <a:rPr lang="en-US" sz="2800" baseline="30000" dirty="0"/>
                  <a:t>2</a:t>
                </a:r>
                <a:r>
                  <a:rPr lang="en-US" sz="2800" dirty="0"/>
                  <a:t>.  So, all I had to do was make an assumption regarding  </a:t>
                </a:r>
                <a:r>
                  <a:rPr lang="en-US" sz="2800" i="1" dirty="0" err="1"/>
                  <a:t>f</a:t>
                </a:r>
                <a:r>
                  <a:rPr lang="en-US" sz="2800" baseline="-25000" dirty="0" err="1"/>
                  <a:t>X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10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06621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linear regression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It is also true that  </a:t>
            </a:r>
            <a:r>
              <a:rPr lang="en-US" sz="2800" i="1" dirty="0" err="1"/>
              <a:t>f</a:t>
            </a:r>
            <a:r>
              <a:rPr lang="en-US" sz="2800" baseline="-25000" dirty="0" err="1"/>
              <a:t>X,Y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, </a:t>
            </a:r>
            <a:r>
              <a:rPr lang="en-US" sz="2800" i="1" dirty="0"/>
              <a:t>y</a:t>
            </a:r>
            <a:r>
              <a:rPr lang="en-US" sz="2800" dirty="0"/>
              <a:t>)  factors into the product of  </a:t>
            </a:r>
            <a:r>
              <a:rPr lang="en-US" sz="2800" i="1" dirty="0" err="1"/>
              <a:t>f</a:t>
            </a:r>
            <a:r>
              <a:rPr lang="en-US" sz="2800" baseline="-25000" dirty="0" err="1"/>
              <a:t>Y</a:t>
            </a:r>
            <a:r>
              <a:rPr lang="en-US" sz="2800" dirty="0"/>
              <a:t>(</a:t>
            </a:r>
            <a:r>
              <a:rPr lang="en-US" sz="2800" i="1" dirty="0"/>
              <a:t>y</a:t>
            </a:r>
            <a:r>
              <a:rPr lang="en-US" sz="2800" dirty="0"/>
              <a:t>)  and  </a:t>
            </a:r>
            <a:r>
              <a:rPr lang="en-US" sz="2800" i="1" dirty="0" err="1"/>
              <a:t>f</a:t>
            </a:r>
            <a:r>
              <a:rPr lang="en-US" sz="2800" baseline="-25000" dirty="0" err="1"/>
              <a:t>X,Y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, </a:t>
            </a:r>
            <a:r>
              <a:rPr lang="en-US" sz="2800" i="1" dirty="0"/>
              <a:t>y</a:t>
            </a:r>
            <a:r>
              <a:rPr lang="en-US" sz="2800" dirty="0"/>
              <a:t>) / </a:t>
            </a:r>
            <a:r>
              <a:rPr lang="en-US" sz="2800" i="1" dirty="0" err="1"/>
              <a:t>f</a:t>
            </a:r>
            <a:r>
              <a:rPr lang="en-US" sz="2800" baseline="-25000" dirty="0" err="1"/>
              <a:t>Y</a:t>
            </a:r>
            <a:r>
              <a:rPr lang="en-US" sz="2800" dirty="0"/>
              <a:t>(</a:t>
            </a:r>
            <a:r>
              <a:rPr lang="en-US" sz="2800" i="1" dirty="0"/>
              <a:t>y</a:t>
            </a:r>
            <a:r>
              <a:rPr lang="en-US" sz="2800" dirty="0"/>
              <a:t>),  but in the present example those factors are not obvious.  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In fact, people usually do not speak about the distribution of  X  given  Y = </a:t>
            </a:r>
            <a:r>
              <a:rPr lang="en-US" sz="2800" i="1" dirty="0"/>
              <a:t>y</a:t>
            </a:r>
            <a:r>
              <a:rPr lang="en-US" sz="2800" dirty="0"/>
              <a:t>  in the context of simple linear regression.  That said, speaking about the distribution of input variables given the value of an outcome variable </a:t>
            </a:r>
            <a:r>
              <a:rPr lang="en-US" sz="2800" i="1" dirty="0"/>
              <a:t>is</a:t>
            </a:r>
            <a:r>
              <a:rPr lang="en-US" sz="2800" dirty="0"/>
              <a:t> useful in some other contexts, including a classification method called </a:t>
            </a:r>
            <a:r>
              <a:rPr lang="en-US" sz="2800" u="sng" dirty="0"/>
              <a:t>discriminant analysis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332891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Conditional mean and variance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Sometimes the mean and variance of a conditional distribution are apparent from the formula for the conditional density, as was the case for our simple linear regression example.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Generally speaking, the mean of the conditional distribution of  Y  given  X = </a:t>
                </a:r>
                <a:r>
                  <a:rPr lang="en-US" sz="2800" i="1" dirty="0"/>
                  <a:t>x</a:t>
                </a:r>
                <a:r>
                  <a:rPr lang="en-US" sz="2800" dirty="0"/>
                  <a:t>  is defined as  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∞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∞</m:t>
                        </m:r>
                      </m:sup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{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X</m:t>
                            </m:r>
                            <m: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Y</m:t>
                            </m:r>
                          </m:sub>
                        </m:sSub>
                        <m:d>
                          <m:d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/</m:t>
                        </m:r>
                        <m:sSub>
                          <m:sSub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X</m:t>
                            </m:r>
                          </m:sub>
                        </m:sSub>
                        <m:d>
                          <m:d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}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e>
                    </m:nary>
                  </m:oMath>
                </a14:m>
                <a:r>
                  <a:rPr lang="en-US" sz="2800" dirty="0"/>
                  <a:t>  and may be denoted  E[Y | X = </a:t>
                </a:r>
                <a:r>
                  <a:rPr lang="en-US" sz="2800" i="1" dirty="0"/>
                  <a:t>x</a:t>
                </a:r>
                <a:r>
                  <a:rPr lang="en-US" sz="2800" dirty="0"/>
                  <a:t>].  Basically, when we are given      X = </a:t>
                </a:r>
                <a:r>
                  <a:rPr lang="en-US" sz="2800" i="1" dirty="0"/>
                  <a:t>x</a:t>
                </a:r>
                <a:r>
                  <a:rPr lang="en-US" sz="2800" dirty="0"/>
                  <a:t>,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{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lang="en-US" sz="280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Y</m:t>
                        </m:r>
                      </m:sub>
                    </m:sSub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sz="2800" i="1">
                        <a:latin typeface="Cambria Math" panose="02040503050406030204" pitchFamily="18" charset="0"/>
                      </a:rPr>
                      <m:t> /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X</m:t>
                        </m:r>
                      </m:sub>
                    </m:sSub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800" i="1">
                        <a:latin typeface="Cambria Math" panose="02040503050406030204" pitchFamily="18" charset="0"/>
                      </a:rPr>
                      <m:t>} </m:t>
                    </m:r>
                  </m:oMath>
                </a14:m>
                <a:r>
                  <a:rPr lang="en-US" sz="2800" dirty="0"/>
                  <a:t> replaces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800">
                            <a:latin typeface="Cambria Math" panose="02040503050406030204" pitchFamily="18" charset="0"/>
                          </a:rPr>
                          <m:t>Y</m:t>
                        </m:r>
                      </m:sub>
                    </m:sSub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US" sz="2800" dirty="0"/>
                  <a:t>  in the integral that defines the expected value of  Y.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1061" r="-114" b="-1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50124577"/>
      </p:ext>
    </p:extLst>
  </p:cSld>
  <p:clrMapOvr>
    <a:masterClrMapping/>
  </p:clrMapOvr>
</p:sld>
</file>

<file path=ppt/theme/theme1.xml><?xml version="1.0" encoding="utf-8"?>
<a:theme xmlns:a="http://schemas.openxmlformats.org/drawingml/2006/main" name="VanillaVTI">
  <a:themeElements>
    <a:clrScheme name="Vanilla">
      <a:dk1>
        <a:sysClr val="windowText" lastClr="000000"/>
      </a:dk1>
      <a:lt1>
        <a:sysClr val="window" lastClr="FFFFFF"/>
      </a:lt1>
      <a:dk2>
        <a:srgbClr val="2C3932"/>
      </a:dk2>
      <a:lt2>
        <a:srgbClr val="FDF6EA"/>
      </a:lt2>
      <a:accent1>
        <a:srgbClr val="169C9A"/>
      </a:accent1>
      <a:accent2>
        <a:srgbClr val="FA9A42"/>
      </a:accent2>
      <a:accent3>
        <a:srgbClr val="E15C3D"/>
      </a:accent3>
      <a:accent4>
        <a:srgbClr val="E78A67"/>
      </a:accent4>
      <a:accent5>
        <a:srgbClr val="A74B40"/>
      </a:accent5>
      <a:accent6>
        <a:srgbClr val="3D9072"/>
      </a:accent6>
      <a:hlink>
        <a:srgbClr val="169C9A"/>
      </a:hlink>
      <a:folHlink>
        <a:srgbClr val="E15C3D"/>
      </a:folHlink>
    </a:clrScheme>
    <a:fontScheme name="Neue Haa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nillaVTI" id="{54D376C6-1C9B-4C6B-8F3C-483BB307BB05}" vid="{7690D8A9-C071-45EF-BA7A-F7FA9779B11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4762</TotalTime>
  <Words>1540</Words>
  <Application>Microsoft Office PowerPoint</Application>
  <PresentationFormat>Widescreen</PresentationFormat>
  <Paragraphs>67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Cambria Math</vt:lpstr>
      <vt:lpstr>Neue Haas Grotesk Text Pro</vt:lpstr>
      <vt:lpstr>VanillaVTI</vt:lpstr>
      <vt:lpstr>Conditional probability density functions; conditional mean and variance    </vt:lpstr>
      <vt:lpstr>Conditional probability density</vt:lpstr>
      <vt:lpstr>Conditional probability density (continued)</vt:lpstr>
      <vt:lpstr>Conditional probability density (continued)</vt:lpstr>
      <vt:lpstr>Conditional probability density (continued)</vt:lpstr>
      <vt:lpstr>Simple linear regression</vt:lpstr>
      <vt:lpstr>Simple linear regression (continued)</vt:lpstr>
      <vt:lpstr>Simple linear regression (continued)</vt:lpstr>
      <vt:lpstr>Conditional mean and variance</vt:lpstr>
      <vt:lpstr>Conditional mean and variance (continued)</vt:lpstr>
      <vt:lpstr>Revisiting the chocolate chip</vt:lpstr>
      <vt:lpstr>Revisiting the chocolate chip (continued)</vt:lpstr>
      <vt:lpstr>Revisiting the sleepy cat</vt:lpstr>
      <vt:lpstr>Revisiting the sleepy cat (continued)</vt:lpstr>
      <vt:lpstr>Revisiting the sleepy cat (continued)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nature of uncertainty and the role of biostatistics  </dc:title>
  <dc:creator>Richard Charnigo</dc:creator>
  <cp:lastModifiedBy>Richard Charnigo</cp:lastModifiedBy>
  <cp:revision>10</cp:revision>
  <cp:lastPrinted>2025-08-21T02:45:19Z</cp:lastPrinted>
  <dcterms:created xsi:type="dcterms:W3CDTF">2025-08-20T13:52:23Z</dcterms:created>
  <dcterms:modified xsi:type="dcterms:W3CDTF">2025-09-17T20:00:01Z</dcterms:modified>
</cp:coreProperties>
</file>