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7" r:id="rId4"/>
  </p:sldMasterIdLst>
  <p:notesMasterIdLst>
    <p:notesMasterId r:id="rId27"/>
  </p:notesMasterIdLst>
  <p:handoutMasterIdLst>
    <p:handoutMasterId r:id="rId28"/>
  </p:handoutMasterIdLst>
  <p:sldIdLst>
    <p:sldId id="289" r:id="rId5"/>
    <p:sldId id="291" r:id="rId6"/>
    <p:sldId id="296" r:id="rId7"/>
    <p:sldId id="292" r:id="rId8"/>
    <p:sldId id="294" r:id="rId9"/>
    <p:sldId id="293" r:id="rId10"/>
    <p:sldId id="295" r:id="rId11"/>
    <p:sldId id="297" r:id="rId12"/>
    <p:sldId id="298" r:id="rId13"/>
    <p:sldId id="299" r:id="rId14"/>
    <p:sldId id="300" r:id="rId15"/>
    <p:sldId id="301" r:id="rId16"/>
    <p:sldId id="302" r:id="rId17"/>
    <p:sldId id="303" r:id="rId18"/>
    <p:sldId id="306" r:id="rId19"/>
    <p:sldId id="304" r:id="rId20"/>
    <p:sldId id="305" r:id="rId21"/>
    <p:sldId id="307" r:id="rId22"/>
    <p:sldId id="308" r:id="rId23"/>
    <p:sldId id="309" r:id="rId24"/>
    <p:sldId id="310" r:id="rId25"/>
    <p:sldId id="311"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B2DA12C-6153-4C27-AEF7-75CAF6428B79}" v="6130" dt="2025-11-18T22:00:15.076"/>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94" autoAdjust="0"/>
  </p:normalViewPr>
  <p:slideViewPr>
    <p:cSldViewPr snapToGrid="0">
      <p:cViewPr varScale="1">
        <p:scale>
          <a:sx n="82" d="100"/>
          <a:sy n="82" d="100"/>
        </p:scale>
        <p:origin x="72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1757"/>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35" Type="http://schemas.microsoft.com/office/2018/10/relationships/authors" Target="author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FB2DA12C-6153-4C27-AEF7-75CAF6428B79}"/>
    <pc:docChg chg="undo custSel addSld delSld modSld sldOrd">
      <pc:chgData name="Richard Charnigo" userId="4fe029dc7930efe6" providerId="LiveId" clId="{FB2DA12C-6153-4C27-AEF7-75CAF6428B79}" dt="2025-11-18T22:00:15.076" v="11737" actId="20577"/>
      <pc:docMkLst>
        <pc:docMk/>
      </pc:docMkLst>
      <pc:sldChg chg="modSp mod">
        <pc:chgData name="Richard Charnigo" userId="4fe029dc7930efe6" providerId="LiveId" clId="{FB2DA12C-6153-4C27-AEF7-75CAF6428B79}" dt="2025-10-30T01:53:03.592" v="9787" actId="20577"/>
        <pc:sldMkLst>
          <pc:docMk/>
          <pc:sldMk cId="3078994387" sldId="289"/>
        </pc:sldMkLst>
        <pc:spChg chg="mod">
          <ac:chgData name="Richard Charnigo" userId="4fe029dc7930efe6" providerId="LiveId" clId="{FB2DA12C-6153-4C27-AEF7-75CAF6428B79}" dt="2025-10-30T01:53:03.592" v="9787" actId="20577"/>
          <ac:spMkLst>
            <pc:docMk/>
            <pc:sldMk cId="3078994387" sldId="289"/>
            <ac:spMk id="9" creationId="{6FEC93CF-2672-7D78-F278-58C5E012E0DF}"/>
          </ac:spMkLst>
        </pc:spChg>
      </pc:sldChg>
      <pc:sldChg chg="modSp mod">
        <pc:chgData name="Richard Charnigo" userId="4fe029dc7930efe6" providerId="LiveId" clId="{FB2DA12C-6153-4C27-AEF7-75CAF6428B79}" dt="2025-10-29T22:04:12.005" v="799" actId="20577"/>
        <pc:sldMkLst>
          <pc:docMk/>
          <pc:sldMk cId="1581522045" sldId="291"/>
        </pc:sldMkLst>
        <pc:spChg chg="mod">
          <ac:chgData name="Richard Charnigo" userId="4fe029dc7930efe6" providerId="LiveId" clId="{FB2DA12C-6153-4C27-AEF7-75CAF6428B79}" dt="2025-10-29T22:04:12.005" v="799" actId="20577"/>
          <ac:spMkLst>
            <pc:docMk/>
            <pc:sldMk cId="1581522045" sldId="291"/>
            <ac:spMk id="2" creationId="{BF1F5F01-64F3-DA0A-7FD2-A56B7F190F54}"/>
          </ac:spMkLst>
        </pc:spChg>
        <pc:spChg chg="mod">
          <ac:chgData name="Richard Charnigo" userId="4fe029dc7930efe6" providerId="LiveId" clId="{FB2DA12C-6153-4C27-AEF7-75CAF6428B79}" dt="2025-10-29T22:04:06.055" v="777" actId="20577"/>
          <ac:spMkLst>
            <pc:docMk/>
            <pc:sldMk cId="1581522045" sldId="291"/>
            <ac:spMk id="3" creationId="{940A6D83-6E2B-7C68-A633-B77B496B2B66}"/>
          </ac:spMkLst>
        </pc:spChg>
      </pc:sldChg>
      <pc:sldChg chg="modSp add mod">
        <pc:chgData name="Richard Charnigo" userId="4fe029dc7930efe6" providerId="LiveId" clId="{FB2DA12C-6153-4C27-AEF7-75CAF6428B79}" dt="2025-10-29T22:41:28.726" v="3578" actId="20577"/>
        <pc:sldMkLst>
          <pc:docMk/>
          <pc:sldMk cId="39638919" sldId="292"/>
        </pc:sldMkLst>
        <pc:spChg chg="mod">
          <ac:chgData name="Richard Charnigo" userId="4fe029dc7930efe6" providerId="LiveId" clId="{FB2DA12C-6153-4C27-AEF7-75CAF6428B79}" dt="2025-10-29T22:39:56.619" v="3426" actId="20577"/>
          <ac:spMkLst>
            <pc:docMk/>
            <pc:sldMk cId="39638919" sldId="292"/>
            <ac:spMk id="2" creationId="{BF1F5F01-64F3-DA0A-7FD2-A56B7F190F54}"/>
          </ac:spMkLst>
        </pc:spChg>
        <pc:spChg chg="mod">
          <ac:chgData name="Richard Charnigo" userId="4fe029dc7930efe6" providerId="LiveId" clId="{FB2DA12C-6153-4C27-AEF7-75CAF6428B79}" dt="2025-10-29T22:41:28.726" v="3578" actId="20577"/>
          <ac:spMkLst>
            <pc:docMk/>
            <pc:sldMk cId="39638919" sldId="292"/>
            <ac:spMk id="3" creationId="{940A6D83-6E2B-7C68-A633-B77B496B2B66}"/>
          </ac:spMkLst>
        </pc:spChg>
      </pc:sldChg>
      <pc:sldChg chg="modSp add mod">
        <pc:chgData name="Richard Charnigo" userId="4fe029dc7930efe6" providerId="LiveId" clId="{FB2DA12C-6153-4C27-AEF7-75CAF6428B79}" dt="2025-10-29T22:36:10.947" v="2978" actId="255"/>
        <pc:sldMkLst>
          <pc:docMk/>
          <pc:sldMk cId="613991985" sldId="293"/>
        </pc:sldMkLst>
        <pc:spChg chg="mod">
          <ac:chgData name="Richard Charnigo" userId="4fe029dc7930efe6" providerId="LiveId" clId="{FB2DA12C-6153-4C27-AEF7-75CAF6428B79}" dt="2025-10-29T22:16:00.506" v="1467" actId="20577"/>
          <ac:spMkLst>
            <pc:docMk/>
            <pc:sldMk cId="613991985" sldId="293"/>
            <ac:spMk id="2" creationId="{BF1F5F01-64F3-DA0A-7FD2-A56B7F190F54}"/>
          </ac:spMkLst>
        </pc:spChg>
        <pc:spChg chg="mod">
          <ac:chgData name="Richard Charnigo" userId="4fe029dc7930efe6" providerId="LiveId" clId="{FB2DA12C-6153-4C27-AEF7-75CAF6428B79}" dt="2025-10-29T22:36:10.947" v="2978" actId="255"/>
          <ac:spMkLst>
            <pc:docMk/>
            <pc:sldMk cId="613991985" sldId="293"/>
            <ac:spMk id="3" creationId="{940A6D83-6E2B-7C68-A633-B77B496B2B66}"/>
          </ac:spMkLst>
        </pc:spChg>
      </pc:sldChg>
      <pc:sldChg chg="modSp add mod">
        <pc:chgData name="Richard Charnigo" userId="4fe029dc7930efe6" providerId="LiveId" clId="{FB2DA12C-6153-4C27-AEF7-75CAF6428B79}" dt="2025-10-29T22:46:19.257" v="3673" actId="20577"/>
        <pc:sldMkLst>
          <pc:docMk/>
          <pc:sldMk cId="3930829600" sldId="294"/>
        </pc:sldMkLst>
        <pc:spChg chg="mod">
          <ac:chgData name="Richard Charnigo" userId="4fe029dc7930efe6" providerId="LiveId" clId="{FB2DA12C-6153-4C27-AEF7-75CAF6428B79}" dt="2025-10-29T22:19:10.632" v="1609" actId="20577"/>
          <ac:spMkLst>
            <pc:docMk/>
            <pc:sldMk cId="3930829600" sldId="294"/>
            <ac:spMk id="2" creationId="{BF1F5F01-64F3-DA0A-7FD2-A56B7F190F54}"/>
          </ac:spMkLst>
        </pc:spChg>
        <pc:spChg chg="mod">
          <ac:chgData name="Richard Charnigo" userId="4fe029dc7930efe6" providerId="LiveId" clId="{FB2DA12C-6153-4C27-AEF7-75CAF6428B79}" dt="2025-10-29T22:46:19.257" v="3673" actId="20577"/>
          <ac:spMkLst>
            <pc:docMk/>
            <pc:sldMk cId="3930829600" sldId="294"/>
            <ac:spMk id="3" creationId="{940A6D83-6E2B-7C68-A633-B77B496B2B66}"/>
          </ac:spMkLst>
        </pc:spChg>
      </pc:sldChg>
      <pc:sldChg chg="modSp add mod">
        <pc:chgData name="Richard Charnigo" userId="4fe029dc7930efe6" providerId="LiveId" clId="{FB2DA12C-6153-4C27-AEF7-75CAF6428B79}" dt="2025-10-29T22:51:10.499" v="3895" actId="113"/>
        <pc:sldMkLst>
          <pc:docMk/>
          <pc:sldMk cId="2605844524" sldId="295"/>
        </pc:sldMkLst>
        <pc:spChg chg="mod">
          <ac:chgData name="Richard Charnigo" userId="4fe029dc7930efe6" providerId="LiveId" clId="{FB2DA12C-6153-4C27-AEF7-75CAF6428B79}" dt="2025-10-29T22:31:21.428" v="2852" actId="20577"/>
          <ac:spMkLst>
            <pc:docMk/>
            <pc:sldMk cId="2605844524" sldId="295"/>
            <ac:spMk id="2" creationId="{BF1F5F01-64F3-DA0A-7FD2-A56B7F190F54}"/>
          </ac:spMkLst>
        </pc:spChg>
        <pc:spChg chg="mod">
          <ac:chgData name="Richard Charnigo" userId="4fe029dc7930efe6" providerId="LiveId" clId="{FB2DA12C-6153-4C27-AEF7-75CAF6428B79}" dt="2025-10-29T22:51:10.499" v="3895" actId="113"/>
          <ac:spMkLst>
            <pc:docMk/>
            <pc:sldMk cId="2605844524" sldId="295"/>
            <ac:spMk id="3" creationId="{940A6D83-6E2B-7C68-A633-B77B496B2B66}"/>
          </ac:spMkLst>
        </pc:spChg>
      </pc:sldChg>
      <pc:sldChg chg="modSp add mod ord">
        <pc:chgData name="Richard Charnigo" userId="4fe029dc7930efe6" providerId="LiveId" clId="{FB2DA12C-6153-4C27-AEF7-75CAF6428B79}" dt="2025-10-29T22:53:44.033" v="4187" actId="20577"/>
        <pc:sldMkLst>
          <pc:docMk/>
          <pc:sldMk cId="3448591333" sldId="296"/>
        </pc:sldMkLst>
        <pc:spChg chg="mod">
          <ac:chgData name="Richard Charnigo" userId="4fe029dc7930efe6" providerId="LiveId" clId="{FB2DA12C-6153-4C27-AEF7-75CAF6428B79}" dt="2025-10-29T22:53:44.033" v="4187" actId="20577"/>
          <ac:spMkLst>
            <pc:docMk/>
            <pc:sldMk cId="3448591333" sldId="296"/>
            <ac:spMk id="3" creationId="{940A6D83-6E2B-7C68-A633-B77B496B2B66}"/>
          </ac:spMkLst>
        </pc:spChg>
      </pc:sldChg>
      <pc:sldChg chg="modSp add mod">
        <pc:chgData name="Richard Charnigo" userId="4fe029dc7930efe6" providerId="LiveId" clId="{FB2DA12C-6153-4C27-AEF7-75CAF6428B79}" dt="2025-10-30T01:57:21.345" v="9790" actId="20577"/>
        <pc:sldMkLst>
          <pc:docMk/>
          <pc:sldMk cId="2005053815" sldId="297"/>
        </pc:sldMkLst>
        <pc:spChg chg="mod">
          <ac:chgData name="Richard Charnigo" userId="4fe029dc7930efe6" providerId="LiveId" clId="{FB2DA12C-6153-4C27-AEF7-75CAF6428B79}" dt="2025-10-30T01:57:21.345" v="9790" actId="20577"/>
          <ac:spMkLst>
            <pc:docMk/>
            <pc:sldMk cId="2005053815" sldId="297"/>
            <ac:spMk id="3" creationId="{940A6D83-6E2B-7C68-A633-B77B496B2B66}"/>
          </ac:spMkLst>
        </pc:spChg>
      </pc:sldChg>
      <pc:sldChg chg="modSp add mod">
        <pc:chgData name="Richard Charnigo" userId="4fe029dc7930efe6" providerId="LiveId" clId="{FB2DA12C-6153-4C27-AEF7-75CAF6428B79}" dt="2025-10-30T01:59:02.036" v="9793" actId="20577"/>
        <pc:sldMkLst>
          <pc:docMk/>
          <pc:sldMk cId="3599740105" sldId="298"/>
        </pc:sldMkLst>
        <pc:spChg chg="mod">
          <ac:chgData name="Richard Charnigo" userId="4fe029dc7930efe6" providerId="LiveId" clId="{FB2DA12C-6153-4C27-AEF7-75CAF6428B79}" dt="2025-10-30T01:59:02.036" v="9793" actId="20577"/>
          <ac:spMkLst>
            <pc:docMk/>
            <pc:sldMk cId="3599740105" sldId="298"/>
            <ac:spMk id="3" creationId="{940A6D83-6E2B-7C68-A633-B77B496B2B66}"/>
          </ac:spMkLst>
        </pc:spChg>
      </pc:sldChg>
      <pc:sldChg chg="modSp add mod">
        <pc:chgData name="Richard Charnigo" userId="4fe029dc7930efe6" providerId="LiveId" clId="{FB2DA12C-6153-4C27-AEF7-75CAF6428B79}" dt="2025-10-29T23:06:30.146" v="4872" actId="20577"/>
        <pc:sldMkLst>
          <pc:docMk/>
          <pc:sldMk cId="1349275447" sldId="299"/>
        </pc:sldMkLst>
        <pc:spChg chg="mod">
          <ac:chgData name="Richard Charnigo" userId="4fe029dc7930efe6" providerId="LiveId" clId="{FB2DA12C-6153-4C27-AEF7-75CAF6428B79}" dt="2025-10-29T22:55:33.077" v="4289" actId="20577"/>
          <ac:spMkLst>
            <pc:docMk/>
            <pc:sldMk cId="1349275447" sldId="299"/>
            <ac:spMk id="2" creationId="{BF1F5F01-64F3-DA0A-7FD2-A56B7F190F54}"/>
          </ac:spMkLst>
        </pc:spChg>
        <pc:spChg chg="mod">
          <ac:chgData name="Richard Charnigo" userId="4fe029dc7930efe6" providerId="LiveId" clId="{FB2DA12C-6153-4C27-AEF7-75CAF6428B79}" dt="2025-10-29T23:06:30.146" v="4872" actId="20577"/>
          <ac:spMkLst>
            <pc:docMk/>
            <pc:sldMk cId="1349275447" sldId="299"/>
            <ac:spMk id="3" creationId="{940A6D83-6E2B-7C68-A633-B77B496B2B66}"/>
          </ac:spMkLst>
        </pc:spChg>
      </pc:sldChg>
      <pc:sldChg chg="modSp add mod">
        <pc:chgData name="Richard Charnigo" userId="4fe029dc7930efe6" providerId="LiveId" clId="{FB2DA12C-6153-4C27-AEF7-75CAF6428B79}" dt="2025-10-29T23:09:56.614" v="5328" actId="20577"/>
        <pc:sldMkLst>
          <pc:docMk/>
          <pc:sldMk cId="3855116709" sldId="300"/>
        </pc:sldMkLst>
        <pc:spChg chg="mod">
          <ac:chgData name="Richard Charnigo" userId="4fe029dc7930efe6" providerId="LiveId" clId="{FB2DA12C-6153-4C27-AEF7-75CAF6428B79}" dt="2025-10-29T23:06:24.816" v="4871" actId="20577"/>
          <ac:spMkLst>
            <pc:docMk/>
            <pc:sldMk cId="3855116709" sldId="300"/>
            <ac:spMk id="2" creationId="{BF1F5F01-64F3-DA0A-7FD2-A56B7F190F54}"/>
          </ac:spMkLst>
        </pc:spChg>
        <pc:spChg chg="mod">
          <ac:chgData name="Richard Charnigo" userId="4fe029dc7930efe6" providerId="LiveId" clId="{FB2DA12C-6153-4C27-AEF7-75CAF6428B79}" dt="2025-10-29T23:09:56.614" v="5328" actId="20577"/>
          <ac:spMkLst>
            <pc:docMk/>
            <pc:sldMk cId="3855116709" sldId="300"/>
            <ac:spMk id="3" creationId="{940A6D83-6E2B-7C68-A633-B77B496B2B66}"/>
          </ac:spMkLst>
        </pc:spChg>
      </pc:sldChg>
      <pc:sldChg chg="modSp add mod">
        <pc:chgData name="Richard Charnigo" userId="4fe029dc7930efe6" providerId="LiveId" clId="{FB2DA12C-6153-4C27-AEF7-75CAF6428B79}" dt="2025-11-18T22:00:03.123" v="11735" actId="20577"/>
        <pc:sldMkLst>
          <pc:docMk/>
          <pc:sldMk cId="848456785" sldId="301"/>
        </pc:sldMkLst>
        <pc:spChg chg="mod">
          <ac:chgData name="Richard Charnigo" userId="4fe029dc7930efe6" providerId="LiveId" clId="{FB2DA12C-6153-4C27-AEF7-75CAF6428B79}" dt="2025-11-18T22:00:03.123" v="11735" actId="20577"/>
          <ac:spMkLst>
            <pc:docMk/>
            <pc:sldMk cId="848456785" sldId="301"/>
            <ac:spMk id="3" creationId="{940A6D83-6E2B-7C68-A633-B77B496B2B66}"/>
          </ac:spMkLst>
        </pc:spChg>
      </pc:sldChg>
      <pc:sldChg chg="modSp add mod">
        <pc:chgData name="Richard Charnigo" userId="4fe029dc7930efe6" providerId="LiveId" clId="{FB2DA12C-6153-4C27-AEF7-75CAF6428B79}" dt="2025-10-30T02:01:09.064" v="9794" actId="20577"/>
        <pc:sldMkLst>
          <pc:docMk/>
          <pc:sldMk cId="972648503" sldId="302"/>
        </pc:sldMkLst>
        <pc:spChg chg="mod">
          <ac:chgData name="Richard Charnigo" userId="4fe029dc7930efe6" providerId="LiveId" clId="{FB2DA12C-6153-4C27-AEF7-75CAF6428B79}" dt="2025-10-29T23:14:25.579" v="5550" actId="20577"/>
          <ac:spMkLst>
            <pc:docMk/>
            <pc:sldMk cId="972648503" sldId="302"/>
            <ac:spMk id="2" creationId="{BF1F5F01-64F3-DA0A-7FD2-A56B7F190F54}"/>
          </ac:spMkLst>
        </pc:spChg>
        <pc:spChg chg="mod">
          <ac:chgData name="Richard Charnigo" userId="4fe029dc7930efe6" providerId="LiveId" clId="{FB2DA12C-6153-4C27-AEF7-75CAF6428B79}" dt="2025-10-30T02:01:09.064" v="9794" actId="20577"/>
          <ac:spMkLst>
            <pc:docMk/>
            <pc:sldMk cId="972648503" sldId="302"/>
            <ac:spMk id="3" creationId="{940A6D83-6E2B-7C68-A633-B77B496B2B66}"/>
          </ac:spMkLst>
        </pc:spChg>
      </pc:sldChg>
      <pc:sldChg chg="modSp add mod">
        <pc:chgData name="Richard Charnigo" userId="4fe029dc7930efe6" providerId="LiveId" clId="{FB2DA12C-6153-4C27-AEF7-75CAF6428B79}" dt="2025-10-30T02:02:32.620" v="9836" actId="20577"/>
        <pc:sldMkLst>
          <pc:docMk/>
          <pc:sldMk cId="2418995771" sldId="303"/>
        </pc:sldMkLst>
        <pc:spChg chg="mod">
          <ac:chgData name="Richard Charnigo" userId="4fe029dc7930efe6" providerId="LiveId" clId="{FB2DA12C-6153-4C27-AEF7-75CAF6428B79}" dt="2025-10-29T23:17:25.610" v="6100" actId="20577"/>
          <ac:spMkLst>
            <pc:docMk/>
            <pc:sldMk cId="2418995771" sldId="303"/>
            <ac:spMk id="2" creationId="{BF1F5F01-64F3-DA0A-7FD2-A56B7F190F54}"/>
          </ac:spMkLst>
        </pc:spChg>
        <pc:spChg chg="mod">
          <ac:chgData name="Richard Charnigo" userId="4fe029dc7930efe6" providerId="LiveId" clId="{FB2DA12C-6153-4C27-AEF7-75CAF6428B79}" dt="2025-10-30T02:02:32.620" v="9836" actId="20577"/>
          <ac:spMkLst>
            <pc:docMk/>
            <pc:sldMk cId="2418995771" sldId="303"/>
            <ac:spMk id="3" creationId="{940A6D83-6E2B-7C68-A633-B77B496B2B66}"/>
          </ac:spMkLst>
        </pc:spChg>
      </pc:sldChg>
      <pc:sldChg chg="modSp add mod">
        <pc:chgData name="Richard Charnigo" userId="4fe029dc7930efe6" providerId="LiveId" clId="{FB2DA12C-6153-4C27-AEF7-75CAF6428B79}" dt="2025-11-18T22:00:15.076" v="11737" actId="20577"/>
        <pc:sldMkLst>
          <pc:docMk/>
          <pc:sldMk cId="629761958" sldId="304"/>
        </pc:sldMkLst>
        <pc:spChg chg="mod">
          <ac:chgData name="Richard Charnigo" userId="4fe029dc7930efe6" providerId="LiveId" clId="{FB2DA12C-6153-4C27-AEF7-75CAF6428B79}" dt="2025-10-30T01:28:35.256" v="7448" actId="20577"/>
          <ac:spMkLst>
            <pc:docMk/>
            <pc:sldMk cId="629761958" sldId="304"/>
            <ac:spMk id="2" creationId="{BF1F5F01-64F3-DA0A-7FD2-A56B7F190F54}"/>
          </ac:spMkLst>
        </pc:spChg>
        <pc:spChg chg="mod">
          <ac:chgData name="Richard Charnigo" userId="4fe029dc7930efe6" providerId="LiveId" clId="{FB2DA12C-6153-4C27-AEF7-75CAF6428B79}" dt="2025-11-18T22:00:15.076" v="11737" actId="20577"/>
          <ac:spMkLst>
            <pc:docMk/>
            <pc:sldMk cId="629761958" sldId="304"/>
            <ac:spMk id="3" creationId="{940A6D83-6E2B-7C68-A633-B77B496B2B66}"/>
          </ac:spMkLst>
        </pc:spChg>
      </pc:sldChg>
      <pc:sldChg chg="modSp add mod">
        <pc:chgData name="Richard Charnigo" userId="4fe029dc7930efe6" providerId="LiveId" clId="{FB2DA12C-6153-4C27-AEF7-75CAF6428B79}" dt="2025-10-30T01:35:19.381" v="7863" actId="20577"/>
        <pc:sldMkLst>
          <pc:docMk/>
          <pc:sldMk cId="1955964122" sldId="305"/>
        </pc:sldMkLst>
        <pc:spChg chg="mod">
          <ac:chgData name="Richard Charnigo" userId="4fe029dc7930efe6" providerId="LiveId" clId="{FB2DA12C-6153-4C27-AEF7-75CAF6428B79}" dt="2025-10-30T01:23:01.025" v="7107" actId="20577"/>
          <ac:spMkLst>
            <pc:docMk/>
            <pc:sldMk cId="1955964122" sldId="305"/>
            <ac:spMk id="2" creationId="{BF1F5F01-64F3-DA0A-7FD2-A56B7F190F54}"/>
          </ac:spMkLst>
        </pc:spChg>
        <pc:spChg chg="mod">
          <ac:chgData name="Richard Charnigo" userId="4fe029dc7930efe6" providerId="LiveId" clId="{FB2DA12C-6153-4C27-AEF7-75CAF6428B79}" dt="2025-10-30T01:35:19.381" v="7863" actId="20577"/>
          <ac:spMkLst>
            <pc:docMk/>
            <pc:sldMk cId="1955964122" sldId="305"/>
            <ac:spMk id="3" creationId="{940A6D83-6E2B-7C68-A633-B77B496B2B66}"/>
          </ac:spMkLst>
        </pc:spChg>
      </pc:sldChg>
      <pc:sldChg chg="modSp add ord">
        <pc:chgData name="Richard Charnigo" userId="4fe029dc7930efe6" providerId="LiveId" clId="{FB2DA12C-6153-4C27-AEF7-75CAF6428B79}" dt="2025-10-30T02:09:31.354" v="10070" actId="20577"/>
        <pc:sldMkLst>
          <pc:docMk/>
          <pc:sldMk cId="2624683766" sldId="306"/>
        </pc:sldMkLst>
        <pc:spChg chg="mod">
          <ac:chgData name="Richard Charnigo" userId="4fe029dc7930efe6" providerId="LiveId" clId="{FB2DA12C-6153-4C27-AEF7-75CAF6428B79}" dt="2025-10-30T02:09:31.354" v="10070" actId="20577"/>
          <ac:spMkLst>
            <pc:docMk/>
            <pc:sldMk cId="2624683766" sldId="306"/>
            <ac:spMk id="3" creationId="{940A6D83-6E2B-7C68-A633-B77B496B2B66}"/>
          </ac:spMkLst>
        </pc:spChg>
      </pc:sldChg>
      <pc:sldChg chg="modSp add mod">
        <pc:chgData name="Richard Charnigo" userId="4fe029dc7930efe6" providerId="LiveId" clId="{FB2DA12C-6153-4C27-AEF7-75CAF6428B79}" dt="2025-10-30T02:05:15.464" v="9906" actId="20577"/>
        <pc:sldMkLst>
          <pc:docMk/>
          <pc:sldMk cId="982532515" sldId="307"/>
        </pc:sldMkLst>
        <pc:spChg chg="mod">
          <ac:chgData name="Richard Charnigo" userId="4fe029dc7930efe6" providerId="LiveId" clId="{FB2DA12C-6153-4C27-AEF7-75CAF6428B79}" dt="2025-10-30T01:35:46.225" v="7892" actId="20577"/>
          <ac:spMkLst>
            <pc:docMk/>
            <pc:sldMk cId="982532515" sldId="307"/>
            <ac:spMk id="2" creationId="{BF1F5F01-64F3-DA0A-7FD2-A56B7F190F54}"/>
          </ac:spMkLst>
        </pc:spChg>
        <pc:spChg chg="mod">
          <ac:chgData name="Richard Charnigo" userId="4fe029dc7930efe6" providerId="LiveId" clId="{FB2DA12C-6153-4C27-AEF7-75CAF6428B79}" dt="2025-10-30T02:05:15.464" v="9906" actId="20577"/>
          <ac:spMkLst>
            <pc:docMk/>
            <pc:sldMk cId="982532515" sldId="307"/>
            <ac:spMk id="3" creationId="{940A6D83-6E2B-7C68-A633-B77B496B2B66}"/>
          </ac:spMkLst>
        </pc:spChg>
      </pc:sldChg>
      <pc:sldChg chg="modSp add mod">
        <pc:chgData name="Richard Charnigo" userId="4fe029dc7930efe6" providerId="LiveId" clId="{FB2DA12C-6153-4C27-AEF7-75CAF6428B79}" dt="2025-10-30T01:52:26.300" v="9761" actId="20577"/>
        <pc:sldMkLst>
          <pc:docMk/>
          <pc:sldMk cId="1358217575" sldId="308"/>
        </pc:sldMkLst>
        <pc:spChg chg="mod">
          <ac:chgData name="Richard Charnigo" userId="4fe029dc7930efe6" providerId="LiveId" clId="{FB2DA12C-6153-4C27-AEF7-75CAF6428B79}" dt="2025-10-30T01:41:33.556" v="8640" actId="20577"/>
          <ac:spMkLst>
            <pc:docMk/>
            <pc:sldMk cId="1358217575" sldId="308"/>
            <ac:spMk id="2" creationId="{BF1F5F01-64F3-DA0A-7FD2-A56B7F190F54}"/>
          </ac:spMkLst>
        </pc:spChg>
        <pc:spChg chg="mod">
          <ac:chgData name="Richard Charnigo" userId="4fe029dc7930efe6" providerId="LiveId" clId="{FB2DA12C-6153-4C27-AEF7-75CAF6428B79}" dt="2025-10-30T01:52:26.300" v="9761" actId="20577"/>
          <ac:spMkLst>
            <pc:docMk/>
            <pc:sldMk cId="1358217575" sldId="308"/>
            <ac:spMk id="3" creationId="{940A6D83-6E2B-7C68-A633-B77B496B2B66}"/>
          </ac:spMkLst>
        </pc:spChg>
      </pc:sldChg>
      <pc:sldChg chg="modSp add mod">
        <pc:chgData name="Richard Charnigo" userId="4fe029dc7930efe6" providerId="LiveId" clId="{FB2DA12C-6153-4C27-AEF7-75CAF6428B79}" dt="2025-10-30T02:09:43.647" v="10074" actId="20577"/>
        <pc:sldMkLst>
          <pc:docMk/>
          <pc:sldMk cId="2852447558" sldId="309"/>
        </pc:sldMkLst>
        <pc:spChg chg="mod">
          <ac:chgData name="Richard Charnigo" userId="4fe029dc7930efe6" providerId="LiveId" clId="{FB2DA12C-6153-4C27-AEF7-75CAF6428B79}" dt="2025-10-30T02:09:43.647" v="10074" actId="20577"/>
          <ac:spMkLst>
            <pc:docMk/>
            <pc:sldMk cId="2852447558" sldId="309"/>
            <ac:spMk id="3" creationId="{940A6D83-6E2B-7C68-A633-B77B496B2B66}"/>
          </ac:spMkLst>
        </pc:spChg>
      </pc:sldChg>
      <pc:sldChg chg="modSp add mod">
        <pc:chgData name="Richard Charnigo" userId="4fe029dc7930efe6" providerId="LiveId" clId="{FB2DA12C-6153-4C27-AEF7-75CAF6428B79}" dt="2025-11-11T19:51:03.735" v="11734" actId="20577"/>
        <pc:sldMkLst>
          <pc:docMk/>
          <pc:sldMk cId="4107774758" sldId="310"/>
        </pc:sldMkLst>
        <pc:spChg chg="mod">
          <ac:chgData name="Richard Charnigo" userId="4fe029dc7930efe6" providerId="LiveId" clId="{FB2DA12C-6153-4C27-AEF7-75CAF6428B79}" dt="2025-11-11T17:12:38.579" v="10714" actId="20577"/>
          <ac:spMkLst>
            <pc:docMk/>
            <pc:sldMk cId="4107774758" sldId="310"/>
            <ac:spMk id="2" creationId="{BF1F5F01-64F3-DA0A-7FD2-A56B7F190F54}"/>
          </ac:spMkLst>
        </pc:spChg>
        <pc:spChg chg="mod">
          <ac:chgData name="Richard Charnigo" userId="4fe029dc7930efe6" providerId="LiveId" clId="{FB2DA12C-6153-4C27-AEF7-75CAF6428B79}" dt="2025-11-11T19:51:03.735" v="11734" actId="20577"/>
          <ac:spMkLst>
            <pc:docMk/>
            <pc:sldMk cId="4107774758" sldId="310"/>
            <ac:spMk id="3" creationId="{940A6D83-6E2B-7C68-A633-B77B496B2B66}"/>
          </ac:spMkLst>
        </pc:spChg>
      </pc:sldChg>
      <pc:sldChg chg="modSp add mod">
        <pc:chgData name="Richard Charnigo" userId="4fe029dc7930efe6" providerId="LiveId" clId="{FB2DA12C-6153-4C27-AEF7-75CAF6428B79}" dt="2025-11-11T19:47:39.294" v="11628" actId="27636"/>
        <pc:sldMkLst>
          <pc:docMk/>
          <pc:sldMk cId="2269264133" sldId="311"/>
        </pc:sldMkLst>
        <pc:spChg chg="mod">
          <ac:chgData name="Richard Charnigo" userId="4fe029dc7930efe6" providerId="LiveId" clId="{FB2DA12C-6153-4C27-AEF7-75CAF6428B79}" dt="2025-11-11T17:12:41.009" v="10720" actId="20577"/>
          <ac:spMkLst>
            <pc:docMk/>
            <pc:sldMk cId="2269264133" sldId="311"/>
            <ac:spMk id="2" creationId="{BF1F5F01-64F3-DA0A-7FD2-A56B7F190F54}"/>
          </ac:spMkLst>
        </pc:spChg>
        <pc:spChg chg="mod">
          <ac:chgData name="Richard Charnigo" userId="4fe029dc7930efe6" providerId="LiveId" clId="{FB2DA12C-6153-4C27-AEF7-75CAF6428B79}" dt="2025-11-11T19:47:39.294" v="11628" actId="27636"/>
          <ac:spMkLst>
            <pc:docMk/>
            <pc:sldMk cId="2269264133" sldId="311"/>
            <ac:spMk id="3" creationId="{940A6D83-6E2B-7C68-A633-B77B496B2B66}"/>
          </ac:spMkLst>
        </pc:spChg>
      </pc:sldChg>
      <pc:sldChg chg="del">
        <pc:chgData name="Richard Charnigo" userId="4fe029dc7930efe6" providerId="LiveId" clId="{FB2DA12C-6153-4C27-AEF7-75CAF6428B79}" dt="2025-10-29T04:43:10.459" v="8" actId="2696"/>
        <pc:sldMkLst>
          <pc:docMk/>
          <pc:sldMk cId="2886300888" sldId="311"/>
        </pc:sldMkLst>
      </pc:sldChg>
      <pc:sldChg chg="del">
        <pc:chgData name="Richard Charnigo" userId="4fe029dc7930efe6" providerId="LiveId" clId="{FB2DA12C-6153-4C27-AEF7-75CAF6428B79}" dt="2025-10-29T04:43:09.566" v="7" actId="2696"/>
        <pc:sldMkLst>
          <pc:docMk/>
          <pc:sldMk cId="1788286430" sldId="312"/>
        </pc:sldMkLst>
      </pc:sldChg>
      <pc:sldChg chg="del">
        <pc:chgData name="Richard Charnigo" userId="4fe029dc7930efe6" providerId="LiveId" clId="{FB2DA12C-6153-4C27-AEF7-75CAF6428B79}" dt="2025-10-29T04:43:11.261" v="9" actId="2696"/>
        <pc:sldMkLst>
          <pc:docMk/>
          <pc:sldMk cId="380692322" sldId="313"/>
        </pc:sldMkLst>
      </pc:sldChg>
      <pc:sldChg chg="del">
        <pc:chgData name="Richard Charnigo" userId="4fe029dc7930efe6" providerId="LiveId" clId="{FB2DA12C-6153-4C27-AEF7-75CAF6428B79}" dt="2025-10-29T04:43:11.671" v="10" actId="2696"/>
        <pc:sldMkLst>
          <pc:docMk/>
          <pc:sldMk cId="2345897991" sldId="314"/>
        </pc:sldMkLst>
      </pc:sldChg>
      <pc:sldChg chg="del">
        <pc:chgData name="Richard Charnigo" userId="4fe029dc7930efe6" providerId="LiveId" clId="{FB2DA12C-6153-4C27-AEF7-75CAF6428B79}" dt="2025-10-29T04:43:11.996" v="11" actId="2696"/>
        <pc:sldMkLst>
          <pc:docMk/>
          <pc:sldMk cId="3599170402" sldId="315"/>
        </pc:sldMkLst>
      </pc:sldChg>
      <pc:sldChg chg="del">
        <pc:chgData name="Richard Charnigo" userId="4fe029dc7930efe6" providerId="LiveId" clId="{FB2DA12C-6153-4C27-AEF7-75CAF6428B79}" dt="2025-10-29T04:43:12.252" v="12" actId="2696"/>
        <pc:sldMkLst>
          <pc:docMk/>
          <pc:sldMk cId="3918455008" sldId="316"/>
        </pc:sldMkLst>
      </pc:sldChg>
      <pc:sldChg chg="del">
        <pc:chgData name="Richard Charnigo" userId="4fe029dc7930efe6" providerId="LiveId" clId="{FB2DA12C-6153-4C27-AEF7-75CAF6428B79}" dt="2025-10-29T04:43:12.801" v="13" actId="2696"/>
        <pc:sldMkLst>
          <pc:docMk/>
          <pc:sldMk cId="2447915491" sldId="317"/>
        </pc:sldMkLst>
      </pc:sldChg>
      <pc:sldChg chg="del">
        <pc:chgData name="Richard Charnigo" userId="4fe029dc7930efe6" providerId="LiveId" clId="{FB2DA12C-6153-4C27-AEF7-75CAF6428B79}" dt="2025-10-29T04:43:13.364" v="14" actId="2696"/>
        <pc:sldMkLst>
          <pc:docMk/>
          <pc:sldMk cId="1616438591" sldId="318"/>
        </pc:sldMkLst>
      </pc:sldChg>
      <pc:sldChg chg="del">
        <pc:chgData name="Richard Charnigo" userId="4fe029dc7930efe6" providerId="LiveId" clId="{FB2DA12C-6153-4C27-AEF7-75CAF6428B79}" dt="2025-10-29T04:43:13.763" v="15" actId="2696"/>
        <pc:sldMkLst>
          <pc:docMk/>
          <pc:sldMk cId="1535054566" sldId="319"/>
        </pc:sldMkLst>
      </pc:sldChg>
      <pc:sldChg chg="del">
        <pc:chgData name="Richard Charnigo" userId="4fe029dc7930efe6" providerId="LiveId" clId="{FB2DA12C-6153-4C27-AEF7-75CAF6428B79}" dt="2025-10-29T04:43:14.015" v="16" actId="2696"/>
        <pc:sldMkLst>
          <pc:docMk/>
          <pc:sldMk cId="2871190677" sldId="320"/>
        </pc:sldMkLst>
      </pc:sldChg>
      <pc:sldChg chg="del">
        <pc:chgData name="Richard Charnigo" userId="4fe029dc7930efe6" providerId="LiveId" clId="{FB2DA12C-6153-4C27-AEF7-75CAF6428B79}" dt="2025-10-29T04:43:14.297" v="17" actId="2696"/>
        <pc:sldMkLst>
          <pc:docMk/>
          <pc:sldMk cId="2697888837" sldId="321"/>
        </pc:sldMkLst>
      </pc:sldChg>
      <pc:sldChg chg="del">
        <pc:chgData name="Richard Charnigo" userId="4fe029dc7930efe6" providerId="LiveId" clId="{FB2DA12C-6153-4C27-AEF7-75CAF6428B79}" dt="2025-10-29T04:43:16.567" v="19" actId="2696"/>
        <pc:sldMkLst>
          <pc:docMk/>
          <pc:sldMk cId="4097537764" sldId="322"/>
        </pc:sldMkLst>
      </pc:sldChg>
      <pc:sldChg chg="del">
        <pc:chgData name="Richard Charnigo" userId="4fe029dc7930efe6" providerId="LiveId" clId="{FB2DA12C-6153-4C27-AEF7-75CAF6428B79}" dt="2025-10-29T04:43:15.415" v="18" actId="2696"/>
        <pc:sldMkLst>
          <pc:docMk/>
          <pc:sldMk cId="641447418" sldId="323"/>
        </pc:sldMkLst>
      </pc:sldChg>
      <pc:sldChg chg="del">
        <pc:chgData name="Richard Charnigo" userId="4fe029dc7930efe6" providerId="LiveId" clId="{FB2DA12C-6153-4C27-AEF7-75CAF6428B79}" dt="2025-10-29T04:43:17.912" v="20" actId="2696"/>
        <pc:sldMkLst>
          <pc:docMk/>
          <pc:sldMk cId="593353322" sldId="32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976AB79-C677-3DB7-78CF-9305D58614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13AB137-CEA6-0244-F12B-1ECC21172D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C994AA-C437-4EF4-8BEF-0B832D7FA420}" type="datetimeFigureOut">
              <a:rPr lang="en-US" smtClean="0"/>
              <a:t>11/18/2025</a:t>
            </a:fld>
            <a:endParaRPr lang="en-US"/>
          </a:p>
        </p:txBody>
      </p:sp>
      <p:sp>
        <p:nvSpPr>
          <p:cNvPr id="4" name="Footer Placeholder 3">
            <a:extLst>
              <a:ext uri="{FF2B5EF4-FFF2-40B4-BE49-F238E27FC236}">
                <a16:creationId xmlns:a16="http://schemas.microsoft.com/office/drawing/2014/main" id="{0868EC96-C6CC-F2AF-D90F-143F4D20A07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3472027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8B16356-3B28-4AAF-8099-7941810E2475}" type="datetimeFigureOut">
              <a:rPr lang="en-US" smtClean="0"/>
              <a:t>11/18/2025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5DA344-5FA2-43F7-9D95-CA56C82B080A}" type="slidenum">
              <a:rPr lang="en-US" smtClean="0"/>
              <a:t>‹#›</a:t>
            </a:fld>
            <a:endParaRPr lang="en-US"/>
          </a:p>
        </p:txBody>
      </p:sp>
    </p:spTree>
    <p:extLst>
      <p:ext uri="{BB962C8B-B14F-4D97-AF65-F5344CB8AC3E}">
        <p14:creationId xmlns:p14="http://schemas.microsoft.com/office/powerpoint/2010/main" val="12557629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C5DA344-5FA2-43F7-9D95-CA56C82B080A}" type="slidenum">
              <a:rPr lang="en-US" smtClean="0"/>
              <a:t>1</a:t>
            </a:fld>
            <a:endParaRPr lang="en-US"/>
          </a:p>
        </p:txBody>
      </p:sp>
    </p:spTree>
    <p:extLst>
      <p:ext uri="{BB962C8B-B14F-4D97-AF65-F5344CB8AC3E}">
        <p14:creationId xmlns:p14="http://schemas.microsoft.com/office/powerpoint/2010/main" val="695444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B0DB3-A8FF-4ABB-9E2E-D960422260EB}"/>
              </a:ext>
            </a:extLst>
          </p:cNvPr>
          <p:cNvSpPr>
            <a:spLocks noGrp="1"/>
          </p:cNvSpPr>
          <p:nvPr>
            <p:ph type="ctrTitle"/>
          </p:nvPr>
        </p:nvSpPr>
        <p:spPr>
          <a:xfrm>
            <a:off x="1524000" y="1122363"/>
            <a:ext cx="9144000" cy="3025308"/>
          </a:xfrm>
        </p:spPr>
        <p:txBody>
          <a:bodyPr anchor="b">
            <a:normAutofit/>
          </a:bodyPr>
          <a:lstStyle>
            <a:lvl1pPr algn="ctr">
              <a:defRPr sz="6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8BEE0618-75D7-410F-859C-CDF53BC53E85}"/>
              </a:ext>
            </a:extLst>
          </p:cNvPr>
          <p:cNvSpPr>
            <a:spLocks noGrp="1"/>
          </p:cNvSpPr>
          <p:nvPr>
            <p:ph type="subTitle" idx="1"/>
          </p:nvPr>
        </p:nvSpPr>
        <p:spPr>
          <a:xfrm>
            <a:off x="1524000" y="4386729"/>
            <a:ext cx="9144000" cy="1135529"/>
          </a:xfrm>
        </p:spPr>
        <p:txBody>
          <a:bodyPr>
            <a:normAutofit/>
          </a:bodyPr>
          <a:lstStyle>
            <a:lvl1pPr marL="0" indent="0" algn="ctr">
              <a:lnSpc>
                <a:spcPct val="12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A5237F11-76DB-4DD9-9747-3F38D05BA0FE}"/>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5" name="Footer Placeholder 4">
            <a:extLst>
              <a:ext uri="{FF2B5EF4-FFF2-40B4-BE49-F238E27FC236}">
                <a16:creationId xmlns:a16="http://schemas.microsoft.com/office/drawing/2014/main" id="{3059F581-81B0-44B3-ABA5-A25CA4BAE4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C10D591-ADCF-4300-8282-72AE357F3D2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4115657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E5C77-55F8-4677-A96C-E6D3F5545D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9A064EF-ADDA-4943-8F87-A7469D79975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B0D493-D1E7-4358-95E9-B5B80A49E603}"/>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5" name="Footer Placeholder 4">
            <a:extLst>
              <a:ext uri="{FF2B5EF4-FFF2-40B4-BE49-F238E27FC236}">
                <a16:creationId xmlns:a16="http://schemas.microsoft.com/office/drawing/2014/main" id="{A6E98326-3276-4B9E-960F-10C6677BFAF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4C3AC2-288D-4FEE-BF80-0EAEDDFAB049}"/>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618958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333C6A-5417-40BD-BF7A-94058322377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43BCB45-B343-46F6-9718-AA0D68CED1F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BDA2A4-FD34-4E17-908F-4367B1E644C3}"/>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5" name="Footer Placeholder 4">
            <a:extLst>
              <a:ext uri="{FF2B5EF4-FFF2-40B4-BE49-F238E27FC236}">
                <a16:creationId xmlns:a16="http://schemas.microsoft.com/office/drawing/2014/main" id="{93B87AE3-776D-451D-AA52-C06B747248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AA0C4D5-BE1E-4D6A-9196-E0F9E42B2E1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4722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accent3">
            <a:lumMod val="20000"/>
            <a:lumOff val="80000"/>
          </a:schemeClr>
        </a:solidFill>
        <a:effectLst/>
      </p:bgPr>
    </p:bg>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74AAEB19-4B49-2801-9B15-7682CDF04C04}"/>
              </a:ext>
              <a:ext uri="{C183D7F6-B498-43B3-948B-1728B52AA6E4}">
                <adec:decorative xmlns:adec="http://schemas.microsoft.com/office/drawing/2017/decorative" val="1"/>
              </a:ext>
            </a:extLst>
          </p:cNvPr>
          <p:cNvCxnSpPr>
            <a:cxnSpLocks/>
          </p:cNvCxnSpPr>
          <p:nvPr userDrawn="1"/>
        </p:nvCxnSpPr>
        <p:spPr>
          <a:xfrm flipH="1">
            <a:off x="0" y="0"/>
            <a:ext cx="3119718" cy="685800"/>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D23C3EC-28B3-4644-8BE5-3288734B4639}"/>
              </a:ext>
              <a:ext uri="{C183D7F6-B498-43B3-948B-1728B52AA6E4}">
                <adec:decorative xmlns:adec="http://schemas.microsoft.com/office/drawing/2017/decorative" val="1"/>
              </a:ext>
            </a:extLst>
          </p:cNvPr>
          <p:cNvCxnSpPr>
            <a:cxnSpLocks/>
          </p:cNvCxnSpPr>
          <p:nvPr userDrawn="1"/>
        </p:nvCxnSpPr>
        <p:spPr>
          <a:xfrm flipH="1">
            <a:off x="0" y="0"/>
            <a:ext cx="903768" cy="6543675"/>
          </a:xfrm>
          <a:prstGeom prst="line">
            <a:avLst/>
          </a:prstGeom>
          <a:ln w="12700">
            <a:solidFill>
              <a:schemeClr val="accent3">
                <a:alpha val="7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2E8C189B-2E00-67DA-E342-3440F5EBB4CE}"/>
              </a:ext>
            </a:extLst>
          </p:cNvPr>
          <p:cNvSpPr>
            <a:spLocks noGrp="1"/>
          </p:cNvSpPr>
          <p:nvPr>
            <p:ph type="ctrTitle" hasCustomPrompt="1"/>
          </p:nvPr>
        </p:nvSpPr>
        <p:spPr>
          <a:xfrm>
            <a:off x="857468" y="486137"/>
            <a:ext cx="5427584" cy="3599727"/>
          </a:xfrm>
        </p:spPr>
        <p:txBody>
          <a:bodyPr anchor="b" anchorCtr="0">
            <a:noAutofit/>
          </a:bodyPr>
          <a:lstStyle>
            <a:lvl1pPr algn="l">
              <a:defRPr sz="4400" cap="all" baseline="0">
                <a:solidFill>
                  <a:schemeClr val="accent1"/>
                </a:solidFill>
              </a:defRPr>
            </a:lvl1pPr>
          </a:lstStyle>
          <a:p>
            <a:r>
              <a:rPr lang="en-US" dirty="0"/>
              <a:t>Click to add title</a:t>
            </a:r>
          </a:p>
        </p:txBody>
      </p:sp>
      <p:sp>
        <p:nvSpPr>
          <p:cNvPr id="13" name="Picture Placeholder 12">
            <a:extLst>
              <a:ext uri="{FF2B5EF4-FFF2-40B4-BE49-F238E27FC236}">
                <a16:creationId xmlns:a16="http://schemas.microsoft.com/office/drawing/2014/main" id="{B64FCBF4-90E6-FFAA-143D-3A01CE52569B}"/>
              </a:ext>
            </a:extLst>
          </p:cNvPr>
          <p:cNvSpPr>
            <a:spLocks noGrp="1"/>
          </p:cNvSpPr>
          <p:nvPr>
            <p:ph type="pic" sz="quarter" idx="10"/>
          </p:nvPr>
        </p:nvSpPr>
        <p:spPr>
          <a:xfrm>
            <a:off x="5624774" y="-6713"/>
            <a:ext cx="6578801" cy="6894576"/>
          </a:xfrm>
          <a:custGeom>
            <a:avLst/>
            <a:gdLst>
              <a:gd name="connsiteX0" fmla="*/ 0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0 w 6613525"/>
              <a:gd name="connsiteY4" fmla="*/ 0 h 6858000"/>
              <a:gd name="connsiteX0" fmla="*/ 1875099 w 6613525"/>
              <a:gd name="connsiteY0" fmla="*/ 0 h 6858000"/>
              <a:gd name="connsiteX1" fmla="*/ 6613525 w 6613525"/>
              <a:gd name="connsiteY1" fmla="*/ 0 h 6858000"/>
              <a:gd name="connsiteX2" fmla="*/ 6613525 w 6613525"/>
              <a:gd name="connsiteY2" fmla="*/ 6858000 h 6858000"/>
              <a:gd name="connsiteX3" fmla="*/ 0 w 6613525"/>
              <a:gd name="connsiteY3" fmla="*/ 6858000 h 6858000"/>
              <a:gd name="connsiteX4" fmla="*/ 1875099 w 6613525"/>
              <a:gd name="connsiteY4" fmla="*/ 0 h 6858000"/>
              <a:gd name="connsiteX0" fmla="*/ 1840375 w 6578801"/>
              <a:gd name="connsiteY0" fmla="*/ 0 h 6869575"/>
              <a:gd name="connsiteX1" fmla="*/ 6578801 w 6578801"/>
              <a:gd name="connsiteY1" fmla="*/ 0 h 6869575"/>
              <a:gd name="connsiteX2" fmla="*/ 6578801 w 6578801"/>
              <a:gd name="connsiteY2" fmla="*/ 6858000 h 6869575"/>
              <a:gd name="connsiteX3" fmla="*/ 0 w 6578801"/>
              <a:gd name="connsiteY3" fmla="*/ 6869575 h 6869575"/>
              <a:gd name="connsiteX4" fmla="*/ 1840375 w 6578801"/>
              <a:gd name="connsiteY4" fmla="*/ 0 h 6869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78801" h="6869575">
                <a:moveTo>
                  <a:pt x="1840375" y="0"/>
                </a:moveTo>
                <a:lnTo>
                  <a:pt x="6578801" y="0"/>
                </a:lnTo>
                <a:lnTo>
                  <a:pt x="6578801" y="6858000"/>
                </a:lnTo>
                <a:lnTo>
                  <a:pt x="0" y="6869575"/>
                </a:lnTo>
                <a:lnTo>
                  <a:pt x="1840375" y="0"/>
                </a:lnTo>
                <a:close/>
              </a:path>
            </a:pathLst>
          </a:custGeom>
        </p:spPr>
        <p:txBody>
          <a:bodyPr tIns="274320" rIns="274320">
            <a:normAutofit/>
          </a:bodyPr>
          <a:lstStyle>
            <a:lvl1pPr marL="0" indent="0" algn="r">
              <a:buNone/>
              <a:defRPr sz="2000"/>
            </a:lvl1pPr>
          </a:lstStyle>
          <a:p>
            <a:r>
              <a:rPr lang="en-US"/>
              <a:t>Click icon to add picture</a:t>
            </a:r>
            <a:endParaRPr lang="en-US" dirty="0"/>
          </a:p>
        </p:txBody>
      </p:sp>
    </p:spTree>
    <p:extLst>
      <p:ext uri="{BB962C8B-B14F-4D97-AF65-F5344CB8AC3E}">
        <p14:creationId xmlns:p14="http://schemas.microsoft.com/office/powerpoint/2010/main" val="10072401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D75558-A264-444E-829B-51AAE6B4BFCE}"/>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8D9373-37D1-4135-8D34-755E139F79DD}"/>
              </a:ext>
            </a:extLst>
          </p:cNvPr>
          <p:cNvSpPr>
            <a:spLocks noGrp="1"/>
          </p:cNvSpPr>
          <p:nvPr>
            <p:ph idx="1"/>
          </p:nvPr>
        </p:nvSpPr>
        <p:spPr/>
        <p:txBody>
          <a:bodyPr/>
          <a:lstStyle>
            <a:lvl1pPr>
              <a:lnSpc>
                <a:spcPct val="100000"/>
              </a:lnSpc>
              <a:defRPr/>
            </a:lvl1pPr>
            <a:lvl2pPr>
              <a:lnSpc>
                <a:spcPct val="100000"/>
              </a:lnSpc>
              <a:defRPr/>
            </a:lvl2pPr>
            <a:lvl3pPr>
              <a:lnSpc>
                <a:spcPct val="100000"/>
              </a:lnSpc>
              <a:defRPr/>
            </a:lvl3pPr>
            <a:lvl4pPr>
              <a:lnSpc>
                <a:spcPct val="100000"/>
              </a:lnSpc>
              <a:defRPr/>
            </a:lvl4pPr>
            <a:lvl5pPr>
              <a:lnSpc>
                <a:spcPct val="100000"/>
              </a:lnSpc>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55E4A6B-1966-4E57-9FB8-8B111E97BC11}"/>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5" name="Footer Placeholder 4">
            <a:extLst>
              <a:ext uri="{FF2B5EF4-FFF2-40B4-BE49-F238E27FC236}">
                <a16:creationId xmlns:a16="http://schemas.microsoft.com/office/drawing/2014/main" id="{133FC3DD-F2BE-41FF-895B-00129AAB15F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91F830C-8424-4FAF-A011-605AE1D147FC}"/>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2667895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A1BE8-ECC1-4027-B16E-C7BECCA9DF4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246C7E1-471A-46AA-8068-98E68C0C20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7C9F8F-EC48-4D16-B4C6-023A7B607BE6}"/>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5" name="Footer Placeholder 4">
            <a:extLst>
              <a:ext uri="{FF2B5EF4-FFF2-40B4-BE49-F238E27FC236}">
                <a16:creationId xmlns:a16="http://schemas.microsoft.com/office/drawing/2014/main" id="{B79FA5B3-F726-417B-932A-B93E0C8F5A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7D21F1-1A24-43EA-AB09-3024C491E8FB}"/>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535638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16569-B648-4D50-BEB8-E8DAE24D68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0831B3-A1FD-470C-BEEE-4CFB441502DD}"/>
              </a:ext>
            </a:extLst>
          </p:cNvPr>
          <p:cNvSpPr>
            <a:spLocks noGrp="1"/>
          </p:cNvSpPr>
          <p:nvPr>
            <p:ph sz="half" idx="1"/>
          </p:nvPr>
        </p:nvSpPr>
        <p:spPr>
          <a:xfrm>
            <a:off x="838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01F34A17-C244-438C-9AE3-FB9B3CE3BD8F}"/>
              </a:ext>
            </a:extLst>
          </p:cNvPr>
          <p:cNvSpPr>
            <a:spLocks noGrp="1"/>
          </p:cNvSpPr>
          <p:nvPr>
            <p:ph sz="half" idx="2"/>
          </p:nvPr>
        </p:nvSpPr>
        <p:spPr>
          <a:xfrm>
            <a:off x="6172200" y="1924493"/>
            <a:ext cx="5181600" cy="425247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4CFA3AA-3FC1-4B98-8F99-1726F1AC0A38}"/>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6" name="Footer Placeholder 5">
            <a:extLst>
              <a:ext uri="{FF2B5EF4-FFF2-40B4-BE49-F238E27FC236}">
                <a16:creationId xmlns:a16="http://schemas.microsoft.com/office/drawing/2014/main" id="{1CE10883-BACC-41A1-9067-ECFDB937D72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27660A2-13C9-4432-A6EB-A4FF3D78F15F}"/>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208121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7C843-C993-4E9C-80DD-3620816E56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91A8E3-B066-4511-9C6E-A3435B64DD88}"/>
              </a:ext>
            </a:extLst>
          </p:cNvPr>
          <p:cNvSpPr>
            <a:spLocks noGrp="1"/>
          </p:cNvSpPr>
          <p:nvPr>
            <p:ph type="body" idx="1"/>
          </p:nvPr>
        </p:nvSpPr>
        <p:spPr>
          <a:xfrm>
            <a:off x="839788" y="1734325"/>
            <a:ext cx="5157787"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6E86B63-4102-4802-94D7-F138F80F3E19}"/>
              </a:ext>
            </a:extLst>
          </p:cNvPr>
          <p:cNvSpPr>
            <a:spLocks noGrp="1"/>
          </p:cNvSpPr>
          <p:nvPr>
            <p:ph sz="half" idx="2"/>
          </p:nvPr>
        </p:nvSpPr>
        <p:spPr>
          <a:xfrm>
            <a:off x="839788" y="2558237"/>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9C924765-08A7-4A60-86DC-DC420F60BBAE}"/>
              </a:ext>
            </a:extLst>
          </p:cNvPr>
          <p:cNvSpPr>
            <a:spLocks noGrp="1"/>
          </p:cNvSpPr>
          <p:nvPr>
            <p:ph type="body" sz="quarter" idx="3"/>
          </p:nvPr>
        </p:nvSpPr>
        <p:spPr>
          <a:xfrm>
            <a:off x="6172200" y="1734325"/>
            <a:ext cx="5183188" cy="823912"/>
          </a:xfrm>
        </p:spPr>
        <p:txBody>
          <a:bodyPr anchor="b">
            <a:normAutofit/>
          </a:bodyPr>
          <a:lstStyle>
            <a:lvl1pPr marL="0" indent="0">
              <a:buNone/>
              <a:defRPr sz="20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AA2795-EFB6-4000-8F25-FBB62646C0CD}"/>
              </a:ext>
            </a:extLst>
          </p:cNvPr>
          <p:cNvSpPr>
            <a:spLocks noGrp="1"/>
          </p:cNvSpPr>
          <p:nvPr>
            <p:ph sz="quarter" idx="4"/>
          </p:nvPr>
        </p:nvSpPr>
        <p:spPr>
          <a:xfrm>
            <a:off x="6172200" y="2558237"/>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C942CFB-FE12-494A-9C41-3CB90F07BDAA}"/>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8" name="Footer Placeholder 7">
            <a:extLst>
              <a:ext uri="{FF2B5EF4-FFF2-40B4-BE49-F238E27FC236}">
                <a16:creationId xmlns:a16="http://schemas.microsoft.com/office/drawing/2014/main" id="{6C3A07E3-59E1-4EBD-9687-4B6ABE96ACA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F7BB23-7539-4674-8B66-ACEFF94686CE}"/>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3877208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841DB-C73C-4968-B434-A6AA14DAF62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08152BF-92C7-4BF5-A9DB-16A0BF0F5F5D}"/>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4" name="Footer Placeholder 3">
            <a:extLst>
              <a:ext uri="{FF2B5EF4-FFF2-40B4-BE49-F238E27FC236}">
                <a16:creationId xmlns:a16="http://schemas.microsoft.com/office/drawing/2014/main" id="{C1289DB7-F492-4037-A439-D70F7E5565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FFA96F1-8B8A-4E83-B3C2-E10DE522AD30}"/>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404982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031033-9688-463F-9614-47F2F5BC6BF7}"/>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3" name="Footer Placeholder 2">
            <a:extLst>
              <a:ext uri="{FF2B5EF4-FFF2-40B4-BE49-F238E27FC236}">
                <a16:creationId xmlns:a16="http://schemas.microsoft.com/office/drawing/2014/main" id="{085B8DB2-C14B-45AC-ACAF-8702DF59C6E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001DA57-8D4E-4075-9460-4F03DF8AABA8}"/>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762831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2CBE2C-9DAA-489D-AC88-15CBBA8A9BF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EE124BE-E494-445A-A4FB-A2A8F28F0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F2446DE-9A32-4774-9F7C-86678CA90E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00115D-61B3-46D0-B4D3-30C374B526CF}"/>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6" name="Footer Placeholder 5">
            <a:extLst>
              <a:ext uri="{FF2B5EF4-FFF2-40B4-BE49-F238E27FC236}">
                <a16:creationId xmlns:a16="http://schemas.microsoft.com/office/drawing/2014/main" id="{EF3C2AFC-D0F8-469F-B1E0-123C2E066EC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B9BCDA-9EF7-4531-8021-AF7B30751516}"/>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171998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AE558-F89F-4688-94E5-77F37D49F1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BCD35AF-8CA2-49BB-BAE9-F29A0186EC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C05CAA98-55BD-4118-A8AF-D603060784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ABFF4C5-82A8-4AD8-B7E2-2882F657683C}"/>
              </a:ext>
            </a:extLst>
          </p:cNvPr>
          <p:cNvSpPr>
            <a:spLocks noGrp="1"/>
          </p:cNvSpPr>
          <p:nvPr>
            <p:ph type="dt" sz="half" idx="10"/>
          </p:nvPr>
        </p:nvSpPr>
        <p:spPr/>
        <p:txBody>
          <a:bodyPr/>
          <a:lstStyle/>
          <a:p>
            <a:fld id="{D6D8061D-18C3-4F4F-85EF-561633F58754}" type="datetimeFigureOut">
              <a:rPr lang="en-US" smtClean="0"/>
              <a:t>11/18/2025</a:t>
            </a:fld>
            <a:endParaRPr lang="en-US"/>
          </a:p>
        </p:txBody>
      </p:sp>
      <p:sp>
        <p:nvSpPr>
          <p:cNvPr id="6" name="Footer Placeholder 5">
            <a:extLst>
              <a:ext uri="{FF2B5EF4-FFF2-40B4-BE49-F238E27FC236}">
                <a16:creationId xmlns:a16="http://schemas.microsoft.com/office/drawing/2014/main" id="{3860B401-B64F-417B-8AD6-581A22E5E0E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F24BD4C-7149-44BF-8150-F72CAA95A56D}"/>
              </a:ext>
            </a:extLst>
          </p:cNvPr>
          <p:cNvSpPr>
            <a:spLocks noGrp="1"/>
          </p:cNvSpPr>
          <p:nvPr>
            <p:ph type="sldNum" sz="quarter" idx="12"/>
          </p:nvPr>
        </p:nvSpPr>
        <p:spPr/>
        <p:txBody>
          <a:bodyPr/>
          <a:lstStyle/>
          <a:p>
            <a:fld id="{CBD12358-51D2-46B3-9BDE-DF29528B9454}" type="slidenum">
              <a:rPr lang="en-US" smtClean="0"/>
              <a:t>‹#›</a:t>
            </a:fld>
            <a:endParaRPr lang="en-US"/>
          </a:p>
        </p:txBody>
      </p:sp>
    </p:spTree>
    <p:extLst>
      <p:ext uri="{BB962C8B-B14F-4D97-AF65-F5344CB8AC3E}">
        <p14:creationId xmlns:p14="http://schemas.microsoft.com/office/powerpoint/2010/main" val="9796634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21" name="Straight Connector 20">
            <a:extLst>
              <a:ext uri="{FF2B5EF4-FFF2-40B4-BE49-F238E27FC236}">
                <a16:creationId xmlns:a16="http://schemas.microsoft.com/office/drawing/2014/main" id="{4436E0F2-A64B-471E-93C0-8DFE08CC57C8}"/>
              </a:ext>
            </a:extLst>
          </p:cNvPr>
          <p:cNvCxnSpPr>
            <a:cxnSpLocks/>
          </p:cNvCxnSpPr>
          <p:nvPr/>
        </p:nvCxnSpPr>
        <p:spPr>
          <a:xfrm flipH="1">
            <a:off x="0" y="0"/>
            <a:ext cx="3119718" cy="68580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C1E3AB1-2A8C-4607-9FAE-D8BDB280FE1A}"/>
              </a:ext>
            </a:extLst>
          </p:cNvPr>
          <p:cNvCxnSpPr>
            <a:cxnSpLocks/>
          </p:cNvCxnSpPr>
          <p:nvPr/>
        </p:nvCxnSpPr>
        <p:spPr>
          <a:xfrm flipH="1">
            <a:off x="0" y="0"/>
            <a:ext cx="903768" cy="65436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26D66059-832F-40B6-A35F-F56C8F38A1E7}"/>
              </a:ext>
            </a:extLst>
          </p:cNvPr>
          <p:cNvCxnSpPr>
            <a:cxnSpLocks/>
          </p:cNvCxnSpPr>
          <p:nvPr/>
        </p:nvCxnSpPr>
        <p:spPr>
          <a:xfrm flipH="1" flipV="1">
            <a:off x="-42863" y="5791200"/>
            <a:ext cx="6286501" cy="1066801"/>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515E2ED-7EA9-448D-83FA-54C3DF9723BD}"/>
              </a:ext>
            </a:extLst>
          </p:cNvPr>
          <p:cNvCxnSpPr>
            <a:cxnSpLocks/>
          </p:cNvCxnSpPr>
          <p:nvPr/>
        </p:nvCxnSpPr>
        <p:spPr>
          <a:xfrm flipH="1">
            <a:off x="8462964" y="5848350"/>
            <a:ext cx="3729036" cy="100965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20595356-EABD-4767-AC9D-EA21FF115EC0}"/>
              </a:ext>
            </a:extLst>
          </p:cNvPr>
          <p:cNvCxnSpPr>
            <a:cxnSpLocks/>
          </p:cNvCxnSpPr>
          <p:nvPr/>
        </p:nvCxnSpPr>
        <p:spPr>
          <a:xfrm flipH="1">
            <a:off x="11543158" y="1647825"/>
            <a:ext cx="648842" cy="52101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28CD9F06-9628-469C-B788-A894E3E08281}"/>
              </a:ext>
            </a:extLst>
          </p:cNvPr>
          <p:cNvCxnSpPr>
            <a:cxnSpLocks/>
          </p:cNvCxnSpPr>
          <p:nvPr/>
        </p:nvCxnSpPr>
        <p:spPr>
          <a:xfrm flipH="1" flipV="1">
            <a:off x="10781554" y="0"/>
            <a:ext cx="1410446" cy="4258340"/>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550A431-0B61-421B-B4B7-24C0CFF0F938}"/>
              </a:ext>
            </a:extLst>
          </p:cNvPr>
          <p:cNvCxnSpPr>
            <a:cxnSpLocks/>
          </p:cNvCxnSpPr>
          <p:nvPr/>
        </p:nvCxnSpPr>
        <p:spPr>
          <a:xfrm flipH="1" flipV="1">
            <a:off x="6529388" y="-4763"/>
            <a:ext cx="5662612" cy="931975"/>
          </a:xfrm>
          <a:prstGeom prst="line">
            <a:avLst/>
          </a:prstGeom>
          <a:ln w="12700">
            <a:solidFill>
              <a:schemeClr val="accent2">
                <a:alpha val="70000"/>
              </a:schemeClr>
            </a:solidFill>
          </a:ln>
        </p:spPr>
        <p:style>
          <a:lnRef idx="1">
            <a:schemeClr val="accent1"/>
          </a:lnRef>
          <a:fillRef idx="0">
            <a:schemeClr val="accent1"/>
          </a:fillRef>
          <a:effectRef idx="0">
            <a:schemeClr val="accent1"/>
          </a:effectRef>
          <a:fontRef idx="minor">
            <a:schemeClr val="tx1"/>
          </a:fontRef>
        </p:style>
      </p:cxnSp>
      <p:sp>
        <p:nvSpPr>
          <p:cNvPr id="2" name="Title Placeholder 1">
            <a:extLst>
              <a:ext uri="{FF2B5EF4-FFF2-40B4-BE49-F238E27FC236}">
                <a16:creationId xmlns:a16="http://schemas.microsoft.com/office/drawing/2014/main" id="{675B94C5-D205-4339-B029-5D0FD2E5F3DB}"/>
              </a:ext>
            </a:extLst>
          </p:cNvPr>
          <p:cNvSpPr>
            <a:spLocks noGrp="1"/>
          </p:cNvSpPr>
          <p:nvPr>
            <p:ph type="title"/>
          </p:nvPr>
        </p:nvSpPr>
        <p:spPr>
          <a:xfrm>
            <a:off x="1143000" y="533401"/>
            <a:ext cx="9906000" cy="1382156"/>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096DC5C-BD34-4CE4-8AA7-A6A4B9516F8F}"/>
              </a:ext>
            </a:extLst>
          </p:cNvPr>
          <p:cNvSpPr>
            <a:spLocks noGrp="1"/>
          </p:cNvSpPr>
          <p:nvPr>
            <p:ph type="body" idx="1"/>
          </p:nvPr>
        </p:nvSpPr>
        <p:spPr>
          <a:xfrm>
            <a:off x="1143000" y="2009554"/>
            <a:ext cx="9906000" cy="40244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1F192A7-D622-449D-9FC2-48FDE4D690F1}"/>
              </a:ext>
            </a:extLst>
          </p:cNvPr>
          <p:cNvSpPr>
            <a:spLocks noGrp="1"/>
          </p:cNvSpPr>
          <p:nvPr>
            <p:ph type="dt" sz="half" idx="2"/>
          </p:nvPr>
        </p:nvSpPr>
        <p:spPr>
          <a:xfrm>
            <a:off x="7337102" y="6398878"/>
            <a:ext cx="4193908"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D6D8061D-18C3-4F4F-85EF-561633F58754}" type="datetimeFigureOut">
              <a:rPr lang="en-US" smtClean="0"/>
              <a:t>11/18/2025</a:t>
            </a:fld>
            <a:endParaRPr lang="en-US"/>
          </a:p>
        </p:txBody>
      </p:sp>
      <p:sp>
        <p:nvSpPr>
          <p:cNvPr id="5" name="Footer Placeholder 4">
            <a:extLst>
              <a:ext uri="{FF2B5EF4-FFF2-40B4-BE49-F238E27FC236}">
                <a16:creationId xmlns:a16="http://schemas.microsoft.com/office/drawing/2014/main" id="{8435B93C-2BE9-4847-BFE5-D3CBCC6E948C}"/>
              </a:ext>
            </a:extLst>
          </p:cNvPr>
          <p:cNvSpPr>
            <a:spLocks noGrp="1"/>
          </p:cNvSpPr>
          <p:nvPr>
            <p:ph type="ftr" sz="quarter" idx="3"/>
          </p:nvPr>
        </p:nvSpPr>
        <p:spPr>
          <a:xfrm>
            <a:off x="154429" y="6398878"/>
            <a:ext cx="4497315" cy="365125"/>
          </a:xfrm>
          <a:prstGeom prst="rect">
            <a:avLst/>
          </a:prstGeom>
        </p:spPr>
        <p:txBody>
          <a:bodyPr vert="horz" lIns="91440" tIns="45720" rIns="91440" bIns="45720" rtlCol="0" anchor="ctr">
            <a:normAutofit/>
          </a:bodyPr>
          <a:lstStyle>
            <a:lvl1pPr algn="l">
              <a:defRPr sz="1200" b="1" spc="30" baseline="0">
                <a:solidFill>
                  <a:schemeClr val="tx2"/>
                </a:solidFill>
                <a:latin typeface="+mj-lt"/>
              </a:defRPr>
            </a:lvl1pPr>
          </a:lstStyle>
          <a:p>
            <a:endParaRPr lang="en-US"/>
          </a:p>
        </p:txBody>
      </p:sp>
      <p:sp>
        <p:nvSpPr>
          <p:cNvPr id="6" name="Slide Number Placeholder 5">
            <a:extLst>
              <a:ext uri="{FF2B5EF4-FFF2-40B4-BE49-F238E27FC236}">
                <a16:creationId xmlns:a16="http://schemas.microsoft.com/office/drawing/2014/main" id="{ADF70A99-395E-4F22-8AAB-6C7EE743D7D5}"/>
              </a:ext>
            </a:extLst>
          </p:cNvPr>
          <p:cNvSpPr>
            <a:spLocks noGrp="1"/>
          </p:cNvSpPr>
          <p:nvPr>
            <p:ph type="sldNum" sz="quarter" idx="4"/>
          </p:nvPr>
        </p:nvSpPr>
        <p:spPr>
          <a:xfrm>
            <a:off x="11602477" y="6398878"/>
            <a:ext cx="470887" cy="365125"/>
          </a:xfrm>
          <a:prstGeom prst="rect">
            <a:avLst/>
          </a:prstGeom>
        </p:spPr>
        <p:txBody>
          <a:bodyPr vert="horz" lIns="91440" tIns="45720" rIns="91440" bIns="45720" rtlCol="0" anchor="ctr">
            <a:normAutofit/>
          </a:bodyPr>
          <a:lstStyle>
            <a:lvl1pPr algn="r">
              <a:defRPr sz="1100">
                <a:solidFill>
                  <a:schemeClr val="tx2"/>
                </a:solidFill>
                <a:latin typeface="+mn-lt"/>
              </a:defRPr>
            </a:lvl1pPr>
          </a:lstStyle>
          <a:p>
            <a:fld id="{CBD12358-51D2-46B3-9BDE-DF29528B9454}" type="slidenum">
              <a:rPr lang="en-US" smtClean="0"/>
              <a:t>‹#›</a:t>
            </a:fld>
            <a:endParaRPr lang="en-US"/>
          </a:p>
        </p:txBody>
      </p:sp>
    </p:spTree>
    <p:extLst>
      <p:ext uri="{BB962C8B-B14F-4D97-AF65-F5344CB8AC3E}">
        <p14:creationId xmlns:p14="http://schemas.microsoft.com/office/powerpoint/2010/main" val="1556065105"/>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txStyles>
    <p:titleStyle>
      <a:lvl1pPr algn="l" defTabSz="914400" rtl="0" eaLnBrk="1" latinLnBrk="0" hangingPunct="1">
        <a:lnSpc>
          <a:spcPct val="90000"/>
        </a:lnSpc>
        <a:spcBef>
          <a:spcPct val="0"/>
        </a:spcBef>
        <a:buNone/>
        <a:defRPr sz="4400" i="1" kern="1200" cap="all" baseline="0">
          <a:solidFill>
            <a:schemeClr val="tx2"/>
          </a:solidFill>
          <a:latin typeface="+mj-lt"/>
          <a:ea typeface="+mj-ea"/>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400" kern="1200">
          <a:solidFill>
            <a:schemeClr val="tx2"/>
          </a:solidFill>
          <a:latin typeface="+mn-lt"/>
          <a:ea typeface="+mn-ea"/>
          <a:cs typeface="+mn-cs"/>
        </a:defRPr>
      </a:lvl1pPr>
      <a:lvl2pPr marL="685800" indent="-228600" algn="l" defTabSz="914400" rtl="0" eaLnBrk="1" latinLnBrk="0" hangingPunct="1">
        <a:lnSpc>
          <a:spcPct val="100000"/>
        </a:lnSpc>
        <a:spcBef>
          <a:spcPts val="500"/>
        </a:spcBef>
        <a:buSzPct val="80000"/>
        <a:buFont typeface="Arial" panose="020B0604020202020204" pitchFamily="34" charset="0"/>
        <a:buChar char="•"/>
        <a:defRPr sz="2000" kern="1200">
          <a:solidFill>
            <a:schemeClr val="tx2"/>
          </a:solidFill>
          <a:latin typeface="+mn-lt"/>
          <a:ea typeface="+mn-ea"/>
          <a:cs typeface="+mn-cs"/>
        </a:defRPr>
      </a:lvl2pPr>
      <a:lvl3pPr marL="1143000" indent="-228600" algn="l" defTabSz="914400" rtl="0" eaLnBrk="1" latinLnBrk="0" hangingPunct="1">
        <a:lnSpc>
          <a:spcPct val="100000"/>
        </a:lnSpc>
        <a:spcBef>
          <a:spcPts val="500"/>
        </a:spcBef>
        <a:buSzPct val="80000"/>
        <a:buFont typeface="Arial" panose="020B0604020202020204" pitchFamily="34" charset="0"/>
        <a:buChar char="•"/>
        <a:defRPr sz="1800" kern="1200">
          <a:solidFill>
            <a:schemeClr val="tx2"/>
          </a:solidFill>
          <a:latin typeface="+mn-lt"/>
          <a:ea typeface="+mn-ea"/>
          <a:cs typeface="+mn-cs"/>
        </a:defRPr>
      </a:lvl3pPr>
      <a:lvl4pPr marL="16002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4pPr>
      <a:lvl5pPr marL="2057400" indent="-228600" algn="l" defTabSz="914400" rtl="0" eaLnBrk="1" latinLnBrk="0" hangingPunct="1">
        <a:lnSpc>
          <a:spcPct val="100000"/>
        </a:lnSpc>
        <a:spcBef>
          <a:spcPts val="500"/>
        </a:spcBef>
        <a:buSzPct val="80000"/>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336">
          <p15:clr>
            <a:srgbClr val="F26B43"/>
          </p15:clr>
        </p15:guide>
        <p15:guide id="4" orient="horz" pos="3984">
          <p15:clr>
            <a:srgbClr val="F26B43"/>
          </p15:clr>
        </p15:guide>
        <p15:guide id="5" pos="336">
          <p15:clr>
            <a:srgbClr val="F26B43"/>
          </p15:clr>
        </p15:guide>
        <p15:guide id="6" pos="7344">
          <p15:clr>
            <a:srgbClr val="F26B43"/>
          </p15:clr>
        </p15:guide>
        <p15:guide id="7" pos="720">
          <p15:clr>
            <a:srgbClr val="F26B43"/>
          </p15:clr>
        </p15:guide>
        <p15:guide id="8" pos="696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6FEC93CF-2672-7D78-F278-58C5E012E0DF}"/>
              </a:ext>
            </a:extLst>
          </p:cNvPr>
          <p:cNvSpPr>
            <a:spLocks noGrp="1"/>
          </p:cNvSpPr>
          <p:nvPr>
            <p:ph type="ctrTitle"/>
          </p:nvPr>
        </p:nvSpPr>
        <p:spPr>
          <a:xfrm>
            <a:off x="857467" y="486137"/>
            <a:ext cx="6681667" cy="6073284"/>
          </a:xfrm>
        </p:spPr>
        <p:txBody>
          <a:bodyPr/>
          <a:lstStyle/>
          <a:p>
            <a:pPr algn="l">
              <a:lnSpc>
                <a:spcPct val="110000"/>
              </a:lnSpc>
            </a:pPr>
            <a:br>
              <a:rPr lang="en-US" sz="4000" b="1" dirty="0">
                <a:solidFill>
                  <a:schemeClr val="tx2"/>
                </a:solidFill>
              </a:rPr>
            </a:br>
            <a:br>
              <a:rPr lang="en-US" sz="4000" b="1" dirty="0">
                <a:solidFill>
                  <a:schemeClr val="tx2"/>
                </a:solidFill>
              </a:rPr>
            </a:br>
            <a:r>
              <a:rPr lang="en-US" sz="4000" b="1" dirty="0">
                <a:solidFill>
                  <a:schemeClr val="tx2"/>
                </a:solidFill>
              </a:rPr>
              <a:t>Likelihood ratio testing; likelihood-based confidence INTERVALS</a:t>
            </a:r>
            <a:br>
              <a:rPr lang="en-US" sz="4000" b="1" dirty="0">
                <a:solidFill>
                  <a:schemeClr val="tx2"/>
                </a:solidFill>
              </a:rPr>
            </a:br>
            <a:br>
              <a:rPr lang="en-US" sz="4000" b="1" dirty="0">
                <a:solidFill>
                  <a:schemeClr val="tx2"/>
                </a:solidFill>
              </a:rPr>
            </a:br>
            <a:br>
              <a:rPr lang="en-US" sz="4400" dirty="0"/>
            </a:br>
            <a:r>
              <a:rPr lang="en-US" sz="2400" b="1" i="0" dirty="0">
                <a:solidFill>
                  <a:schemeClr val="tx2"/>
                </a:solidFill>
              </a:rPr>
              <a:t>BST 675</a:t>
            </a:r>
            <a:br>
              <a:rPr lang="en-US" sz="2400" b="1" i="0" dirty="0">
                <a:solidFill>
                  <a:schemeClr val="tx2"/>
                </a:solidFill>
              </a:rPr>
            </a:br>
            <a:r>
              <a:rPr lang="en-US" sz="2400" b="1" i="0" dirty="0">
                <a:solidFill>
                  <a:schemeClr val="tx2"/>
                </a:solidFill>
              </a:rPr>
              <a:t>Fall 2025</a:t>
            </a:r>
            <a:br>
              <a:rPr lang="en-US" sz="2400" b="1" i="0" dirty="0">
                <a:solidFill>
                  <a:schemeClr val="tx2"/>
                </a:solidFill>
              </a:rPr>
            </a:br>
            <a:r>
              <a:rPr lang="en-US" sz="2400" b="1" i="0" dirty="0">
                <a:solidFill>
                  <a:schemeClr val="tx2"/>
                </a:solidFill>
              </a:rPr>
              <a:t>Lecture 13</a:t>
            </a:r>
            <a:br>
              <a:rPr lang="en-US" sz="2400" b="1" i="0" dirty="0">
                <a:solidFill>
                  <a:schemeClr val="tx2"/>
                </a:solidFill>
              </a:rPr>
            </a:br>
            <a:r>
              <a:rPr lang="en-US" sz="2400" b="1" i="0" dirty="0">
                <a:solidFill>
                  <a:schemeClr val="tx2"/>
                </a:solidFill>
              </a:rPr>
              <a:t>Dr. Richard Charnigo</a:t>
            </a:r>
            <a:endParaRPr lang="en-US" dirty="0"/>
          </a:p>
        </p:txBody>
      </p:sp>
      <p:pic>
        <p:nvPicPr>
          <p:cNvPr id="7" name="Picture Placeholder 6" descr="Looking up view of a city with skyscrapers">
            <a:extLst>
              <a:ext uri="{FF2B5EF4-FFF2-40B4-BE49-F238E27FC236}">
                <a16:creationId xmlns:a16="http://schemas.microsoft.com/office/drawing/2014/main" id="{ED21B7CD-3D69-26B5-8A0B-52A19A6B0A2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2" r="72"/>
          <a:stretch/>
        </p:blipFill>
        <p:spPr/>
      </p:pic>
    </p:spTree>
    <p:extLst>
      <p:ext uri="{BB962C8B-B14F-4D97-AF65-F5344CB8AC3E}">
        <p14:creationId xmlns:p14="http://schemas.microsoft.com/office/powerpoint/2010/main" val="30789943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TAKING LOGARITHMS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In the context of likelihood ratio testing, people often take logarithms.  More specifically, people often look at</a:t>
                </a:r>
              </a:p>
              <a:p>
                <a:pPr marL="0" indent="0">
                  <a:spcBef>
                    <a:spcPts val="0"/>
                  </a:spcBef>
                  <a:buNone/>
                </a:pPr>
                <a14:m>
                  <m:oMath xmlns:m="http://schemas.openxmlformats.org/officeDocument/2006/math">
                    <m:r>
                      <a:rPr lang="en-US" sz="3200" b="0" i="1" smtClean="0">
                        <a:latin typeface="Cambria Math" panose="02040503050406030204" pitchFamily="18" charset="0"/>
                      </a:rPr>
                      <m:t>−2 </m:t>
                    </m:r>
                    <m:r>
                      <m:rPr>
                        <m:sty m:val="p"/>
                      </m:rPr>
                      <a:rPr lang="en-US" sz="3200" b="0" i="0" smtClean="0">
                        <a:latin typeface="Cambria Math" panose="02040503050406030204" pitchFamily="18" charset="0"/>
                      </a:rPr>
                      <m:t>log</m:t>
                    </m:r>
                    <m:r>
                      <a:rPr lang="en-US" sz="3200" b="0" i="1" smtClean="0">
                        <a:latin typeface="Cambria Math" panose="02040503050406030204" pitchFamily="18" charset="0"/>
                      </a:rPr>
                      <m:t> </m:t>
                    </m:r>
                    <m:r>
                      <a:rPr lang="en-US" sz="3200" i="1">
                        <a:latin typeface="Cambria Math" panose="02040503050406030204" pitchFamily="18" charset="0"/>
                      </a:rPr>
                      <m:t>𝜆</m:t>
                    </m:r>
                    <m:d>
                      <m:dPr>
                        <m:ctrlPr>
                          <a:rPr lang="en-US" sz="3200" b="1" i="1">
                            <a:latin typeface="Cambria Math" panose="02040503050406030204" pitchFamily="18" charset="0"/>
                          </a:rPr>
                        </m:ctrlPr>
                      </m:dPr>
                      <m:e>
                        <m:r>
                          <a:rPr lang="en-US" sz="3200" b="1" i="1">
                            <a:latin typeface="Cambria Math" panose="02040503050406030204" pitchFamily="18" charset="0"/>
                          </a:rPr>
                          <m:t>𝒅</m:t>
                        </m:r>
                      </m:e>
                    </m:d>
                  </m:oMath>
                </a14:m>
                <a:r>
                  <a:rPr lang="en-US" sz="3200" b="1" dirty="0"/>
                  <a:t>  or </a:t>
                </a:r>
                <a14:m>
                  <m:oMath xmlns:m="http://schemas.openxmlformats.org/officeDocument/2006/math">
                    <m:r>
                      <a:rPr lang="en-US" sz="3200" b="1" i="0" smtClean="0">
                        <a:latin typeface="Cambria Math" panose="02040503050406030204" pitchFamily="18" charset="0"/>
                      </a:rPr>
                      <m:t> </m:t>
                    </m:r>
                    <m:r>
                      <a:rPr lang="en-US" sz="3200" i="1">
                        <a:latin typeface="Cambria Math" panose="02040503050406030204" pitchFamily="18" charset="0"/>
                      </a:rPr>
                      <m:t>−2 </m:t>
                    </m:r>
                    <m:r>
                      <m:rPr>
                        <m:sty m:val="p"/>
                      </m:rPr>
                      <a:rPr lang="en-US" sz="3200">
                        <a:latin typeface="Cambria Math" panose="02040503050406030204" pitchFamily="18" charset="0"/>
                      </a:rPr>
                      <m:t>log</m:t>
                    </m:r>
                    <m:r>
                      <a:rPr lang="en-US" sz="3200" i="1">
                        <a:latin typeface="Cambria Math" panose="02040503050406030204" pitchFamily="18" charset="0"/>
                      </a:rPr>
                      <m:t> </m:t>
                    </m:r>
                    <m:r>
                      <a:rPr lang="en-US" sz="3200" i="1">
                        <a:latin typeface="Cambria Math" panose="02040503050406030204" pitchFamily="18" charset="0"/>
                      </a:rPr>
                      <m:t>𝜆</m:t>
                    </m:r>
                    <m:d>
                      <m:dPr>
                        <m:ctrlPr>
                          <a:rPr lang="en-US" sz="3200" b="1" i="1">
                            <a:latin typeface="Cambria Math" panose="02040503050406030204" pitchFamily="18" charset="0"/>
                          </a:rPr>
                        </m:ctrlPr>
                      </m:dPr>
                      <m:e>
                        <m:r>
                          <a:rPr lang="en-US" sz="3200" b="1" i="1" smtClean="0">
                            <a:latin typeface="Cambria Math" panose="02040503050406030204" pitchFamily="18" charset="0"/>
                          </a:rPr>
                          <m:t>𝑫</m:t>
                        </m:r>
                      </m:e>
                    </m:d>
                  </m:oMath>
                </a14:m>
                <a:r>
                  <a:rPr lang="en-US" sz="3200" b="1" dirty="0"/>
                  <a:t>.</a:t>
                </a:r>
              </a:p>
              <a:p>
                <a:pPr marL="0" indent="0">
                  <a:spcBef>
                    <a:spcPts val="0"/>
                  </a:spcBef>
                  <a:buNone/>
                </a:pPr>
                <a:endParaRPr lang="en-US" sz="3200" b="1" dirty="0"/>
              </a:p>
              <a:p>
                <a:pPr marL="0" indent="0">
                  <a:spcBef>
                    <a:spcPts val="0"/>
                  </a:spcBef>
                  <a:buNone/>
                </a:pPr>
                <a:r>
                  <a:rPr lang="en-US" sz="3200" b="1" dirty="0"/>
                  <a:t>This is because, when </a:t>
                </a:r>
                <a14:m>
                  <m:oMath xmlns:m="http://schemas.openxmlformats.org/officeDocument/2006/math">
                    <m:r>
                      <a:rPr lang="en-US" sz="3200" b="1" i="0" smtClean="0">
                        <a:latin typeface="Cambria Math" panose="02040503050406030204" pitchFamily="18" charset="0"/>
                      </a:rPr>
                      <m:t> </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0</m:t>
                        </m:r>
                      </m:sub>
                    </m:sSub>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𝛽</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=0</m:t>
                    </m:r>
                  </m:oMath>
                </a14:m>
                <a:r>
                  <a:rPr lang="en-US" sz="3200" b="1" dirty="0"/>
                  <a:t>  is true and  n  is large, we have (under some assumptions) that  </a:t>
                </a:r>
                <a14:m>
                  <m:oMath xmlns:m="http://schemas.openxmlformats.org/officeDocument/2006/math">
                    <m:r>
                      <a:rPr lang="en-US" sz="3200" i="1">
                        <a:latin typeface="Cambria Math" panose="02040503050406030204" pitchFamily="18" charset="0"/>
                      </a:rPr>
                      <m:t>−2 </m:t>
                    </m:r>
                    <m:r>
                      <m:rPr>
                        <m:sty m:val="p"/>
                      </m:rPr>
                      <a:rPr lang="en-US" sz="3200">
                        <a:latin typeface="Cambria Math" panose="02040503050406030204" pitchFamily="18" charset="0"/>
                      </a:rPr>
                      <m:t>log</m:t>
                    </m:r>
                    <m:r>
                      <a:rPr lang="en-US" sz="3200" i="1">
                        <a:latin typeface="Cambria Math" panose="02040503050406030204" pitchFamily="18" charset="0"/>
                      </a:rPr>
                      <m:t> </m:t>
                    </m:r>
                    <m:r>
                      <a:rPr lang="en-US" sz="3200" i="1">
                        <a:latin typeface="Cambria Math" panose="02040503050406030204" pitchFamily="18" charset="0"/>
                      </a:rPr>
                      <m:t>𝜆</m:t>
                    </m:r>
                    <m:d>
                      <m:dPr>
                        <m:ctrlPr>
                          <a:rPr lang="en-US" sz="3200" b="1" i="1">
                            <a:latin typeface="Cambria Math" panose="02040503050406030204" pitchFamily="18" charset="0"/>
                          </a:rPr>
                        </m:ctrlPr>
                      </m:dPr>
                      <m:e>
                        <m:r>
                          <a:rPr lang="en-US" sz="3200" b="1" i="1">
                            <a:latin typeface="Cambria Math" panose="02040503050406030204" pitchFamily="18" charset="0"/>
                          </a:rPr>
                          <m:t>𝑫</m:t>
                        </m:r>
                      </m:e>
                    </m:d>
                  </m:oMath>
                </a14:m>
                <a:r>
                  <a:rPr lang="en-US" sz="3200" b="1" dirty="0"/>
                  <a:t>  follows approximately the chi-square distribution on one degree of freedom.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1603"/>
                </a:stretch>
              </a:blipFill>
            </p:spPr>
            <p:txBody>
              <a:bodyPr/>
              <a:lstStyle/>
              <a:p>
                <a:r>
                  <a:rPr lang="en-US">
                    <a:noFill/>
                  </a:rPr>
                  <a:t> </a:t>
                </a:r>
              </a:p>
            </p:txBody>
          </p:sp>
        </mc:Fallback>
      </mc:AlternateContent>
    </p:spTree>
    <p:extLst>
      <p:ext uri="{BB962C8B-B14F-4D97-AF65-F5344CB8AC3E}">
        <p14:creationId xmlns:p14="http://schemas.microsoft.com/office/powerpoint/2010/main" val="1349275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TAKING LOGARITHMS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Although not obvious, this is a consequence of the Central Limit Theorem, along with the fact that the square of a standard normal random variable follows the chi-square distribution on one degree of freedom.</a:t>
                </a:r>
              </a:p>
              <a:p>
                <a:pPr marL="0" indent="0">
                  <a:spcBef>
                    <a:spcPts val="0"/>
                  </a:spcBef>
                  <a:buNone/>
                </a:pPr>
                <a:endParaRPr lang="en-US" sz="3200" b="1" dirty="0"/>
              </a:p>
              <a:p>
                <a:pPr marL="0" indent="0">
                  <a:spcBef>
                    <a:spcPts val="0"/>
                  </a:spcBef>
                  <a:buNone/>
                </a:pPr>
                <a:r>
                  <a:rPr lang="en-US" sz="3200" b="1" dirty="0"/>
                  <a:t>For data analysts, the key point is that we may reject </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r>
                          <a:rPr lang="en-US" sz="3200" i="1">
                            <a:latin typeface="Cambria Math" panose="02040503050406030204" pitchFamily="18" charset="0"/>
                          </a:rPr>
                          <m:t>𝐻</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1</m:t>
                        </m:r>
                      </m:sub>
                    </m:sSub>
                    <m:r>
                      <a:rPr lang="en-US" sz="3200" i="1">
                        <a:latin typeface="Cambria Math" panose="02040503050406030204" pitchFamily="18" charset="0"/>
                      </a:rPr>
                      <m:t>=0</m:t>
                    </m:r>
                  </m:oMath>
                </a14:m>
                <a:r>
                  <a:rPr lang="en-US" sz="3200" b="1" dirty="0"/>
                  <a:t>  at the 5% significance level if we observe  </a:t>
                </a:r>
                <a14:m>
                  <m:oMath xmlns:m="http://schemas.openxmlformats.org/officeDocument/2006/math">
                    <m:r>
                      <a:rPr lang="en-US" sz="3200" i="1">
                        <a:latin typeface="Cambria Math" panose="02040503050406030204" pitchFamily="18" charset="0"/>
                      </a:rPr>
                      <m:t>−2 </m:t>
                    </m:r>
                    <m:r>
                      <m:rPr>
                        <m:sty m:val="p"/>
                      </m:rPr>
                      <a:rPr lang="en-US" sz="3200">
                        <a:latin typeface="Cambria Math" panose="02040503050406030204" pitchFamily="18" charset="0"/>
                      </a:rPr>
                      <m:t>log</m:t>
                    </m:r>
                    <m:r>
                      <a:rPr lang="en-US" sz="3200" i="1">
                        <a:latin typeface="Cambria Math" panose="02040503050406030204" pitchFamily="18" charset="0"/>
                      </a:rPr>
                      <m:t> </m:t>
                    </m:r>
                    <m:r>
                      <a:rPr lang="en-US" sz="3200" i="1">
                        <a:latin typeface="Cambria Math" panose="02040503050406030204" pitchFamily="18" charset="0"/>
                      </a:rPr>
                      <m:t>𝜆</m:t>
                    </m:r>
                    <m:d>
                      <m:dPr>
                        <m:ctrlPr>
                          <a:rPr lang="en-US" sz="3200" b="1" i="1">
                            <a:latin typeface="Cambria Math" panose="02040503050406030204" pitchFamily="18" charset="0"/>
                          </a:rPr>
                        </m:ctrlPr>
                      </m:dPr>
                      <m:e>
                        <m:r>
                          <a:rPr lang="en-US" sz="3200" b="1" i="1">
                            <a:latin typeface="Cambria Math" panose="02040503050406030204" pitchFamily="18" charset="0"/>
                          </a:rPr>
                          <m:t>𝒅</m:t>
                        </m:r>
                      </m:e>
                    </m:d>
                    <m:r>
                      <a:rPr lang="en-US" sz="3200" b="1" i="0" smtClean="0">
                        <a:latin typeface="Cambria Math" panose="02040503050406030204" pitchFamily="18" charset="0"/>
                      </a:rPr>
                      <m:t>&gt;</m:t>
                    </m:r>
                    <m:r>
                      <a:rPr lang="en-US" sz="3200" b="0" i="0" smtClean="0">
                        <a:latin typeface="Cambria Math" panose="02040503050406030204" pitchFamily="18" charset="0"/>
                      </a:rPr>
                      <m:t>3.84</m:t>
                    </m:r>
                  </m:oMath>
                </a14:m>
                <a:r>
                  <a:rPr lang="en-US" sz="3200" b="1" dirty="0"/>
                  <a:t>,  with  3.84  being the 95</a:t>
                </a:r>
                <a:r>
                  <a:rPr lang="en-US" sz="3200" b="1" baseline="30000" dirty="0"/>
                  <a:t>th</a:t>
                </a:r>
                <a:r>
                  <a:rPr lang="en-US" sz="3200" b="1" dirty="0"/>
                  <a:t> percentile of the chi-square distribution on one degree of freedom.</a:t>
                </a:r>
              </a:p>
              <a:p>
                <a:pPr marL="0" indent="0">
                  <a:spcBef>
                    <a:spcPts val="0"/>
                  </a:spcBef>
                  <a:buNone/>
                </a:pPr>
                <a:endParaRPr lang="en-US" sz="3200" b="1" dirty="0"/>
              </a:p>
              <a:p>
                <a:pPr marL="0" indent="0">
                  <a:spcBef>
                    <a:spcPts val="0"/>
                  </a:spcBef>
                  <a:buNone/>
                </a:pPr>
                <a:endParaRPr lang="en-US" sz="32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b="-130"/>
                </a:stretch>
              </a:blipFill>
            </p:spPr>
            <p:txBody>
              <a:bodyPr/>
              <a:lstStyle/>
              <a:p>
                <a:r>
                  <a:rPr lang="en-US">
                    <a:noFill/>
                  </a:rPr>
                  <a:t> </a:t>
                </a:r>
              </a:p>
            </p:txBody>
          </p:sp>
        </mc:Fallback>
      </mc:AlternateContent>
    </p:spTree>
    <p:extLst>
      <p:ext uri="{BB962C8B-B14F-4D97-AF65-F5344CB8AC3E}">
        <p14:creationId xmlns:p14="http://schemas.microsoft.com/office/powerpoint/2010/main" val="38551167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TAKING LOGARITHMS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For simple linear regression, </a:t>
                </a:r>
              </a:p>
              <a:p>
                <a:pPr marL="0" indent="0">
                  <a:spcBef>
                    <a:spcPts val="0"/>
                  </a:spcBef>
                  <a:buNone/>
                </a:pPr>
                <a14:m>
                  <m:oMath xmlns:m="http://schemas.openxmlformats.org/officeDocument/2006/math">
                    <m:r>
                      <a:rPr lang="en-US" sz="3200" b="0" i="1" smtClean="0">
                        <a:latin typeface="Cambria Math" panose="02040503050406030204" pitchFamily="18" charset="0"/>
                      </a:rPr>
                      <m:t>−2 </m:t>
                    </m:r>
                    <m:r>
                      <m:rPr>
                        <m:sty m:val="p"/>
                      </m:rPr>
                      <a:rPr lang="en-US" sz="3200" b="0" i="0" smtClean="0">
                        <a:latin typeface="Cambria Math" panose="02040503050406030204" pitchFamily="18" charset="0"/>
                      </a:rPr>
                      <m:t>log</m:t>
                    </m:r>
                    <m:r>
                      <a:rPr lang="en-US" sz="3200" b="0" i="1" smtClean="0">
                        <a:latin typeface="Cambria Math" panose="02040503050406030204" pitchFamily="18" charset="0"/>
                      </a:rPr>
                      <m:t> </m:t>
                    </m:r>
                    <m:r>
                      <a:rPr lang="en-US" sz="3200" i="1">
                        <a:latin typeface="Cambria Math" panose="02040503050406030204" pitchFamily="18" charset="0"/>
                      </a:rPr>
                      <m:t>𝜆</m:t>
                    </m:r>
                    <m:d>
                      <m:dPr>
                        <m:ctrlPr>
                          <a:rPr lang="en-US" sz="3200" b="1" i="1">
                            <a:latin typeface="Cambria Math" panose="02040503050406030204" pitchFamily="18" charset="0"/>
                          </a:rPr>
                        </m:ctrlPr>
                      </m:dPr>
                      <m:e>
                        <m:r>
                          <a:rPr lang="en-US" sz="3200" b="1" i="1">
                            <a:latin typeface="Cambria Math" panose="02040503050406030204" pitchFamily="18" charset="0"/>
                          </a:rPr>
                          <m:t>𝒅</m:t>
                        </m:r>
                      </m:e>
                    </m:d>
                    <m:r>
                      <a:rPr lang="en-US" sz="3200" b="1" i="0" smtClean="0">
                        <a:latin typeface="Cambria Math" panose="02040503050406030204" pitchFamily="18" charset="0"/>
                      </a:rPr>
                      <m:t>= </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i="1">
                                            <a:latin typeface="Cambria Math" panose="02040503050406030204" pitchFamily="18" charset="0"/>
                                          </a:rPr>
                                        </m:ctrlPr>
                                      </m:accPr>
                                      <m:e>
                                        <m:r>
                                          <a:rPr lang="en-US" sz="3200" b="0" i="1" smtClean="0">
                                            <a:latin typeface="Cambria Math" panose="02040503050406030204" pitchFamily="18" charset="0"/>
                                          </a:rPr>
                                          <m:t>𝑦</m:t>
                                        </m:r>
                                      </m:e>
                                    </m:acc>
                                  </m:e>
                                </m:d>
                              </m:e>
                              <m:sup>
                                <m:r>
                                  <a:rPr lang="en-US" sz="3200" i="1">
                                    <a:latin typeface="Cambria Math" panose="02040503050406030204" pitchFamily="18" charset="0"/>
                                  </a:rPr>
                                  <m:t>2</m:t>
                                </m:r>
                              </m:sup>
                            </m:sSup>
                          </m:num>
                          <m:den>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r>
                      <a:rPr lang="en-US" sz="3200" b="1" i="0" smtClean="0">
                        <a:latin typeface="Cambria Math" panose="02040503050406030204" pitchFamily="18" charset="0"/>
                      </a:rPr>
                      <m:t>− </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i="1">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b="0" i="1" smtClean="0">
                                                <a:latin typeface="Cambria Math" panose="02040503050406030204" pitchFamily="18" charset="0"/>
                                              </a:rPr>
                                              <m:t>𝑦</m:t>
                                            </m:r>
                                          </m:e>
                                        </m:acc>
                                      </m:e>
                                      <m:sub>
                                        <m:r>
                                          <a:rPr lang="en-US" sz="3200" i="1">
                                            <a:latin typeface="Cambria Math" panose="02040503050406030204" pitchFamily="18" charset="0"/>
                                          </a:rPr>
                                          <m:t>𝑘</m:t>
                                        </m:r>
                                      </m:sub>
                                    </m:sSub>
                                  </m:e>
                                </m:d>
                              </m:e>
                              <m:sup>
                                <m:r>
                                  <a:rPr lang="en-US" sz="3200" i="1">
                                    <a:latin typeface="Cambria Math" panose="02040503050406030204" pitchFamily="18" charset="0"/>
                                  </a:rPr>
                                  <m:t>2</m:t>
                                </m:r>
                              </m:sup>
                            </m:sSup>
                          </m:num>
                          <m:den>
                            <m:r>
                              <a:rPr lang="en-US" sz="3200" i="1">
                                <a:latin typeface="Cambria Math" panose="02040503050406030204" pitchFamily="18" charset="0"/>
                              </a:rPr>
                              <m:t>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oMath>
                </a14:m>
                <a:r>
                  <a:rPr lang="en-US" sz="3200" b="1" dirty="0"/>
                  <a:t>.</a:t>
                </a:r>
              </a:p>
              <a:p>
                <a:pPr marL="0" indent="0">
                  <a:spcBef>
                    <a:spcPts val="0"/>
                  </a:spcBef>
                  <a:buNone/>
                </a:pPr>
                <a:endParaRPr lang="en-US" sz="3200" b="1" dirty="0"/>
              </a:p>
              <a:p>
                <a:pPr marL="0" indent="0">
                  <a:spcBef>
                    <a:spcPts val="0"/>
                  </a:spcBef>
                  <a:buNone/>
                </a:pPr>
                <a:r>
                  <a:rPr lang="en-US" sz="3200" b="1" dirty="0"/>
                  <a:t>You may recognize the entities shown above as sums of squares.  Indeed,  </a:t>
                </a:r>
              </a:p>
              <a:p>
                <a:pPr marL="0" indent="0">
                  <a:spcBef>
                    <a:spcPts val="0"/>
                  </a:spcBef>
                  <a:buNone/>
                </a:pPr>
                <a14:m>
                  <m:oMath xmlns:m="http://schemas.openxmlformats.org/officeDocument/2006/math">
                    <m:r>
                      <a:rPr lang="en-US" sz="3200" b="0" i="1" smtClean="0">
                        <a:latin typeface="Cambria Math" panose="02040503050406030204" pitchFamily="18" charset="0"/>
                      </a:rPr>
                      <m:t>−2 </m:t>
                    </m:r>
                    <m:r>
                      <m:rPr>
                        <m:sty m:val="p"/>
                      </m:rPr>
                      <a:rPr lang="en-US" sz="3200" b="0" i="0" smtClean="0">
                        <a:latin typeface="Cambria Math" panose="02040503050406030204" pitchFamily="18" charset="0"/>
                      </a:rPr>
                      <m:t>log</m:t>
                    </m:r>
                    <m:r>
                      <a:rPr lang="en-US" sz="3200" b="0" i="1" smtClean="0">
                        <a:latin typeface="Cambria Math" panose="02040503050406030204" pitchFamily="18" charset="0"/>
                      </a:rPr>
                      <m:t> </m:t>
                    </m:r>
                    <m:r>
                      <a:rPr lang="en-US" sz="3200" i="1">
                        <a:latin typeface="Cambria Math" panose="02040503050406030204" pitchFamily="18" charset="0"/>
                      </a:rPr>
                      <m:t>𝜆</m:t>
                    </m:r>
                    <m:d>
                      <m:dPr>
                        <m:ctrlPr>
                          <a:rPr lang="en-US" sz="3200" b="1" i="1">
                            <a:latin typeface="Cambria Math" panose="02040503050406030204" pitchFamily="18" charset="0"/>
                          </a:rPr>
                        </m:ctrlPr>
                      </m:dPr>
                      <m:e>
                        <m:r>
                          <a:rPr lang="en-US" sz="3200" b="1" i="1">
                            <a:latin typeface="Cambria Math" panose="02040503050406030204" pitchFamily="18" charset="0"/>
                          </a:rPr>
                          <m:t>𝒅</m:t>
                        </m:r>
                      </m:e>
                    </m:d>
                    <m:r>
                      <a:rPr lang="en-US" sz="3200" b="1" i="0" smtClean="0">
                        <a:latin typeface="Cambria Math" panose="02040503050406030204" pitchFamily="18" charset="0"/>
                      </a:rPr>
                      <m:t>=</m:t>
                    </m:r>
                  </m:oMath>
                </a14:m>
                <a:r>
                  <a:rPr lang="en-US" sz="3200" b="1" dirty="0"/>
                  <a:t> Tot SS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oMath>
                </a14:m>
                <a:r>
                  <a:rPr lang="en-US" sz="3200" b="1" dirty="0"/>
                  <a:t>  – Res SS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oMath>
                </a14:m>
                <a:r>
                  <a:rPr lang="en-US" sz="3200" b="1" dirty="0"/>
                  <a:t> = Reg SS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oMath>
                </a14:m>
                <a:r>
                  <a:rPr lang="en-US" sz="3200" b="1" dirty="0"/>
                  <a:t>.</a:t>
                </a:r>
              </a:p>
              <a:p>
                <a:pPr marL="0" indent="0">
                  <a:spcBef>
                    <a:spcPts val="0"/>
                  </a:spcBef>
                  <a:buNone/>
                </a:pP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a:stretch>
              </a:blipFill>
            </p:spPr>
            <p:txBody>
              <a:bodyPr/>
              <a:lstStyle/>
              <a:p>
                <a:r>
                  <a:rPr lang="en-US">
                    <a:noFill/>
                  </a:rPr>
                  <a:t> </a:t>
                </a:r>
              </a:p>
            </p:txBody>
          </p:sp>
        </mc:Fallback>
      </mc:AlternateContent>
    </p:spTree>
    <p:extLst>
      <p:ext uri="{BB962C8B-B14F-4D97-AF65-F5344CB8AC3E}">
        <p14:creationId xmlns:p14="http://schemas.microsoft.com/office/powerpoint/2010/main" val="848456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AN ADAPTATION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Since  </a:t>
                </a:r>
                <a14:m>
                  <m:oMath xmlns:m="http://schemas.openxmlformats.org/officeDocument/2006/math">
                    <m:sSubSup>
                      <m:sSubSupPr>
                        <m:ctrlPr>
                          <a:rPr lang="en-US" sz="3200" i="1" smtClean="0">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oMath>
                </a14:m>
                <a:r>
                  <a:rPr lang="en-US" sz="3200" b="1" dirty="0"/>
                  <a:t>  is not known in practice, we may replace it with an estimate.  Typically, that estimate is the residual mean square.  Thus,</a:t>
                </a:r>
              </a:p>
              <a:p>
                <a:pPr marL="0" indent="0">
                  <a:spcBef>
                    <a:spcPts val="0"/>
                  </a:spcBef>
                  <a:buNone/>
                </a:pPr>
                <a14:m>
                  <m:oMath xmlns:m="http://schemas.openxmlformats.org/officeDocument/2006/math">
                    <m:r>
                      <a:rPr lang="en-US" sz="3200" b="0" i="1" smtClean="0">
                        <a:latin typeface="Cambria Math" panose="02040503050406030204" pitchFamily="18" charset="0"/>
                      </a:rPr>
                      <m:t>−2 </m:t>
                    </m:r>
                    <m:r>
                      <m:rPr>
                        <m:sty m:val="p"/>
                      </m:rPr>
                      <a:rPr lang="en-US" sz="3200" b="0" i="0" smtClean="0">
                        <a:latin typeface="Cambria Math" panose="02040503050406030204" pitchFamily="18" charset="0"/>
                      </a:rPr>
                      <m:t>log</m:t>
                    </m:r>
                    <m:r>
                      <a:rPr lang="en-US" sz="3200" b="0" i="1" smtClean="0">
                        <a:latin typeface="Cambria Math" panose="02040503050406030204" pitchFamily="18" charset="0"/>
                      </a:rPr>
                      <m:t> </m:t>
                    </m:r>
                    <m:r>
                      <a:rPr lang="en-US" sz="3200" i="1">
                        <a:latin typeface="Cambria Math" panose="02040503050406030204" pitchFamily="18" charset="0"/>
                      </a:rPr>
                      <m:t>𝜆</m:t>
                    </m:r>
                    <m:d>
                      <m:dPr>
                        <m:ctrlPr>
                          <a:rPr lang="en-US" sz="3200" b="1" i="1">
                            <a:latin typeface="Cambria Math" panose="02040503050406030204" pitchFamily="18" charset="0"/>
                          </a:rPr>
                        </m:ctrlPr>
                      </m:dPr>
                      <m:e>
                        <m:r>
                          <a:rPr lang="en-US" sz="3200" b="1" i="1">
                            <a:latin typeface="Cambria Math" panose="02040503050406030204" pitchFamily="18" charset="0"/>
                          </a:rPr>
                          <m:t>𝒅</m:t>
                        </m:r>
                      </m:e>
                    </m:d>
                    <m:r>
                      <a:rPr lang="en-US" sz="3200" b="1" i="1" smtClean="0">
                        <a:latin typeface="Cambria Math" panose="02040503050406030204" pitchFamily="18" charset="0"/>
                      </a:rPr>
                      <m:t>≈</m:t>
                    </m:r>
                  </m:oMath>
                </a14:m>
                <a:r>
                  <a:rPr lang="en-US" sz="3200" b="1" dirty="0"/>
                  <a:t> Reg SS / Res MS = Reg MS / Res MS.</a:t>
                </a:r>
              </a:p>
              <a:p>
                <a:pPr marL="0" indent="0">
                  <a:spcBef>
                    <a:spcPts val="0"/>
                  </a:spcBef>
                  <a:buNone/>
                </a:pPr>
                <a:endParaRPr lang="en-US" sz="3200" b="1" dirty="0"/>
              </a:p>
              <a:p>
                <a:pPr marL="0" indent="0">
                  <a:spcBef>
                    <a:spcPts val="0"/>
                  </a:spcBef>
                  <a:buNone/>
                </a:pPr>
                <a:r>
                  <a:rPr lang="en-US" sz="3200" b="1" dirty="0"/>
                  <a:t>The replacement of  </a:t>
                </a:r>
                <a14:m>
                  <m:oMath xmlns:m="http://schemas.openxmlformats.org/officeDocument/2006/math">
                    <m:sSubSup>
                      <m:sSubSupPr>
                        <m:ctrlPr>
                          <a:rPr lang="en-US" sz="3200" i="1" smtClean="0">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oMath>
                </a14:m>
                <a:r>
                  <a:rPr lang="en-US" sz="3200" b="1" dirty="0"/>
                  <a:t>  by an estimate is harmless when  n  is large.  However, for small  n,  the appropriate critical value is no longer  3.84  but the  95</a:t>
                </a:r>
                <a:r>
                  <a:rPr lang="en-US" sz="3200" b="1" baseline="30000" dirty="0"/>
                  <a:t>th</a:t>
                </a:r>
                <a:r>
                  <a:rPr lang="en-US" sz="3200" b="1" dirty="0"/>
                  <a:t>  percentile of an  f  distribution on  1 numerator and  n – 2  denominator degrees of freedom.</a:t>
                </a:r>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2885" b="-130"/>
                </a:stretch>
              </a:blipFill>
            </p:spPr>
            <p:txBody>
              <a:bodyPr/>
              <a:lstStyle/>
              <a:p>
                <a:r>
                  <a:rPr lang="en-US">
                    <a:noFill/>
                  </a:rPr>
                  <a:t> </a:t>
                </a:r>
              </a:p>
            </p:txBody>
          </p:sp>
        </mc:Fallback>
      </mc:AlternateContent>
    </p:spTree>
    <p:extLst>
      <p:ext uri="{BB962C8B-B14F-4D97-AF65-F5344CB8AC3E}">
        <p14:creationId xmlns:p14="http://schemas.microsoft.com/office/powerpoint/2010/main" val="9726485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AN ADAPTATION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This adaptation is analogous to using a  t  distribution rather than a standard normal distribution to describe the behavior of  </a:t>
                </a:r>
                <a14:m>
                  <m:oMath xmlns:m="http://schemas.openxmlformats.org/officeDocument/2006/math">
                    <m:d>
                      <m:dPr>
                        <m:ctrlPr>
                          <a:rPr lang="en-US" sz="3200" i="1" smtClean="0">
                            <a:latin typeface="Cambria Math" panose="02040503050406030204" pitchFamily="18" charset="0"/>
                          </a:rPr>
                        </m:ctrlPr>
                      </m:dPr>
                      <m:e>
                        <m:sSub>
                          <m:sSubPr>
                            <m:ctrlPr>
                              <a:rPr lang="en-US" sz="3200" i="1"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𝑋</m:t>
                                </m:r>
                              </m:e>
                            </m:acc>
                          </m:e>
                          <m:sub>
                            <m:r>
                              <a:rPr lang="en-US" sz="3200" b="0" i="1" smtClean="0">
                                <a:latin typeface="Cambria Math" panose="02040503050406030204" pitchFamily="18" charset="0"/>
                              </a:rPr>
                              <m:t>𝑛</m:t>
                            </m:r>
                          </m:sub>
                        </m:sSub>
                        <m:r>
                          <a:rPr lang="en-US" sz="3200" b="0" i="1" smtClean="0">
                            <a:latin typeface="Cambria Math" panose="02040503050406030204" pitchFamily="18" charset="0"/>
                          </a:rPr>
                          <m:t>−</m:t>
                        </m:r>
                        <m:r>
                          <a:rPr lang="en-US" sz="3200" b="0" i="1" smtClean="0">
                            <a:latin typeface="Cambria Math" panose="02040503050406030204" pitchFamily="18" charset="0"/>
                          </a:rPr>
                          <m:t>𝜇</m:t>
                        </m:r>
                      </m:e>
                    </m:d>
                    <m:r>
                      <a:rPr lang="en-US" sz="3200" b="0" i="1" smtClean="0">
                        <a:latin typeface="Cambria Math" panose="02040503050406030204" pitchFamily="18" charset="0"/>
                      </a:rPr>
                      <m:t> / (</m:t>
                    </m:r>
                    <m:r>
                      <a:rPr lang="en-US" sz="3200" b="0" i="1" smtClean="0">
                        <a:latin typeface="Cambria Math" panose="02040503050406030204" pitchFamily="18" charset="0"/>
                      </a:rPr>
                      <m:t>𝑆</m:t>
                    </m:r>
                    <m:r>
                      <a:rPr lang="en-US" sz="3200" b="0" i="1" smtClean="0">
                        <a:latin typeface="Cambria Math" panose="02040503050406030204" pitchFamily="18" charset="0"/>
                      </a:rPr>
                      <m:t> /</m:t>
                    </m:r>
                    <m:rad>
                      <m:radPr>
                        <m:degHide m:val="on"/>
                        <m:ctrlPr>
                          <a:rPr lang="en-US" sz="3200" i="1" smtClean="0">
                            <a:latin typeface="Cambria Math" panose="02040503050406030204" pitchFamily="18" charset="0"/>
                          </a:rPr>
                        </m:ctrlPr>
                      </m:radPr>
                      <m:deg/>
                      <m:e>
                        <m:r>
                          <a:rPr lang="en-US" sz="3200" b="0" i="1" smtClean="0">
                            <a:latin typeface="Cambria Math" panose="02040503050406030204" pitchFamily="18" charset="0"/>
                          </a:rPr>
                          <m:t>𝑛</m:t>
                        </m:r>
                      </m:e>
                    </m:rad>
                    <m:r>
                      <a:rPr lang="en-US" sz="3200" b="0" i="1" smtClean="0">
                        <a:latin typeface="Cambria Math" panose="02040503050406030204" pitchFamily="18" charset="0"/>
                      </a:rPr>
                      <m:t>)</m:t>
                    </m:r>
                  </m:oMath>
                </a14:m>
                <a:r>
                  <a:rPr lang="en-US" sz="3200" dirty="0"/>
                  <a:t>  </a:t>
                </a:r>
                <a:r>
                  <a:rPr lang="en-US" sz="3200" b="1" dirty="0"/>
                  <a:t>in the simpler setting of Example #2 in Lecture 11.</a:t>
                </a:r>
              </a:p>
              <a:p>
                <a:pPr marL="0" indent="0">
                  <a:spcBef>
                    <a:spcPts val="0"/>
                  </a:spcBef>
                  <a:buNone/>
                </a:pPr>
                <a:endParaRPr lang="en-US" sz="3200" b="1" dirty="0"/>
              </a:p>
              <a:p>
                <a:pPr marL="0" indent="0">
                  <a:spcBef>
                    <a:spcPts val="0"/>
                  </a:spcBef>
                  <a:buNone/>
                </a:pPr>
                <a:r>
                  <a:rPr lang="en-US" sz="3200" b="1" dirty="0"/>
                  <a:t>Perhaps it will not surprise you, then, that the square of a random variable following a  t  distribution has an  f  distribution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2372"/>
                </a:stretch>
              </a:blipFill>
            </p:spPr>
            <p:txBody>
              <a:bodyPr/>
              <a:lstStyle/>
              <a:p>
                <a:r>
                  <a:rPr lang="en-US">
                    <a:noFill/>
                  </a:rPr>
                  <a:t> </a:t>
                </a:r>
              </a:p>
            </p:txBody>
          </p:sp>
        </mc:Fallback>
      </mc:AlternateContent>
    </p:spTree>
    <p:extLst>
      <p:ext uri="{BB962C8B-B14F-4D97-AF65-F5344CB8AC3E}">
        <p14:creationId xmlns:p14="http://schemas.microsoft.com/office/powerpoint/2010/main" val="2418995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 PREPARATION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To prepare for a discussion of likelihood-based (“profile likelihood”) confidence intervals, let us imagine changing the null and alternative hypotheses to read as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0</m:t>
                        </m:r>
                      </m:sub>
                    </m:sSub>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𝛽</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m:t>
                    </m:r>
                    <m:r>
                      <a:rPr lang="en-US" sz="3200" b="0" i="1" smtClean="0">
                        <a:latin typeface="Cambria Math" panose="02040503050406030204" pitchFamily="18" charset="0"/>
                      </a:rPr>
                      <m:t>𝑐</m:t>
                    </m:r>
                  </m:oMath>
                </a14:m>
                <a:r>
                  <a:rPr lang="en-US" sz="3200" dirty="0"/>
                  <a:t>  </a:t>
                </a:r>
                <a:r>
                  <a:rPr lang="en-US" sz="3200" b="1" dirty="0"/>
                  <a:t>and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𝐻</m:t>
                        </m:r>
                      </m:e>
                      <m:sub>
                        <m:r>
                          <a:rPr lang="en-US" sz="3200" b="0" i="1" smtClean="0">
                            <a:latin typeface="Cambria Math" panose="02040503050406030204" pitchFamily="18" charset="0"/>
                          </a:rPr>
                          <m:t>1</m:t>
                        </m:r>
                      </m:sub>
                    </m:sSub>
                    <m:r>
                      <a:rPr lang="en-US" sz="3200" b="0" i="1">
                        <a:latin typeface="Cambria Math" panose="02040503050406030204" pitchFamily="18" charset="0"/>
                      </a:rPr>
                      <m:t>:</m:t>
                    </m:r>
                    <m:sSub>
                      <m:sSubPr>
                        <m:ctrlPr>
                          <a:rPr lang="en-US" sz="3200" i="1">
                            <a:latin typeface="Cambria Math" panose="02040503050406030204" pitchFamily="18" charset="0"/>
                          </a:rPr>
                        </m:ctrlPr>
                      </m:sSubPr>
                      <m:e>
                        <m:r>
                          <a:rPr lang="en-US" sz="3200" b="0" i="1">
                            <a:latin typeface="Cambria Math" panose="02040503050406030204" pitchFamily="18" charset="0"/>
                          </a:rPr>
                          <m:t>𝛽</m:t>
                        </m:r>
                      </m:e>
                      <m:sub>
                        <m:r>
                          <a:rPr lang="en-US" sz="3200" b="0" i="1">
                            <a:latin typeface="Cambria Math" panose="02040503050406030204" pitchFamily="18" charset="0"/>
                          </a:rPr>
                          <m:t>1</m:t>
                        </m:r>
                      </m:sub>
                    </m:sSub>
                    <m:r>
                      <a:rPr lang="en-US" sz="3200" b="0" i="1" smtClean="0">
                        <a:latin typeface="Cambria Math" panose="02040503050406030204" pitchFamily="18" charset="0"/>
                      </a:rPr>
                      <m:t>≠</m:t>
                    </m:r>
                    <m:r>
                      <a:rPr lang="en-US" sz="3200" b="0" i="1" smtClean="0">
                        <a:latin typeface="Cambria Math" panose="02040503050406030204" pitchFamily="18" charset="0"/>
                      </a:rPr>
                      <m:t>𝑐</m:t>
                    </m:r>
                    <m:r>
                      <a:rPr lang="en-US" sz="3200" b="1" i="0" smtClean="0">
                        <a:latin typeface="Cambria Math" panose="02040503050406030204" pitchFamily="18" charset="0"/>
                      </a:rPr>
                      <m:t>,</m:t>
                    </m:r>
                  </m:oMath>
                </a14:m>
                <a:r>
                  <a:rPr lang="en-US" sz="3200" b="1" dirty="0"/>
                  <a:t>  where  </a:t>
                </a:r>
                <a14:m>
                  <m:oMath xmlns:m="http://schemas.openxmlformats.org/officeDocument/2006/math">
                    <m:r>
                      <a:rPr lang="en-US" sz="3200" i="1">
                        <a:latin typeface="Cambria Math" panose="02040503050406030204" pitchFamily="18" charset="0"/>
                      </a:rPr>
                      <m:t>𝑐</m:t>
                    </m:r>
                  </m:oMath>
                </a14:m>
                <a:r>
                  <a:rPr lang="en-US" sz="3200" b="1" dirty="0"/>
                  <a:t>  is a real number that need not be zero.</a:t>
                </a:r>
              </a:p>
              <a:p>
                <a:pPr marL="0" indent="0">
                  <a:spcBef>
                    <a:spcPts val="0"/>
                  </a:spcBef>
                  <a:buNone/>
                </a:pPr>
                <a:endParaRPr lang="en-US" sz="3200" b="1" dirty="0"/>
              </a:p>
              <a:p>
                <a:pPr marL="0" indent="0">
                  <a:spcBef>
                    <a:spcPts val="0"/>
                  </a:spcBef>
                  <a:buNone/>
                </a:pPr>
                <a:r>
                  <a:rPr lang="en-US" sz="3200" b="1" dirty="0"/>
                  <a:t>The likelihood ratio test statistic  </a:t>
                </a:r>
                <a14:m>
                  <m:oMath xmlns:m="http://schemas.openxmlformats.org/officeDocument/2006/math">
                    <m:r>
                      <a:rPr lang="en-US" sz="3200" i="1">
                        <a:latin typeface="Cambria Math" panose="02040503050406030204" pitchFamily="18" charset="0"/>
                      </a:rPr>
                      <m:t>𝜆</m:t>
                    </m:r>
                    <m:d>
                      <m:dPr>
                        <m:ctrlPr>
                          <a:rPr lang="en-US" sz="3200" b="1" i="1">
                            <a:latin typeface="Cambria Math" panose="02040503050406030204" pitchFamily="18" charset="0"/>
                          </a:rPr>
                        </m:ctrlPr>
                      </m:dPr>
                      <m:e>
                        <m:r>
                          <a:rPr lang="en-US" sz="3200" b="1" i="1">
                            <a:latin typeface="Cambria Math" panose="02040503050406030204" pitchFamily="18" charset="0"/>
                          </a:rPr>
                          <m:t>𝒅</m:t>
                        </m:r>
                      </m:e>
                    </m:d>
                  </m:oMath>
                </a14:m>
                <a:r>
                  <a:rPr lang="en-US" sz="3200" dirty="0"/>
                  <a:t>  </a:t>
                </a:r>
                <a:r>
                  <a:rPr lang="en-US" sz="3200" b="1" dirty="0"/>
                  <a:t>is still          </a:t>
                </a:r>
                <a14:m>
                  <m:oMath xmlns:m="http://schemas.openxmlformats.org/officeDocument/2006/math">
                    <m:r>
                      <a:rPr lang="en-US" sz="3200" i="1">
                        <a:latin typeface="Cambria Math" panose="02040503050406030204" pitchFamily="18" charset="0"/>
                      </a:rPr>
                      <m:t>𝐿</m:t>
                    </m:r>
                    <m:d>
                      <m:dPr>
                        <m:ctrlPr>
                          <a:rPr lang="en-US" sz="3200" b="1" i="1">
                            <a:latin typeface="Cambria Math" panose="02040503050406030204" pitchFamily="18" charset="0"/>
                          </a:rPr>
                        </m:ctrlPr>
                      </m:dPr>
                      <m:e>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r>
                          <a:rPr lang="en-US" sz="3200" b="1" i="1">
                            <a:latin typeface="Cambria Math" panose="02040503050406030204" pitchFamily="18" charset="0"/>
                          </a:rPr>
                          <m:t> </m:t>
                        </m:r>
                      </m:e>
                      <m:e>
                        <m:r>
                          <a:rPr lang="en-US" sz="3200" b="1" i="1">
                            <a:latin typeface="Cambria Math" panose="02040503050406030204" pitchFamily="18" charset="0"/>
                          </a:rPr>
                          <m:t> </m:t>
                        </m:r>
                        <m:r>
                          <a:rPr lang="en-US" sz="3200" b="1" i="1">
                            <a:latin typeface="Cambria Math" panose="02040503050406030204" pitchFamily="18" charset="0"/>
                          </a:rPr>
                          <m:t>𝒅</m:t>
                        </m:r>
                      </m:e>
                    </m:d>
                  </m:oMath>
                </a14:m>
                <a:r>
                  <a:rPr lang="en-US" sz="3200" b="1" dirty="0"/>
                  <a:t> / </a:t>
                </a:r>
                <a14:m>
                  <m:oMath xmlns:m="http://schemas.openxmlformats.org/officeDocument/2006/math">
                    <m:r>
                      <a:rPr lang="en-US" sz="3200" i="1">
                        <a:latin typeface="Cambria Math" panose="02040503050406030204" pitchFamily="18" charset="0"/>
                      </a:rPr>
                      <m:t>𝐿</m:t>
                    </m:r>
                    <m:d>
                      <m:dPr>
                        <m:ctrlPr>
                          <a:rPr lang="en-US" sz="3200" b="1" i="1">
                            <a:latin typeface="Cambria Math" panose="02040503050406030204" pitchFamily="18" charset="0"/>
                          </a:rPr>
                        </m:ctrlPr>
                      </m:d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r>
                          <a:rPr lang="en-US" sz="3200" b="1" i="1">
                            <a:latin typeface="Cambria Math" panose="02040503050406030204" pitchFamily="18" charset="0"/>
                          </a:rPr>
                          <m:t> </m:t>
                        </m:r>
                      </m:e>
                      <m:e>
                        <m:r>
                          <a:rPr lang="en-US" sz="3200" b="1" i="1">
                            <a:latin typeface="Cambria Math" panose="02040503050406030204" pitchFamily="18" charset="0"/>
                          </a:rPr>
                          <m:t> </m:t>
                        </m:r>
                        <m:r>
                          <a:rPr lang="en-US" sz="3200" b="1" i="1">
                            <a:latin typeface="Cambria Math" panose="02040503050406030204" pitchFamily="18" charset="0"/>
                          </a:rPr>
                          <m:t>𝒅</m:t>
                        </m:r>
                      </m:e>
                    </m:d>
                    <m:r>
                      <a:rPr lang="en-US" sz="3200" b="1">
                        <a:latin typeface="Cambria Math" panose="02040503050406030204" pitchFamily="18" charset="0"/>
                      </a:rPr>
                      <m:t>,</m:t>
                    </m:r>
                  </m:oMath>
                </a14:m>
                <a:r>
                  <a:rPr lang="en-US" sz="3200" b="1" dirty="0"/>
                  <a:t>  except that  </a:t>
                </a:r>
                <a14:m>
                  <m:oMath xmlns:m="http://schemas.openxmlformats.org/officeDocument/2006/math">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oMath>
                </a14:m>
                <a:r>
                  <a:rPr lang="en-US" sz="3200" b="1" dirty="0"/>
                  <a:t>  now maximizes the likelihood subject to the constraint that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1</m:t>
                        </m:r>
                      </m:sub>
                    </m:sSub>
                    <m:r>
                      <a:rPr lang="en-US" sz="3200" i="1">
                        <a:latin typeface="Cambria Math" panose="02040503050406030204" pitchFamily="18" charset="0"/>
                      </a:rPr>
                      <m:t>=</m:t>
                    </m:r>
                    <m:r>
                      <a:rPr lang="en-US" sz="3200" i="1">
                        <a:latin typeface="Cambria Math" panose="02040503050406030204" pitchFamily="18" charset="0"/>
                      </a:rPr>
                      <m:t>𝑐</m:t>
                    </m:r>
                  </m:oMath>
                </a14:m>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705"/>
                </a:stretch>
              </a:blipFill>
            </p:spPr>
            <p:txBody>
              <a:bodyPr/>
              <a:lstStyle/>
              <a:p>
                <a:r>
                  <a:rPr lang="en-US">
                    <a:noFill/>
                  </a:rPr>
                  <a:t> </a:t>
                </a:r>
              </a:p>
            </p:txBody>
          </p:sp>
        </mc:Fallback>
      </mc:AlternateContent>
    </p:spTree>
    <p:extLst>
      <p:ext uri="{BB962C8B-B14F-4D97-AF65-F5344CB8AC3E}">
        <p14:creationId xmlns:p14="http://schemas.microsoft.com/office/powerpoint/2010/main" val="2624683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 PREPARATION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772910"/>
              </a:xfrm>
            </p:spPr>
            <p:txBody>
              <a:bodyPr>
                <a:normAutofit/>
              </a:bodyPr>
              <a:lstStyle/>
              <a:p>
                <a:pPr marL="0" indent="0">
                  <a:spcBef>
                    <a:spcPts val="0"/>
                  </a:spcBef>
                  <a:buNone/>
                </a:pPr>
                <a:r>
                  <a:rPr lang="en-US" sz="3200" b="1" dirty="0"/>
                  <a:t>For simple linear regression, the estimate  </a:t>
                </a:r>
                <a14:m>
                  <m:oMath xmlns:m="http://schemas.openxmlformats.org/officeDocument/2006/math">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oMath>
                </a14:m>
                <a:r>
                  <a:rPr lang="en-US" sz="3200" dirty="0"/>
                  <a:t>  </a:t>
                </a:r>
                <a:r>
                  <a:rPr lang="en-US" sz="3200" b="1" dirty="0"/>
                  <a:t>is obtained by maximizing </a:t>
                </a:r>
                <a14:m>
                  <m:oMath xmlns:m="http://schemas.openxmlformats.org/officeDocument/2006/math">
                    <m:r>
                      <a:rPr lang="en-US" sz="3200" b="1" i="0" smtClean="0">
                        <a:latin typeface="Cambria Math" panose="02040503050406030204" pitchFamily="18" charset="0"/>
                      </a:rPr>
                      <m:t> </m:t>
                    </m:r>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0</m:t>
                                        </m:r>
                                      </m:sub>
                                    </m:sSub>
                                    <m:r>
                                      <a:rPr lang="en-US" sz="3200" b="0" i="1" smtClean="0">
                                        <a:latin typeface="Cambria Math" panose="02040503050406030204" pitchFamily="18" charset="0"/>
                                      </a:rPr>
                                      <m:t>−</m:t>
                                    </m:r>
                                    <m:r>
                                      <a:rPr lang="en-US" sz="3200" b="0" i="1" smtClean="0">
                                        <a:latin typeface="Cambria Math" panose="02040503050406030204" pitchFamily="18" charset="0"/>
                                      </a:rPr>
                                      <m:t>𝑐</m:t>
                                    </m:r>
                                    <m:r>
                                      <a:rPr lang="en-US" sz="3200" b="0" i="1" smtClean="0">
                                        <a:latin typeface="Cambria Math" panose="02040503050406030204" pitchFamily="18" charset="0"/>
                                      </a:rPr>
                                      <m:t> </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𝑘</m:t>
                                        </m:r>
                                      </m:sub>
                                    </m:sSub>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oMath>
                </a14:m>
                <a:r>
                  <a:rPr lang="en-US" sz="3200" b="1" dirty="0"/>
                  <a:t>  with respect to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b="0" i="1" smtClean="0">
                            <a:latin typeface="Cambria Math" panose="02040503050406030204" pitchFamily="18" charset="0"/>
                          </a:rPr>
                          <m:t>0</m:t>
                        </m:r>
                      </m:sub>
                    </m:sSub>
                  </m:oMath>
                </a14:m>
                <a:r>
                  <a:rPr lang="en-US" sz="3200" b="1" dirty="0"/>
                  <a:t>. The result is  </a:t>
                </a:r>
                <a14:m>
                  <m:oMath xmlns:m="http://schemas.openxmlformats.org/officeDocument/2006/math">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oMath>
                </a14:m>
                <a:r>
                  <a:rPr lang="en-US" sz="3200" b="1" dirty="0"/>
                  <a:t> = </a:t>
                </a:r>
                <a14:m>
                  <m:oMath xmlns:m="http://schemas.openxmlformats.org/officeDocument/2006/math">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acc>
                              <m:accPr>
                                <m:chr m:val="̅"/>
                                <m:ctrlPr>
                                  <a:rPr lang="en-US" sz="3200" b="0" i="1" dirty="0" smtClean="0">
                                    <a:latin typeface="Cambria Math" panose="02040503050406030204" pitchFamily="18" charset="0"/>
                                  </a:rPr>
                                </m:ctrlPr>
                              </m:accPr>
                              <m:e>
                                <m:r>
                                  <a:rPr lang="en-US" sz="3200" b="0" i="1" dirty="0" smtClean="0">
                                    <a:latin typeface="Cambria Math" panose="02040503050406030204" pitchFamily="18" charset="0"/>
                                  </a:rPr>
                                  <m:t>𝑦</m:t>
                                </m:r>
                                <m:r>
                                  <a:rPr lang="en-US" sz="3200" b="1" i="1" dirty="0" smtClean="0">
                                    <a:latin typeface="Cambria Math" panose="02040503050406030204" pitchFamily="18" charset="0"/>
                                  </a:rPr>
                                  <m:t> </m:t>
                                </m:r>
                              </m:e>
                            </m:acc>
                            <m:r>
                              <a:rPr lang="en-US" sz="3200" b="0" i="1" dirty="0" smtClean="0">
                                <a:latin typeface="Cambria Math" panose="02040503050406030204" pitchFamily="18" charset="0"/>
                              </a:rPr>
                              <m:t>−</m:t>
                            </m:r>
                            <m:r>
                              <a:rPr lang="en-US" sz="3200" b="0" i="1" dirty="0" smtClean="0">
                                <a:latin typeface="Cambria Math" panose="02040503050406030204" pitchFamily="18" charset="0"/>
                              </a:rPr>
                              <m:t>𝑐</m:t>
                            </m:r>
                            <m:r>
                              <a:rPr lang="en-US" sz="3200" b="0" i="1" dirty="0" smtClean="0">
                                <a:latin typeface="Cambria Math" panose="02040503050406030204" pitchFamily="18" charset="0"/>
                              </a:rPr>
                              <m:t> </m:t>
                            </m:r>
                            <m:acc>
                              <m:accPr>
                                <m:chr m:val="̅"/>
                                <m:ctrlPr>
                                  <a:rPr lang="en-US" sz="3200" b="0" i="1" dirty="0" smtClean="0">
                                    <a:latin typeface="Cambria Math" panose="02040503050406030204" pitchFamily="18" charset="0"/>
                                  </a:rPr>
                                </m:ctrlPr>
                              </m:accPr>
                              <m:e>
                                <m:r>
                                  <a:rPr lang="en-US" sz="3200" b="0" i="1" dirty="0" smtClean="0">
                                    <a:latin typeface="Cambria Math" panose="02040503050406030204" pitchFamily="18" charset="0"/>
                                  </a:rPr>
                                  <m:t>𝑥</m:t>
                                </m:r>
                              </m:e>
                            </m:acc>
                            <m:r>
                              <a:rPr lang="en-US" sz="3200" i="1">
                                <a:latin typeface="Cambria Math" panose="02040503050406030204" pitchFamily="18" charset="0"/>
                              </a:rPr>
                              <m:t>, </m:t>
                            </m:r>
                            <m:r>
                              <a:rPr lang="en-US" sz="3200" b="0" i="1" smtClean="0">
                                <a:latin typeface="Cambria Math" panose="02040503050406030204" pitchFamily="18" charset="0"/>
                              </a:rPr>
                              <m:t>𝑐</m:t>
                            </m:r>
                          </m:e>
                        </m:d>
                      </m:e>
                      <m:sup>
                        <m:r>
                          <a:rPr lang="en-US" sz="3200" i="1">
                            <a:latin typeface="Cambria Math" panose="02040503050406030204" pitchFamily="18" charset="0"/>
                          </a:rPr>
                          <m:t>𝑇</m:t>
                        </m:r>
                      </m:sup>
                    </m:sSup>
                  </m:oMath>
                </a14:m>
                <a:r>
                  <a:rPr lang="en-US" sz="3200" b="1" dirty="0"/>
                  <a:t>, and the likelihood ratio test statistic is</a:t>
                </a:r>
              </a:p>
              <a:p>
                <a:pPr marL="0" indent="0">
                  <a:spcBef>
                    <a:spcPts val="0"/>
                  </a:spcBef>
                  <a:buNone/>
                </a:pPr>
                <a14:m>
                  <m:oMath xmlns:m="http://schemas.openxmlformats.org/officeDocument/2006/math">
                    <m:r>
                      <a:rPr lang="en-US" sz="3200" b="0" i="1" smtClean="0">
                        <a:latin typeface="Cambria Math" panose="02040503050406030204" pitchFamily="18" charset="0"/>
                      </a:rPr>
                      <m:t>𝜆</m:t>
                    </m:r>
                    <m:d>
                      <m:dPr>
                        <m:ctrlPr>
                          <a:rPr lang="en-US" sz="3200" b="1" i="1" smtClean="0">
                            <a:latin typeface="Cambria Math" panose="02040503050406030204" pitchFamily="18" charset="0"/>
                          </a:rPr>
                        </m:ctrlPr>
                      </m:dPr>
                      <m:e>
                        <m:r>
                          <a:rPr lang="en-US" sz="3200" b="1" i="1" smtClean="0">
                            <a:latin typeface="Cambria Math" panose="02040503050406030204" pitchFamily="18" charset="0"/>
                          </a:rPr>
                          <m:t>𝒅</m:t>
                        </m:r>
                      </m:e>
                    </m:d>
                    <m:r>
                      <a:rPr lang="en-US" sz="3200" b="1" i="1" smtClean="0">
                        <a:latin typeface="Cambria Math" panose="02040503050406030204" pitchFamily="18" charset="0"/>
                      </a:rPr>
                      <m:t>=</m:t>
                    </m:r>
                    <m:f>
                      <m:fPr>
                        <m:ctrlPr>
                          <a:rPr lang="en-US" sz="3200" b="1" i="1" smtClean="0">
                            <a:latin typeface="Cambria Math" panose="02040503050406030204" pitchFamily="18" charset="0"/>
                          </a:rPr>
                        </m:ctrlPr>
                      </m:fPr>
                      <m:num>
                        <m:r>
                          <m:rPr>
                            <m:sty m:val="p"/>
                          </m:rPr>
                          <a:rPr lang="en-US" sz="3200" b="0" i="0" smtClean="0">
                            <a:latin typeface="Cambria Math" panose="02040503050406030204" pitchFamily="18" charset="0"/>
                          </a:rPr>
                          <m:t>exp</m:t>
                        </m:r>
                        <m:d>
                          <m:dPr>
                            <m:begChr m:val="["/>
                            <m:endChr m:val="]"/>
                            <m:ctrlPr>
                              <a:rPr lang="en-US" sz="3200" b="1" i="1" smtClean="0">
                                <a:latin typeface="Cambria Math" panose="02040503050406030204" pitchFamily="18" charset="0"/>
                              </a:rPr>
                            </m:ctrlPr>
                          </m:dPr>
                          <m:e>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r>
                                              <a:rPr lang="en-US" sz="3200" b="0" i="1" smtClean="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r>
                                              <a:rPr lang="en-US" sz="3200" b="0" i="1" smtClean="0">
                                                <a:latin typeface="Cambria Math" panose="02040503050406030204" pitchFamily="18" charset="0"/>
                                              </a:rPr>
                                              <m:t>)−</m:t>
                                            </m:r>
                                            <m:r>
                                              <a:rPr lang="en-US" sz="3200" b="0" i="1" smtClean="0">
                                                <a:latin typeface="Cambria Math" panose="02040503050406030204" pitchFamily="18" charset="0"/>
                                              </a:rPr>
                                              <m:t>𝑐</m:t>
                                            </m:r>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𝑘</m:t>
                                                </m:r>
                                              </m:sub>
                                            </m:sSub>
                                            <m:r>
                                              <a:rPr lang="en-US" sz="3200" b="0" i="1" smtClean="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𝑥</m:t>
                                                </m:r>
                                              </m:e>
                                            </m:acc>
                                            <m:r>
                                              <a:rPr lang="en-US" sz="3200" b="0" i="1" smtClean="0">
                                                <a:latin typeface="Cambria Math" panose="02040503050406030204" pitchFamily="18" charset="0"/>
                                              </a:rPr>
                                              <m:t>) </m:t>
                                            </m:r>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e>
                        </m:d>
                      </m:num>
                      <m:den>
                        <m:r>
                          <m:rPr>
                            <m:sty m:val="p"/>
                          </m:rPr>
                          <a:rPr lang="en-US" sz="3200" b="0" i="1">
                            <a:latin typeface="Cambria Math" panose="02040503050406030204" pitchFamily="18" charset="0"/>
                          </a:rPr>
                          <m:t>exp</m:t>
                        </m:r>
                        <m:d>
                          <m:dPr>
                            <m:begChr m:val="["/>
                            <m:endChr m:val="]"/>
                            <m:ctrlPr>
                              <a:rPr lang="en-US" sz="3200" b="1" i="1">
                                <a:latin typeface="Cambria Math" panose="02040503050406030204" pitchFamily="18" charset="0"/>
                              </a:rPr>
                            </m:ctrlPr>
                          </m:dPr>
                          <m:e>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b="0" i="1" smtClean="0">
                                                    <a:latin typeface="Cambria Math" panose="02040503050406030204" pitchFamily="18" charset="0"/>
                                                  </a:rPr>
                                                </m:ctrlPr>
                                              </m:sSubPr>
                                              <m:e>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e>
                                              <m:sub>
                                                <m:r>
                                                  <a:rPr lang="en-US" sz="3200" b="0" i="1" smtClean="0">
                                                    <a:latin typeface="Cambria Math" panose="02040503050406030204" pitchFamily="18" charset="0"/>
                                                  </a:rPr>
                                                  <m:t>𝑘</m:t>
                                                </m:r>
                                              </m:sub>
                                            </m:sSub>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e>
                        </m:d>
                      </m:den>
                    </m:f>
                  </m:oMath>
                </a14:m>
                <a:r>
                  <a:rPr lang="en-US" sz="3200" b="1" dirty="0"/>
                  <a:t>. </a:t>
                </a:r>
              </a:p>
              <a:p>
                <a:pPr marL="0" indent="0">
                  <a:spcBef>
                    <a:spcPts val="0"/>
                  </a:spcBef>
                  <a:buNone/>
                </a:pPr>
                <a:endParaRPr lang="en-US" sz="3200" b="1" dirty="0"/>
              </a:p>
            </p:txBody>
          </p:sp>
        </mc:Choice>
        <mc:Fallback>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772910"/>
              </a:xfrm>
              <a:blipFill>
                <a:blip r:embed="rId2"/>
                <a:stretch>
                  <a:fillRect l="-1603" t="-1149"/>
                </a:stretch>
              </a:blipFill>
            </p:spPr>
            <p:txBody>
              <a:bodyPr/>
              <a:lstStyle/>
              <a:p>
                <a:r>
                  <a:rPr lang="en-US">
                    <a:noFill/>
                  </a:rPr>
                  <a:t> </a:t>
                </a:r>
              </a:p>
            </p:txBody>
          </p:sp>
        </mc:Fallback>
      </mc:AlternateContent>
    </p:spTree>
    <p:extLst>
      <p:ext uri="{BB962C8B-B14F-4D97-AF65-F5344CB8AC3E}">
        <p14:creationId xmlns:p14="http://schemas.microsoft.com/office/powerpoint/2010/main" val="629761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A PREPARATION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We have</a:t>
                </a:r>
              </a:p>
              <a:p>
                <a:pPr marL="0" indent="0">
                  <a:spcBef>
                    <a:spcPts val="0"/>
                  </a:spcBef>
                  <a:buNone/>
                </a:pPr>
                <a14:m>
                  <m:oMath xmlns:m="http://schemas.openxmlformats.org/officeDocument/2006/math">
                    <m:r>
                      <a:rPr lang="en-US" sz="3200" b="0" i="1" smtClean="0">
                        <a:latin typeface="Cambria Math" panose="02040503050406030204" pitchFamily="18" charset="0"/>
                      </a:rPr>
                      <m:t>−2 </m:t>
                    </m:r>
                    <m:r>
                      <m:rPr>
                        <m:sty m:val="p"/>
                      </m:rPr>
                      <a:rPr lang="en-US" sz="3200" b="0" i="0" smtClean="0">
                        <a:latin typeface="Cambria Math" panose="02040503050406030204" pitchFamily="18" charset="0"/>
                      </a:rPr>
                      <m:t>log</m:t>
                    </m:r>
                    <m:r>
                      <a:rPr lang="en-US" sz="3200" b="0" i="0" smtClean="0">
                        <a:latin typeface="Cambria Math" panose="02040503050406030204" pitchFamily="18" charset="0"/>
                      </a:rPr>
                      <m:t> </m:t>
                    </m:r>
                    <m:r>
                      <a:rPr lang="en-US" sz="3200" b="0" i="1" smtClean="0">
                        <a:latin typeface="Cambria Math" panose="02040503050406030204" pitchFamily="18" charset="0"/>
                      </a:rPr>
                      <m:t>𝜆</m:t>
                    </m:r>
                    <m:d>
                      <m:dPr>
                        <m:ctrlPr>
                          <a:rPr lang="en-US" sz="3200" b="1" i="1" smtClean="0">
                            <a:latin typeface="Cambria Math" panose="02040503050406030204" pitchFamily="18" charset="0"/>
                          </a:rPr>
                        </m:ctrlPr>
                      </m:dPr>
                      <m:e>
                        <m:r>
                          <a:rPr lang="en-US" sz="3200" b="1" i="1" smtClean="0">
                            <a:latin typeface="Cambria Math" panose="02040503050406030204" pitchFamily="18" charset="0"/>
                          </a:rPr>
                          <m:t>𝒅</m:t>
                        </m:r>
                      </m:e>
                    </m:d>
                    <m:r>
                      <a:rPr lang="en-US" sz="3200" b="1" i="1" smtClean="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𝑦</m:t>
                                        </m:r>
                                      </m:e>
                                    </m:acc>
                                    <m:r>
                                      <a:rPr lang="en-US" sz="3200" i="1">
                                        <a:latin typeface="Cambria Math" panose="02040503050406030204" pitchFamily="18" charset="0"/>
                                      </a:rPr>
                                      <m:t>)−</m:t>
                                    </m:r>
                                    <m:r>
                                      <a:rPr lang="en-US" sz="3200" i="1">
                                        <a:latin typeface="Cambria Math" panose="02040503050406030204" pitchFamily="18" charset="0"/>
                                      </a:rPr>
                                      <m:t>𝑐</m:t>
                                    </m:r>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𝑥</m:t>
                                        </m:r>
                                      </m:e>
                                      <m:sub>
                                        <m:r>
                                          <a:rPr lang="en-US" sz="3200" i="1">
                                            <a:latin typeface="Cambria Math" panose="02040503050406030204" pitchFamily="18" charset="0"/>
                                          </a:rPr>
                                          <m:t>𝑘</m:t>
                                        </m:r>
                                      </m:sub>
                                    </m:sSub>
                                    <m:r>
                                      <a:rPr lang="en-US" sz="3200" i="1">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r>
                                      <a:rPr lang="en-US" sz="3200" i="1">
                                        <a:latin typeface="Cambria Math" panose="02040503050406030204" pitchFamily="18" charset="0"/>
                                      </a:rPr>
                                      <m:t>) </m:t>
                                    </m:r>
                                  </m:e>
                                </m:d>
                              </m:e>
                              <m:sup>
                                <m:r>
                                  <a:rPr lang="en-US" sz="3200" i="1">
                                    <a:latin typeface="Cambria Math" panose="02040503050406030204" pitchFamily="18" charset="0"/>
                                  </a:rPr>
                                  <m:t>2</m:t>
                                </m:r>
                              </m:sup>
                            </m:sSup>
                          </m:num>
                          <m:den>
                            <m:sSubSup>
                              <m:sSubSupPr>
                                <m:ctrlPr>
                                  <a:rPr lang="en-US" sz="3200" i="1" smtClean="0">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oMath>
                </a14:m>
                <a:r>
                  <a:rPr lang="en-US" sz="3200" b="1" dirty="0"/>
                  <a:t> – Res SS /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oMath>
                </a14:m>
                <a:r>
                  <a:rPr lang="en-US" sz="3200" b="1" dirty="0"/>
                  <a:t>.</a:t>
                </a:r>
              </a:p>
              <a:p>
                <a:pPr marL="0" indent="0">
                  <a:spcBef>
                    <a:spcPts val="0"/>
                  </a:spcBef>
                  <a:buNone/>
                </a:pPr>
                <a:endParaRPr lang="en-US" sz="3200" b="1" dirty="0"/>
              </a:p>
              <a:p>
                <a:pPr marL="0" indent="0">
                  <a:spcBef>
                    <a:spcPts val="0"/>
                  </a:spcBef>
                  <a:buNone/>
                </a:pPr>
                <a:r>
                  <a:rPr lang="en-US" sz="3200" b="1" dirty="0"/>
                  <a:t>Replacing  </a:t>
                </a:r>
                <a14:m>
                  <m:oMath xmlns:m="http://schemas.openxmlformats.org/officeDocument/2006/math">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oMath>
                </a14:m>
                <a:r>
                  <a:rPr lang="en-US" sz="3200" b="1" dirty="0"/>
                  <a:t>  by the residual mean square, we obtain</a:t>
                </a:r>
              </a:p>
              <a:p>
                <a:pPr marL="0" indent="0">
                  <a:spcBef>
                    <a:spcPts val="0"/>
                  </a:spcBef>
                  <a:buNone/>
                </a:pPr>
                <a14:m>
                  <m:oMath xmlns:m="http://schemas.openxmlformats.org/officeDocument/2006/math">
                    <m:r>
                      <a:rPr lang="en-US" sz="3200" b="0" i="1" smtClean="0">
                        <a:latin typeface="Cambria Math" panose="02040503050406030204" pitchFamily="18" charset="0"/>
                      </a:rPr>
                      <m:t>−2 </m:t>
                    </m:r>
                    <m:r>
                      <m:rPr>
                        <m:sty m:val="p"/>
                      </m:rPr>
                      <a:rPr lang="en-US" sz="3200" b="0" i="0" smtClean="0">
                        <a:latin typeface="Cambria Math" panose="02040503050406030204" pitchFamily="18" charset="0"/>
                      </a:rPr>
                      <m:t>log</m:t>
                    </m:r>
                    <m:r>
                      <a:rPr lang="en-US" sz="3200" b="0" i="0" smtClean="0">
                        <a:latin typeface="Cambria Math" panose="02040503050406030204" pitchFamily="18" charset="0"/>
                      </a:rPr>
                      <m:t> </m:t>
                    </m:r>
                    <m:r>
                      <a:rPr lang="en-US" sz="3200" b="0" i="1" smtClean="0">
                        <a:latin typeface="Cambria Math" panose="02040503050406030204" pitchFamily="18" charset="0"/>
                      </a:rPr>
                      <m:t>𝜆</m:t>
                    </m:r>
                    <m:d>
                      <m:dPr>
                        <m:ctrlPr>
                          <a:rPr lang="en-US" sz="3200" b="1" i="1" smtClean="0">
                            <a:latin typeface="Cambria Math" panose="02040503050406030204" pitchFamily="18" charset="0"/>
                          </a:rPr>
                        </m:ctrlPr>
                      </m:dPr>
                      <m:e>
                        <m:r>
                          <a:rPr lang="en-US" sz="3200" b="1" i="1" smtClean="0">
                            <a:latin typeface="Cambria Math" panose="02040503050406030204" pitchFamily="18" charset="0"/>
                          </a:rPr>
                          <m:t>𝒅</m:t>
                        </m:r>
                      </m:e>
                    </m:d>
                    <m:r>
                      <a:rPr lang="en-US" sz="3200" b="1" i="1" smtClean="0">
                        <a:latin typeface="Cambria Math" panose="02040503050406030204" pitchFamily="18" charset="0"/>
                      </a:rPr>
                      <m:t>≈</m:t>
                    </m:r>
                    <m:f>
                      <m:fPr>
                        <m:ctrlPr>
                          <a:rPr lang="en-US" sz="3200" b="1" i="1" smtClean="0">
                            <a:latin typeface="Cambria Math" panose="02040503050406030204" pitchFamily="18" charset="0"/>
                          </a:rPr>
                        </m:ctrlPr>
                      </m:fPr>
                      <m:num>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p>
                              <m:sSupPr>
                                <m:ctrlPr>
                                  <a:rPr lang="en-US" sz="3200" i="1">
                                    <a:latin typeface="Cambria Math" panose="02040503050406030204" pitchFamily="18" charset="0"/>
                                  </a:rPr>
                                </m:ctrlPr>
                              </m:sSupPr>
                              <m:e>
                                <m:r>
                                  <a:rPr lang="en-US" sz="3200" i="1">
                                    <a:latin typeface="Cambria Math" panose="02040503050406030204" pitchFamily="18" charset="0"/>
                                  </a:rPr>
                                  <m:t> </m:t>
                                </m:r>
                                <m:d>
                                  <m:dPr>
                                    <m:begChr m:val="{"/>
                                    <m:endChr m:val="}"/>
                                    <m:ctrlPr>
                                      <a:rPr lang="en-US" sz="3200" i="1">
                                        <a:latin typeface="Cambria Math" panose="02040503050406030204" pitchFamily="18" charset="0"/>
                                      </a:rPr>
                                    </m:ctrlPr>
                                  </m:dPr>
                                  <m:e>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𝑦</m:t>
                                            </m:r>
                                          </m:e>
                                        </m:acc>
                                      </m:e>
                                    </m:d>
                                    <m:r>
                                      <a:rPr lang="en-US" sz="3200" i="1">
                                        <a:latin typeface="Cambria Math" panose="02040503050406030204" pitchFamily="18" charset="0"/>
                                      </a:rPr>
                                      <m:t>−</m:t>
                                    </m:r>
                                    <m:r>
                                      <a:rPr lang="en-US" sz="3200" i="1">
                                        <a:latin typeface="Cambria Math" panose="02040503050406030204" pitchFamily="18" charset="0"/>
                                      </a:rPr>
                                      <m:t>𝑐</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𝑥</m:t>
                                            </m:r>
                                          </m:e>
                                          <m:sub>
                                            <m:r>
                                              <a:rPr lang="en-US" sz="3200" i="1">
                                                <a:latin typeface="Cambria Math" panose="02040503050406030204" pitchFamily="18" charset="0"/>
                                              </a:rPr>
                                              <m:t>𝑘</m:t>
                                            </m:r>
                                          </m:sub>
                                        </m:sSub>
                                        <m:r>
                                          <a:rPr lang="en-US" sz="3200" i="1">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d>
                                  </m:e>
                                </m:d>
                              </m:e>
                              <m:sup>
                                <m:r>
                                  <a:rPr lang="en-US" sz="3200" i="1">
                                    <a:latin typeface="Cambria Math" panose="02040503050406030204" pitchFamily="18" charset="0"/>
                                  </a:rPr>
                                  <m:t>2</m:t>
                                </m:r>
                              </m:sup>
                            </m:sSup>
                          </m:e>
                        </m:nary>
                      </m:num>
                      <m:den>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p>
                              <m:sSupPr>
                                <m:ctrlPr>
                                  <a:rPr lang="en-US" sz="3200" i="1">
                                    <a:latin typeface="Cambria Math" panose="02040503050406030204" pitchFamily="18" charset="0"/>
                                  </a:rPr>
                                </m:ctrlPr>
                              </m:sSupPr>
                              <m:e>
                                <m:r>
                                  <a:rPr lang="en-US" sz="3200" i="1">
                                    <a:latin typeface="Cambria Math" panose="02040503050406030204" pitchFamily="18" charset="0"/>
                                  </a:rPr>
                                  <m:t> </m:t>
                                </m:r>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b="0" i="1" smtClean="0">
                                            <a:latin typeface="Cambria Math" panose="02040503050406030204" pitchFamily="18" charset="0"/>
                                          </a:rPr>
                                        </m:ctrlPr>
                                      </m:sSubPr>
                                      <m:e>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e>
                                      <m:sub>
                                        <m:r>
                                          <a:rPr lang="en-US" sz="3200" b="0" i="1" smtClean="0">
                                            <a:latin typeface="Cambria Math" panose="02040503050406030204" pitchFamily="18" charset="0"/>
                                          </a:rPr>
                                          <m:t>𝑘</m:t>
                                        </m:r>
                                      </m:sub>
                                    </m:sSub>
                                  </m:e>
                                </m:d>
                              </m:e>
                              <m:sup>
                                <m:r>
                                  <a:rPr lang="en-US" sz="3200" i="1">
                                    <a:latin typeface="Cambria Math" panose="02040503050406030204" pitchFamily="18" charset="0"/>
                                  </a:rPr>
                                  <m:t>2</m:t>
                                </m:r>
                              </m:sup>
                            </m:sSup>
                          </m:e>
                        </m:nary>
                        <m:r>
                          <a:rPr lang="en-US" sz="3200" b="0" i="1" smtClean="0">
                            <a:latin typeface="Cambria Math" panose="02040503050406030204" pitchFamily="18" charset="0"/>
                          </a:rPr>
                          <m:t>/</m:t>
                        </m:r>
                        <m:r>
                          <a:rPr lang="en-US" sz="3200" b="1" i="1" smtClean="0">
                            <a:latin typeface="Cambria Math" panose="02040503050406030204" pitchFamily="18" charset="0"/>
                          </a:rPr>
                          <m:t> </m:t>
                        </m:r>
                        <m:d>
                          <m:dPr>
                            <m:ctrlPr>
                              <a:rPr lang="en-US" sz="3200" b="1" i="1" smtClean="0">
                                <a:latin typeface="Cambria Math" panose="02040503050406030204" pitchFamily="18" charset="0"/>
                              </a:rPr>
                            </m:ctrlPr>
                          </m:dPr>
                          <m:e>
                            <m:r>
                              <a:rPr lang="en-US" sz="3200" b="0" i="1" smtClean="0">
                                <a:latin typeface="Cambria Math" panose="02040503050406030204" pitchFamily="18" charset="0"/>
                              </a:rPr>
                              <m:t>𝑛</m:t>
                            </m:r>
                            <m:r>
                              <a:rPr lang="en-US" sz="3200" b="0" i="1" smtClean="0">
                                <a:latin typeface="Cambria Math" panose="02040503050406030204" pitchFamily="18" charset="0"/>
                              </a:rPr>
                              <m:t> −2</m:t>
                            </m:r>
                          </m:e>
                        </m:d>
                      </m:den>
                    </m:f>
                    <m:r>
                      <a:rPr lang="en-US" sz="3200" b="1" i="1" smtClean="0">
                        <a:latin typeface="Cambria Math" panose="02040503050406030204" pitchFamily="18" charset="0"/>
                      </a:rPr>
                      <m:t> </m:t>
                    </m:r>
                    <m:r>
                      <a:rPr lang="en-US" sz="3200" b="1" i="0" smtClean="0">
                        <a:latin typeface="Cambria Math" panose="02040503050406030204" pitchFamily="18" charset="0"/>
                      </a:rPr>
                      <m:t>−(</m:t>
                    </m:r>
                    <m:r>
                      <m:rPr>
                        <m:sty m:val="p"/>
                      </m:rPr>
                      <a:rPr lang="en-US" sz="3200" b="0" i="0" smtClean="0">
                        <a:latin typeface="Cambria Math" panose="02040503050406030204" pitchFamily="18" charset="0"/>
                      </a:rPr>
                      <m:t>n</m:t>
                    </m:r>
                    <m:r>
                      <a:rPr lang="en-US" sz="3200" b="0" i="0" smtClean="0">
                        <a:latin typeface="Cambria Math" panose="02040503050406030204" pitchFamily="18" charset="0"/>
                      </a:rPr>
                      <m:t> −2</m:t>
                    </m:r>
                    <m:r>
                      <a:rPr lang="en-US" sz="3200" b="1" i="0" smtClean="0">
                        <a:latin typeface="Cambria Math" panose="02040503050406030204" pitchFamily="18" charset="0"/>
                      </a:rPr>
                      <m:t>)</m:t>
                    </m:r>
                  </m:oMath>
                </a14:m>
                <a:r>
                  <a:rPr lang="en-US" sz="3200" b="1" dirty="0"/>
                  <a:t>,</a:t>
                </a:r>
              </a:p>
              <a:p>
                <a:pPr marL="0" indent="0">
                  <a:spcBef>
                    <a:spcPts val="0"/>
                  </a:spcBef>
                  <a:buNone/>
                </a:pPr>
                <a:r>
                  <a:rPr lang="en-US" sz="3200" b="1" dirty="0"/>
                  <a:t>which is compared to  3.84  (or, if  n  is small, the  95</a:t>
                </a:r>
                <a:r>
                  <a:rPr lang="en-US" sz="3200" b="1" baseline="30000" dirty="0"/>
                  <a:t>th</a:t>
                </a:r>
                <a:r>
                  <a:rPr lang="en-US" sz="3200" b="1" dirty="0"/>
                  <a:t>  percentile of an  f  distribution).</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a:stretch>
              </a:blipFill>
            </p:spPr>
            <p:txBody>
              <a:bodyPr/>
              <a:lstStyle/>
              <a:p>
                <a:r>
                  <a:rPr lang="en-US">
                    <a:noFill/>
                  </a:rPr>
                  <a:t> </a:t>
                </a:r>
              </a:p>
            </p:txBody>
          </p:sp>
        </mc:Fallback>
      </mc:AlternateContent>
    </p:spTree>
    <p:extLst>
      <p:ext uri="{BB962C8B-B14F-4D97-AF65-F5344CB8AC3E}">
        <p14:creationId xmlns:p14="http://schemas.microsoft.com/office/powerpoint/2010/main" val="19559641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CONFIDENCE INTERVALS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One method of creating a confidence interval is called </a:t>
                </a:r>
                <a:r>
                  <a:rPr lang="en-US" sz="3200" b="1" u="sng" dirty="0"/>
                  <a:t>inversion</a:t>
                </a:r>
                <a:r>
                  <a:rPr lang="en-US" sz="3200" b="1" dirty="0"/>
                  <a:t>.  This method includes in the 95% confidence interval all possible parameter values which are </a:t>
                </a:r>
                <a:r>
                  <a:rPr lang="en-US" sz="3200" b="1" i="1" dirty="0"/>
                  <a:t>not</a:t>
                </a:r>
                <a:r>
                  <a:rPr lang="en-US" sz="3200" b="1" dirty="0"/>
                  <a:t>  rejected by a corresponding hypothesis test at the  5%  significance level.</a:t>
                </a:r>
              </a:p>
              <a:p>
                <a:pPr marL="0" indent="0">
                  <a:spcBef>
                    <a:spcPts val="0"/>
                  </a:spcBef>
                  <a:buNone/>
                </a:pPr>
                <a:endParaRPr lang="en-US" sz="3200" b="1" dirty="0"/>
              </a:p>
              <a:p>
                <a:pPr marL="0" indent="0">
                  <a:spcBef>
                    <a:spcPts val="0"/>
                  </a:spcBef>
                  <a:buNone/>
                </a:pPr>
                <a:r>
                  <a:rPr lang="en-US" sz="3200" b="1" dirty="0"/>
                  <a:t>For instance, the Wald interval  </a:t>
                </a: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𝜃</m:t>
                            </m:r>
                          </m:e>
                        </m:acc>
                      </m:e>
                      <m:sub>
                        <m:r>
                          <a:rPr lang="en-US" sz="3200" i="1" dirty="0">
                            <a:latin typeface="Cambria Math" panose="02040503050406030204" pitchFamily="18" charset="0"/>
                          </a:rPr>
                          <m:t>𝑛</m:t>
                        </m:r>
                      </m:sub>
                    </m:sSub>
                    <m:r>
                      <a:rPr lang="en-US" sz="3200" b="0" i="1" dirty="0" smtClean="0">
                        <a:latin typeface="Cambria Math" panose="02040503050406030204" pitchFamily="18" charset="0"/>
                      </a:rPr>
                      <m:t>±1.96 </m:t>
                    </m:r>
                    <m:sSub>
                      <m:sSubPr>
                        <m:ctrlPr>
                          <a:rPr lang="en-US" sz="3200" b="0" i="1" dirty="0" smtClean="0">
                            <a:latin typeface="Cambria Math" panose="02040503050406030204" pitchFamily="18" charset="0"/>
                          </a:rPr>
                        </m:ctrlPr>
                      </m:sSubPr>
                      <m:e>
                        <m:r>
                          <a:rPr lang="en-US" sz="3200" b="0" i="1" dirty="0" smtClean="0">
                            <a:latin typeface="Cambria Math" panose="02040503050406030204" pitchFamily="18" charset="0"/>
                          </a:rPr>
                          <m:t>𝑐</m:t>
                        </m:r>
                      </m:e>
                      <m:sub>
                        <m:r>
                          <a:rPr lang="en-US" sz="3200" b="0" i="1" dirty="0" smtClean="0">
                            <a:latin typeface="Cambria Math" panose="02040503050406030204" pitchFamily="18" charset="0"/>
                          </a:rPr>
                          <m:t>𝑛</m:t>
                        </m:r>
                      </m:sub>
                    </m:sSub>
                    <m:r>
                      <a:rPr lang="en-US" sz="3200" b="0" i="1" dirty="0" smtClean="0">
                        <a:latin typeface="Cambria Math" panose="02040503050406030204" pitchFamily="18" charset="0"/>
                      </a:rPr>
                      <m:t> </m:t>
                    </m:r>
                  </m:oMath>
                </a14:m>
                <a:r>
                  <a:rPr lang="en-US" sz="3200" b="1" dirty="0"/>
                  <a:t>mentioned in Lecture 11 could be obtained by inversion of the Wald test, which entailed rejecting  H</a:t>
                </a:r>
                <a:r>
                  <a:rPr lang="en-US" sz="3200" b="1" baseline="-25000" dirty="0"/>
                  <a:t>0</a:t>
                </a:r>
                <a:r>
                  <a:rPr lang="en-US" sz="3200" b="1" dirty="0"/>
                  <a:t>: </a:t>
                </a:r>
                <a14:m>
                  <m:oMath xmlns:m="http://schemas.openxmlformats.org/officeDocument/2006/math">
                    <m:r>
                      <a:rPr lang="en-US" sz="3200" i="1">
                        <a:latin typeface="Cambria Math" panose="02040503050406030204" pitchFamily="18" charset="0"/>
                      </a:rPr>
                      <m:t>𝜃</m:t>
                    </m:r>
                  </m:oMath>
                </a14:m>
                <a:r>
                  <a:rPr lang="en-US" sz="3200" b="1" dirty="0"/>
                  <a:t> =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𝜃</m:t>
                        </m:r>
                      </m:e>
                      <m:sub>
                        <m:r>
                          <a:rPr lang="en-US" sz="3200" i="1">
                            <a:latin typeface="Cambria Math" panose="02040503050406030204" pitchFamily="18" charset="0"/>
                          </a:rPr>
                          <m:t>0</m:t>
                        </m:r>
                      </m:sub>
                    </m:sSub>
                  </m:oMath>
                </a14:m>
                <a:r>
                  <a:rPr lang="en-US" sz="3200" b="1" dirty="0"/>
                  <a:t>  if  </a:t>
                </a:r>
                <a14:m>
                  <m:oMath xmlns:m="http://schemas.openxmlformats.org/officeDocument/2006/math">
                    <m:r>
                      <a:rPr lang="en-US" sz="3200" i="1" dirty="0">
                        <a:latin typeface="Cambria Math" panose="02040503050406030204" pitchFamily="18" charset="0"/>
                      </a:rPr>
                      <m:t>|</m:t>
                    </m:r>
                    <m:sSub>
                      <m:sSubPr>
                        <m:ctrlPr>
                          <a:rPr lang="en-US" sz="3200" i="1" dirty="0">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𝜃</m:t>
                            </m:r>
                          </m:e>
                        </m:acc>
                      </m:e>
                      <m:sub>
                        <m:r>
                          <a:rPr lang="en-US" sz="3200" i="1" dirty="0">
                            <a:latin typeface="Cambria Math" panose="02040503050406030204" pitchFamily="18" charset="0"/>
                          </a:rPr>
                          <m:t>𝑛</m:t>
                        </m:r>
                      </m:sub>
                    </m:sSub>
                    <m:r>
                      <a:rPr lang="en-US" sz="3200" dirty="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𝜃</m:t>
                        </m:r>
                      </m:e>
                      <m:sub>
                        <m:r>
                          <a:rPr lang="en-US" sz="3200" i="1">
                            <a:latin typeface="Cambria Math" panose="02040503050406030204" pitchFamily="18" charset="0"/>
                          </a:rPr>
                          <m:t>0</m:t>
                        </m:r>
                      </m:sub>
                    </m:sSub>
                    <m:r>
                      <a:rPr lang="en-US" sz="3200">
                        <a:latin typeface="Cambria Math" panose="02040503050406030204" pitchFamily="18" charset="0"/>
                      </a:rPr>
                      <m:t>|</m:t>
                    </m:r>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𝑐</m:t>
                        </m:r>
                      </m:e>
                      <m:sub>
                        <m:r>
                          <a:rPr lang="en-US" sz="3200" i="1">
                            <a:latin typeface="Cambria Math" panose="02040503050406030204" pitchFamily="18" charset="0"/>
                          </a:rPr>
                          <m:t>𝑛</m:t>
                        </m:r>
                      </m:sub>
                    </m:sSub>
                  </m:oMath>
                </a14:m>
                <a:r>
                  <a:rPr lang="en-US" sz="3200" b="1" dirty="0"/>
                  <a:t> &gt; </a:t>
                </a:r>
                <a14:m>
                  <m:oMath xmlns:m="http://schemas.openxmlformats.org/officeDocument/2006/math">
                    <m:r>
                      <a:rPr lang="en-US" sz="3200" i="1" dirty="0">
                        <a:latin typeface="Cambria Math" panose="02040503050406030204" pitchFamily="18" charset="0"/>
                      </a:rPr>
                      <m:t>1.96</m:t>
                    </m:r>
                  </m:oMath>
                </a14:m>
                <a:r>
                  <a:rPr lang="en-US" sz="3200" b="1" dirty="0"/>
                  <a:t>.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2436"/>
                </a:stretch>
              </a:blipFill>
            </p:spPr>
            <p:txBody>
              <a:bodyPr/>
              <a:lstStyle/>
              <a:p>
                <a:r>
                  <a:rPr lang="en-US">
                    <a:noFill/>
                  </a:rPr>
                  <a:t> </a:t>
                </a:r>
              </a:p>
            </p:txBody>
          </p:sp>
        </mc:Fallback>
      </mc:AlternateContent>
    </p:spTree>
    <p:extLst>
      <p:ext uri="{BB962C8B-B14F-4D97-AF65-F5344CB8AC3E}">
        <p14:creationId xmlns:p14="http://schemas.microsoft.com/office/powerpoint/2010/main" val="9825325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CONFIDENCE INTERVALS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We can also apply inversion to the likelihood ratio test of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0</m:t>
                        </m:r>
                      </m:sub>
                    </m:sSub>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𝛽</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m:t>
                    </m:r>
                    <m:r>
                      <a:rPr lang="en-US" sz="3200" b="0" i="1" smtClean="0">
                        <a:latin typeface="Cambria Math" panose="02040503050406030204" pitchFamily="18" charset="0"/>
                      </a:rPr>
                      <m:t>𝑐</m:t>
                    </m:r>
                  </m:oMath>
                </a14:m>
                <a:r>
                  <a:rPr lang="en-US" sz="3200" b="1" dirty="0"/>
                  <a:t>  in simple linear regression.  Thus, the 95% confidence interval for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1</m:t>
                        </m:r>
                      </m:sub>
                    </m:sSub>
                  </m:oMath>
                </a14:m>
                <a:r>
                  <a:rPr lang="en-US" sz="3200" b="1" dirty="0"/>
                  <a:t> will include all  </a:t>
                </a:r>
                <a14:m>
                  <m:oMath xmlns:m="http://schemas.openxmlformats.org/officeDocument/2006/math">
                    <m:r>
                      <a:rPr lang="en-US" sz="3200" i="1">
                        <a:latin typeface="Cambria Math" panose="02040503050406030204" pitchFamily="18" charset="0"/>
                      </a:rPr>
                      <m:t>𝑐</m:t>
                    </m:r>
                  </m:oMath>
                </a14:m>
                <a:r>
                  <a:rPr lang="en-US" sz="3200" b="1" dirty="0"/>
                  <a:t>  such that </a:t>
                </a:r>
                <a14:m>
                  <m:oMath xmlns:m="http://schemas.openxmlformats.org/officeDocument/2006/math">
                    <m:f>
                      <m:fPr>
                        <m:ctrlPr>
                          <a:rPr lang="en-US" sz="3200" b="1" i="1">
                            <a:latin typeface="Cambria Math" panose="02040503050406030204" pitchFamily="18" charset="0"/>
                          </a:rPr>
                        </m:ctrlPr>
                      </m:fPr>
                      <m:num>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p>
                              <m:sSupPr>
                                <m:ctrlPr>
                                  <a:rPr lang="en-US" sz="3200" i="1">
                                    <a:latin typeface="Cambria Math" panose="02040503050406030204" pitchFamily="18" charset="0"/>
                                  </a:rPr>
                                </m:ctrlPr>
                              </m:sSupPr>
                              <m:e>
                                <m:r>
                                  <a:rPr lang="en-US" sz="3200" i="1">
                                    <a:latin typeface="Cambria Math" panose="02040503050406030204" pitchFamily="18" charset="0"/>
                                  </a:rPr>
                                  <m:t> </m:t>
                                </m:r>
                                <m:d>
                                  <m:dPr>
                                    <m:begChr m:val="{"/>
                                    <m:endChr m:val="}"/>
                                    <m:ctrlPr>
                                      <a:rPr lang="en-US" sz="3200" i="1">
                                        <a:latin typeface="Cambria Math" panose="02040503050406030204" pitchFamily="18" charset="0"/>
                                      </a:rPr>
                                    </m:ctrlPr>
                                  </m:dPr>
                                  <m:e>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𝑦</m:t>
                                            </m:r>
                                          </m:e>
                                        </m:acc>
                                      </m:e>
                                    </m:d>
                                    <m:r>
                                      <a:rPr lang="en-US" sz="3200" i="1">
                                        <a:latin typeface="Cambria Math" panose="02040503050406030204" pitchFamily="18" charset="0"/>
                                      </a:rPr>
                                      <m:t>−</m:t>
                                    </m:r>
                                    <m:r>
                                      <a:rPr lang="en-US" sz="3200" i="1">
                                        <a:latin typeface="Cambria Math" panose="02040503050406030204" pitchFamily="18" charset="0"/>
                                      </a:rPr>
                                      <m:t>𝑐</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𝑥</m:t>
                                            </m:r>
                                          </m:e>
                                          <m:sub>
                                            <m:r>
                                              <a:rPr lang="en-US" sz="3200" i="1">
                                                <a:latin typeface="Cambria Math" panose="02040503050406030204" pitchFamily="18" charset="0"/>
                                              </a:rPr>
                                              <m:t>𝑘</m:t>
                                            </m:r>
                                          </m:sub>
                                        </m:sSub>
                                        <m:r>
                                          <a:rPr lang="en-US" sz="3200" i="1">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d>
                                  </m:e>
                                </m:d>
                              </m:e>
                              <m:sup>
                                <m:r>
                                  <a:rPr lang="en-US" sz="3200" i="1">
                                    <a:latin typeface="Cambria Math" panose="02040503050406030204" pitchFamily="18" charset="0"/>
                                  </a:rPr>
                                  <m:t>2</m:t>
                                </m:r>
                              </m:sup>
                            </m:sSup>
                          </m:e>
                        </m:nary>
                      </m:num>
                      <m:den>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p>
                              <m:sSupPr>
                                <m:ctrlPr>
                                  <a:rPr lang="en-US" sz="3200" i="1">
                                    <a:latin typeface="Cambria Math" panose="02040503050406030204" pitchFamily="18" charset="0"/>
                                  </a:rPr>
                                </m:ctrlPr>
                              </m:sSupPr>
                              <m:e>
                                <m:r>
                                  <a:rPr lang="en-US" sz="3200" i="1">
                                    <a:latin typeface="Cambria Math" panose="02040503050406030204" pitchFamily="18" charset="0"/>
                                  </a:rPr>
                                  <m:t> </m:t>
                                </m:r>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i="1">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𝑦</m:t>
                                            </m:r>
                                          </m:e>
                                        </m:acc>
                                      </m:e>
                                      <m:sub>
                                        <m:r>
                                          <a:rPr lang="en-US" sz="3200" i="1">
                                            <a:latin typeface="Cambria Math" panose="02040503050406030204" pitchFamily="18" charset="0"/>
                                          </a:rPr>
                                          <m:t>𝑘</m:t>
                                        </m:r>
                                      </m:sub>
                                    </m:sSub>
                                  </m:e>
                                </m:d>
                              </m:e>
                              <m:sup>
                                <m:r>
                                  <a:rPr lang="en-US" sz="3200" i="1">
                                    <a:latin typeface="Cambria Math" panose="02040503050406030204" pitchFamily="18" charset="0"/>
                                  </a:rPr>
                                  <m:t>2</m:t>
                                </m:r>
                              </m:sup>
                            </m:sSup>
                          </m:e>
                        </m:nary>
                        <m:r>
                          <a:rPr lang="en-US" sz="3200" i="1">
                            <a:latin typeface="Cambria Math" panose="02040503050406030204" pitchFamily="18" charset="0"/>
                          </a:rPr>
                          <m:t>/</m:t>
                        </m:r>
                        <m:r>
                          <a:rPr lang="en-US" sz="3200" b="1" i="1">
                            <a:latin typeface="Cambria Math" panose="02040503050406030204" pitchFamily="18" charset="0"/>
                          </a:rPr>
                          <m:t> </m:t>
                        </m:r>
                        <m:d>
                          <m:dPr>
                            <m:ctrlPr>
                              <a:rPr lang="en-US" sz="3200" b="1" i="1">
                                <a:latin typeface="Cambria Math" panose="02040503050406030204" pitchFamily="18" charset="0"/>
                              </a:rPr>
                            </m:ctrlPr>
                          </m:dPr>
                          <m:e>
                            <m:r>
                              <a:rPr lang="en-US" sz="3200" i="1">
                                <a:latin typeface="Cambria Math" panose="02040503050406030204" pitchFamily="18" charset="0"/>
                              </a:rPr>
                              <m:t>𝑛</m:t>
                            </m:r>
                            <m:r>
                              <a:rPr lang="en-US" sz="3200" i="1">
                                <a:latin typeface="Cambria Math" panose="02040503050406030204" pitchFamily="18" charset="0"/>
                              </a:rPr>
                              <m:t> −2</m:t>
                            </m:r>
                          </m:e>
                        </m:d>
                      </m:den>
                    </m:f>
                    <m:r>
                      <a:rPr lang="en-US" sz="3200" b="1" i="1">
                        <a:latin typeface="Cambria Math" panose="02040503050406030204" pitchFamily="18" charset="0"/>
                      </a:rPr>
                      <m:t> </m:t>
                    </m:r>
                    <m:r>
                      <a:rPr lang="en-US" sz="3200" b="1">
                        <a:latin typeface="Cambria Math" panose="02040503050406030204" pitchFamily="18" charset="0"/>
                      </a:rPr>
                      <m:t>−</m:t>
                    </m:r>
                    <m:d>
                      <m:dPr>
                        <m:ctrlPr>
                          <a:rPr lang="en-US" sz="3200" b="1" i="1">
                            <a:latin typeface="Cambria Math" panose="02040503050406030204" pitchFamily="18" charset="0"/>
                          </a:rPr>
                        </m:ctrlPr>
                      </m:dPr>
                      <m:e>
                        <m:r>
                          <m:rPr>
                            <m:sty m:val="p"/>
                          </m:rPr>
                          <a:rPr lang="en-US" sz="3200">
                            <a:latin typeface="Cambria Math" panose="02040503050406030204" pitchFamily="18" charset="0"/>
                          </a:rPr>
                          <m:t>n</m:t>
                        </m:r>
                        <m:r>
                          <a:rPr lang="en-US" sz="3200">
                            <a:latin typeface="Cambria Math" panose="02040503050406030204" pitchFamily="18" charset="0"/>
                          </a:rPr>
                          <m:t> −2</m:t>
                        </m:r>
                      </m:e>
                    </m:d>
                    <m:r>
                      <a:rPr lang="en-US" sz="3200" b="1" i="1" smtClean="0">
                        <a:latin typeface="Cambria Math" panose="02040503050406030204" pitchFamily="18" charset="0"/>
                      </a:rPr>
                      <m:t>≤</m:t>
                    </m:r>
                    <m:r>
                      <a:rPr lang="en-US" sz="3200" b="0" i="1" smtClean="0">
                        <a:latin typeface="Cambria Math" panose="02040503050406030204" pitchFamily="18" charset="0"/>
                      </a:rPr>
                      <m:t>3.84</m:t>
                    </m:r>
                  </m:oMath>
                </a14:m>
                <a:r>
                  <a:rPr lang="en-US" sz="3200" b="1" dirty="0"/>
                  <a:t>.</a:t>
                </a:r>
              </a:p>
              <a:p>
                <a:pPr marL="0" indent="0">
                  <a:spcBef>
                    <a:spcPts val="0"/>
                  </a:spcBef>
                  <a:buNone/>
                </a:pPr>
                <a:endParaRPr lang="en-US" sz="3200" b="1" dirty="0"/>
              </a:p>
              <a:p>
                <a:pPr marL="0" indent="0">
                  <a:spcBef>
                    <a:spcPts val="0"/>
                  </a:spcBef>
                  <a:buNone/>
                </a:pPr>
                <a:r>
                  <a:rPr lang="en-US" sz="3200" b="1" dirty="0"/>
                  <a:t>We can re-write this inequality as</a:t>
                </a:r>
              </a:p>
              <a:p>
                <a:pPr marL="0" indent="0">
                  <a:spcBef>
                    <a:spcPts val="0"/>
                  </a:spcBef>
                  <a:buNone/>
                </a:pPr>
                <a14:m>
                  <m:oMath xmlns:m="http://schemas.openxmlformats.org/officeDocument/2006/math">
                    <m:nary>
                      <m:naryPr>
                        <m:chr m:val="∑"/>
                        <m:ctrlPr>
                          <a:rPr lang="en-US" sz="3200" i="1" smtClean="0">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p>
                          <m:sSupPr>
                            <m:ctrlPr>
                              <a:rPr lang="en-US" sz="3200" i="1">
                                <a:latin typeface="Cambria Math" panose="02040503050406030204" pitchFamily="18" charset="0"/>
                              </a:rPr>
                            </m:ctrlPr>
                          </m:sSupPr>
                          <m:e>
                            <m:r>
                              <a:rPr lang="en-US" sz="3200" i="1">
                                <a:latin typeface="Cambria Math" panose="02040503050406030204" pitchFamily="18" charset="0"/>
                              </a:rPr>
                              <m:t> </m:t>
                            </m:r>
                            <m:d>
                              <m:dPr>
                                <m:begChr m:val="{"/>
                                <m:endChr m:val="}"/>
                                <m:ctrlPr>
                                  <a:rPr lang="en-US" sz="3200" i="1">
                                    <a:latin typeface="Cambria Math" panose="02040503050406030204" pitchFamily="18" charset="0"/>
                                  </a:rPr>
                                </m:ctrlPr>
                              </m:dPr>
                              <m:e>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𝑦</m:t>
                                        </m:r>
                                      </m:e>
                                    </m:acc>
                                  </m:e>
                                </m:d>
                                <m:r>
                                  <a:rPr lang="en-US" sz="3200" i="1">
                                    <a:latin typeface="Cambria Math" panose="02040503050406030204" pitchFamily="18" charset="0"/>
                                  </a:rPr>
                                  <m:t>−</m:t>
                                </m:r>
                                <m:r>
                                  <a:rPr lang="en-US" sz="3200" i="1">
                                    <a:latin typeface="Cambria Math" panose="02040503050406030204" pitchFamily="18" charset="0"/>
                                  </a:rPr>
                                  <m:t>𝑐</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𝑥</m:t>
                                        </m:r>
                                      </m:e>
                                      <m:sub>
                                        <m:r>
                                          <a:rPr lang="en-US" sz="3200" i="1">
                                            <a:latin typeface="Cambria Math" panose="02040503050406030204" pitchFamily="18" charset="0"/>
                                          </a:rPr>
                                          <m:t>𝑘</m:t>
                                        </m:r>
                                      </m:sub>
                                    </m:sSub>
                                    <m:r>
                                      <a:rPr lang="en-US" sz="3200" i="1">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d>
                              </m:e>
                            </m:d>
                          </m:e>
                          <m:sup>
                            <m:r>
                              <a:rPr lang="en-US" sz="3200" i="1">
                                <a:latin typeface="Cambria Math" panose="02040503050406030204" pitchFamily="18" charset="0"/>
                              </a:rPr>
                              <m:t>2</m:t>
                            </m:r>
                          </m:sup>
                        </m:sSup>
                      </m:e>
                    </m:nary>
                    <m:r>
                      <a:rPr lang="en-US" sz="3200" b="0" i="1" smtClean="0">
                        <a:latin typeface="Cambria Math" panose="02040503050406030204" pitchFamily="18" charset="0"/>
                      </a:rPr>
                      <m:t>≤(</m:t>
                    </m:r>
                    <m:r>
                      <a:rPr lang="en-US" sz="3200" b="0" i="1" smtClean="0">
                        <a:latin typeface="Cambria Math" panose="02040503050406030204" pitchFamily="18" charset="0"/>
                      </a:rPr>
                      <m:t>𝑛</m:t>
                    </m:r>
                    <m:r>
                      <a:rPr lang="en-US" sz="3200" b="0" i="1" smtClean="0">
                        <a:latin typeface="Cambria Math" panose="02040503050406030204" pitchFamily="18" charset="0"/>
                      </a:rPr>
                      <m:t>+1.84) </m:t>
                    </m:r>
                  </m:oMath>
                </a14:m>
                <a:r>
                  <a:rPr lang="en-US" sz="3200" b="1" dirty="0"/>
                  <a:t>Res MS. </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a:stretch>
              </a:blipFill>
            </p:spPr>
            <p:txBody>
              <a:bodyPr/>
              <a:lstStyle/>
              <a:p>
                <a:r>
                  <a:rPr lang="en-US">
                    <a:noFill/>
                  </a:rPr>
                  <a:t> </a:t>
                </a:r>
              </a:p>
            </p:txBody>
          </p:sp>
        </mc:Fallback>
      </mc:AlternateContent>
    </p:spTree>
    <p:extLst>
      <p:ext uri="{BB962C8B-B14F-4D97-AF65-F5344CB8AC3E}">
        <p14:creationId xmlns:p14="http://schemas.microsoft.com/office/powerpoint/2010/main" val="1358217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RECOLLECTION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143000" y="2009554"/>
                <a:ext cx="9906000" cy="4315046"/>
              </a:xfrm>
            </p:spPr>
            <p:txBody>
              <a:bodyPr>
                <a:normAutofit/>
              </a:bodyPr>
              <a:lstStyle/>
              <a:p>
                <a:pPr marL="0" indent="0">
                  <a:spcBef>
                    <a:spcPts val="0"/>
                  </a:spcBef>
                  <a:buNone/>
                </a:pPr>
                <a:r>
                  <a:rPr lang="en-US" sz="3200" b="1" dirty="0"/>
                  <a:t>As in Lecture 12, let  </a:t>
                </a:r>
                <a14:m>
                  <m:oMath xmlns:m="http://schemas.openxmlformats.org/officeDocument/2006/math">
                    <m:r>
                      <a:rPr lang="en-US" sz="3200" b="0" i="1" smtClean="0">
                        <a:latin typeface="Cambria Math" panose="02040503050406030204" pitchFamily="18" charset="0"/>
                      </a:rPr>
                      <m:t>𝐿</m:t>
                    </m:r>
                    <m:r>
                      <a:rPr lang="en-US" sz="3200" b="1" i="1" smtClean="0">
                        <a:latin typeface="Cambria Math" panose="02040503050406030204" pitchFamily="18" charset="0"/>
                      </a:rPr>
                      <m:t>(</m:t>
                    </m:r>
                    <m:r>
                      <a:rPr lang="en-US" sz="3200" b="1" i="1" smtClean="0">
                        <a:latin typeface="Cambria Math" panose="02040503050406030204" pitchFamily="18" charset="0"/>
                      </a:rPr>
                      <m:t>𝜷</m:t>
                    </m:r>
                    <m:r>
                      <a:rPr lang="en-US" sz="3200" b="1" i="1" smtClean="0">
                        <a:latin typeface="Cambria Math" panose="02040503050406030204" pitchFamily="18" charset="0"/>
                      </a:rPr>
                      <m:t>|</m:t>
                    </m:r>
                    <m:r>
                      <a:rPr lang="en-US" sz="3200" b="1" i="1" smtClean="0">
                        <a:latin typeface="Cambria Math" panose="02040503050406030204" pitchFamily="18" charset="0"/>
                      </a:rPr>
                      <m:t>𝒅</m:t>
                    </m:r>
                    <m:r>
                      <a:rPr lang="en-US" sz="3200" b="1" i="1" smtClean="0">
                        <a:latin typeface="Cambria Math" panose="02040503050406030204" pitchFamily="18" charset="0"/>
                      </a:rPr>
                      <m:t>)</m:t>
                    </m:r>
                  </m:oMath>
                </a14:m>
                <a:r>
                  <a:rPr lang="en-US" sz="3200" b="1" dirty="0"/>
                  <a:t>  denote the likelihood for a model involving parameter vector  </a:t>
                </a:r>
                <a14:m>
                  <m:oMath xmlns:m="http://schemas.openxmlformats.org/officeDocument/2006/math">
                    <m:r>
                      <a:rPr lang="en-US" sz="3200" b="1" i="1">
                        <a:latin typeface="Cambria Math" panose="02040503050406030204" pitchFamily="18" charset="0"/>
                      </a:rPr>
                      <m:t>𝜷</m:t>
                    </m:r>
                    <m:r>
                      <a:rPr lang="en-US" sz="3200" b="1" i="0" smtClean="0">
                        <a:latin typeface="Cambria Math" panose="02040503050406030204" pitchFamily="18" charset="0"/>
                      </a:rPr>
                      <m:t> ≔</m:t>
                    </m:r>
                    <m:sSup>
                      <m:sSupPr>
                        <m:ctrlPr>
                          <a:rPr lang="en-US" sz="3200" i="1" smtClean="0">
                            <a:latin typeface="Cambria Math" panose="02040503050406030204" pitchFamily="18" charset="0"/>
                          </a:rPr>
                        </m:ctrlPr>
                      </m:sSupPr>
                      <m:e>
                        <m:d>
                          <m:dPr>
                            <m:ctrlPr>
                              <a:rPr lang="en-US" sz="3200" i="1" smtClean="0">
                                <a:latin typeface="Cambria Math" panose="02040503050406030204" pitchFamily="18" charset="0"/>
                              </a:rPr>
                            </m:ctrlPr>
                          </m:dPr>
                          <m:e>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𝛽</m:t>
                                </m:r>
                              </m:e>
                              <m:sub>
                                <m:r>
                                  <a:rPr lang="en-US" sz="3200" b="0" i="1" smtClean="0">
                                    <a:latin typeface="Cambria Math" panose="02040503050406030204" pitchFamily="18" charset="0"/>
                                  </a:rPr>
                                  <m:t>0</m:t>
                                </m:r>
                              </m:sub>
                            </m:sSub>
                            <m:r>
                              <a:rPr lang="en-US" sz="3200" b="0" i="1" smtClean="0">
                                <a:latin typeface="Cambria Math" panose="02040503050406030204" pitchFamily="18" charset="0"/>
                              </a:rPr>
                              <m:t>, </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𝛽</m:t>
                                </m:r>
                              </m:e>
                              <m:sub>
                                <m:r>
                                  <a:rPr lang="en-US" sz="3200" b="0" i="1" smtClean="0">
                                    <a:latin typeface="Cambria Math" panose="02040503050406030204" pitchFamily="18" charset="0"/>
                                  </a:rPr>
                                  <m:t>1</m:t>
                                </m:r>
                              </m:sub>
                            </m:sSub>
                          </m:e>
                        </m:d>
                      </m:e>
                      <m:sup>
                        <m:r>
                          <a:rPr lang="en-US" sz="3200" b="0" i="1" smtClean="0">
                            <a:latin typeface="Cambria Math" panose="02040503050406030204" pitchFamily="18" charset="0"/>
                          </a:rPr>
                          <m:t>𝑇</m:t>
                        </m:r>
                      </m:sup>
                    </m:sSup>
                  </m:oMath>
                </a14:m>
                <a:r>
                  <a:rPr lang="en-US" sz="3200" b="1" dirty="0"/>
                  <a:t>,  given the data  </a:t>
                </a:r>
                <a14:m>
                  <m:oMath xmlns:m="http://schemas.openxmlformats.org/officeDocument/2006/math">
                    <m:r>
                      <a:rPr lang="en-US" sz="3200" b="1" i="1">
                        <a:latin typeface="Cambria Math" panose="02040503050406030204" pitchFamily="18" charset="0"/>
                      </a:rPr>
                      <m:t>𝒅</m:t>
                    </m:r>
                  </m:oMath>
                </a14:m>
                <a:r>
                  <a:rPr lang="en-US" sz="3200" b="1" dirty="0"/>
                  <a:t>.  Also, let  </a:t>
                </a:r>
                <a14:m>
                  <m:oMath xmlns:m="http://schemas.openxmlformats.org/officeDocument/2006/math">
                    <m:r>
                      <a:rPr lang="en-US" sz="3200" b="0" i="1" smtClean="0">
                        <a:latin typeface="Cambria Math" panose="02040503050406030204" pitchFamily="18" charset="0"/>
                      </a:rPr>
                      <m:t>𝐿</m:t>
                    </m:r>
                    <m:r>
                      <a:rPr lang="en-US" sz="3200" b="1" i="1" smtClean="0">
                        <a:latin typeface="Cambria Math" panose="02040503050406030204" pitchFamily="18" charset="0"/>
                      </a:rPr>
                      <m:t>(</m:t>
                    </m:r>
                    <m:r>
                      <a:rPr lang="en-US" sz="3200" b="1" i="1" smtClean="0">
                        <a:latin typeface="Cambria Math" panose="02040503050406030204" pitchFamily="18" charset="0"/>
                      </a:rPr>
                      <m:t>𝜷</m:t>
                    </m:r>
                    <m:r>
                      <a:rPr lang="en-US" sz="3200" b="1" i="1" smtClean="0">
                        <a:latin typeface="Cambria Math" panose="02040503050406030204" pitchFamily="18" charset="0"/>
                      </a:rPr>
                      <m:t>|</m:t>
                    </m:r>
                    <m:r>
                      <a:rPr lang="en-US" sz="3200" b="1" i="1" smtClean="0">
                        <a:latin typeface="Cambria Math" panose="02040503050406030204" pitchFamily="18" charset="0"/>
                      </a:rPr>
                      <m:t>𝑫</m:t>
                    </m:r>
                    <m:r>
                      <a:rPr lang="en-US" sz="3200" b="1" i="1" smtClean="0">
                        <a:latin typeface="Cambria Math" panose="02040503050406030204" pitchFamily="18" charset="0"/>
                      </a:rPr>
                      <m:t>)</m:t>
                    </m:r>
                  </m:oMath>
                </a14:m>
                <a:r>
                  <a:rPr lang="en-US" sz="3200" b="1" dirty="0"/>
                  <a:t>  denote the random variable obtained by replacing the data with the underlying random variables.</a:t>
                </a:r>
              </a:p>
              <a:p>
                <a:pPr marL="0" indent="0">
                  <a:spcBef>
                    <a:spcPts val="0"/>
                  </a:spcBef>
                  <a:buNone/>
                </a:pPr>
                <a:endParaRPr lang="en-US" sz="3200" b="1" dirty="0"/>
              </a:p>
              <a:p>
                <a:pPr marL="0" indent="0">
                  <a:spcBef>
                    <a:spcPts val="0"/>
                  </a:spcBef>
                  <a:buNone/>
                </a:pPr>
                <a:r>
                  <a:rPr lang="en-US" sz="3200" b="1" dirty="0"/>
                  <a:t>Lecture 12 mentioned that, for simple linear regression,                log </a:t>
                </a:r>
                <a14:m>
                  <m:oMath xmlns:m="http://schemas.openxmlformats.org/officeDocument/2006/math">
                    <m:r>
                      <a:rPr lang="en-US" sz="3200" b="0" i="1" smtClean="0">
                        <a:latin typeface="Cambria Math" panose="02040503050406030204" pitchFamily="18" charset="0"/>
                      </a:rPr>
                      <m:t>𝐿</m:t>
                    </m:r>
                    <m:r>
                      <a:rPr lang="en-US" sz="3200" b="1" i="1" smtClean="0">
                        <a:latin typeface="Cambria Math" panose="02040503050406030204" pitchFamily="18" charset="0"/>
                      </a:rPr>
                      <m:t>(</m:t>
                    </m:r>
                    <m:r>
                      <a:rPr lang="en-US" sz="3200" b="1" i="1" smtClean="0">
                        <a:latin typeface="Cambria Math" panose="02040503050406030204" pitchFamily="18" charset="0"/>
                      </a:rPr>
                      <m:t>𝜷</m:t>
                    </m:r>
                    <m:r>
                      <a:rPr lang="en-US" sz="3200" b="1" i="1" smtClean="0">
                        <a:latin typeface="Cambria Math" panose="02040503050406030204" pitchFamily="18" charset="0"/>
                      </a:rPr>
                      <m:t>|</m:t>
                    </m:r>
                    <m:r>
                      <a:rPr lang="en-US" sz="3200" b="1" i="1" smtClean="0">
                        <a:latin typeface="Cambria Math" panose="02040503050406030204" pitchFamily="18" charset="0"/>
                      </a:rPr>
                      <m:t>𝑫</m:t>
                    </m:r>
                    <m:r>
                      <a:rPr lang="en-US" sz="3200" b="1" i="1" smtClean="0">
                        <a:latin typeface="Cambria Math" panose="02040503050406030204" pitchFamily="18" charset="0"/>
                      </a:rPr>
                      <m:t>)</m:t>
                    </m:r>
                  </m:oMath>
                </a14:m>
                <a:r>
                  <a:rPr lang="en-US" sz="3200" b="1" dirty="0"/>
                  <a:t> = </a:t>
                </a:r>
                <a14:m>
                  <m:oMath xmlns:m="http://schemas.openxmlformats.org/officeDocument/2006/math">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𝑌</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0</m:t>
                                        </m:r>
                                      </m:sub>
                                    </m:sSub>
                                    <m:r>
                                      <a:rPr lang="en-US" sz="3200" i="1">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1</m:t>
                                        </m:r>
                                      </m:sub>
                                    </m:sSub>
                                    <m:sSub>
                                      <m:sSubPr>
                                        <m:ctrlPr>
                                          <a:rPr lang="en-US" sz="3200" i="1">
                                            <a:latin typeface="Cambria Math" panose="02040503050406030204" pitchFamily="18" charset="0"/>
                                          </a:rPr>
                                        </m:ctrlPr>
                                      </m:sSubPr>
                                      <m:e>
                                        <m:r>
                                          <a:rPr lang="en-US" sz="3200" i="1">
                                            <a:latin typeface="Cambria Math" panose="02040503050406030204" pitchFamily="18" charset="0"/>
                                          </a:rPr>
                                          <m:t>𝑋</m:t>
                                        </m:r>
                                      </m:e>
                                      <m:sub>
                                        <m:r>
                                          <a:rPr lang="en-US" sz="3200" i="1">
                                            <a:latin typeface="Cambria Math" panose="02040503050406030204" pitchFamily="18" charset="0"/>
                                          </a:rPr>
                                          <m:t>𝑘</m:t>
                                        </m:r>
                                      </m:sub>
                                    </m:sSub>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oMath>
                </a14:m>
                <a:r>
                  <a:rPr lang="en-US" sz="3200" b="1" dirty="0"/>
                  <a:t>  plus terms free of  </a:t>
                </a:r>
                <a14:m>
                  <m:oMath xmlns:m="http://schemas.openxmlformats.org/officeDocument/2006/math">
                    <m:r>
                      <a:rPr lang="en-US" sz="3200" b="1" i="1">
                        <a:latin typeface="Cambria Math" panose="02040503050406030204" pitchFamily="18" charset="0"/>
                      </a:rPr>
                      <m:t>𝜷</m:t>
                    </m:r>
                  </m:oMath>
                </a14:m>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143000" y="2009554"/>
                <a:ext cx="9906000" cy="4315046"/>
              </a:xfrm>
              <a:blipFill>
                <a:blip r:embed="rId2"/>
                <a:stretch>
                  <a:fillRect l="-1600" t="-1836" r="-985"/>
                </a:stretch>
              </a:blipFill>
            </p:spPr>
            <p:txBody>
              <a:bodyPr/>
              <a:lstStyle/>
              <a:p>
                <a:r>
                  <a:rPr lang="en-US">
                    <a:noFill/>
                  </a:rPr>
                  <a:t> </a:t>
                </a:r>
              </a:p>
            </p:txBody>
          </p:sp>
        </mc:Fallback>
      </mc:AlternateContent>
    </p:spTree>
    <p:extLst>
      <p:ext uri="{BB962C8B-B14F-4D97-AF65-F5344CB8AC3E}">
        <p14:creationId xmlns:p14="http://schemas.microsoft.com/office/powerpoint/2010/main" val="15815220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CONFIDENCE INTERVALS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The boundaries of the 95% confidence interval will be the values of  </a:t>
                </a:r>
                <a14:m>
                  <m:oMath xmlns:m="http://schemas.openxmlformats.org/officeDocument/2006/math">
                    <m:r>
                      <a:rPr lang="en-US" sz="3200" i="1" smtClean="0">
                        <a:latin typeface="Cambria Math" panose="02040503050406030204" pitchFamily="18" charset="0"/>
                      </a:rPr>
                      <m:t>𝑐</m:t>
                    </m:r>
                  </m:oMath>
                </a14:m>
                <a:r>
                  <a:rPr lang="en-US" sz="3200" b="1" dirty="0"/>
                  <a:t>  such that</a:t>
                </a:r>
              </a:p>
              <a:p>
                <a:pPr marL="0" indent="0">
                  <a:spcBef>
                    <a:spcPts val="0"/>
                  </a:spcBef>
                  <a:buNone/>
                </a:pPr>
                <a14:m>
                  <m:oMath xmlns:m="http://schemas.openxmlformats.org/officeDocument/2006/math">
                    <m:nary>
                      <m:naryPr>
                        <m:chr m:val="∑"/>
                        <m:ctrlPr>
                          <a:rPr lang="en-US" sz="3200" i="1" smtClean="0">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p>
                          <m:sSupPr>
                            <m:ctrlPr>
                              <a:rPr lang="en-US" sz="3200" i="1">
                                <a:latin typeface="Cambria Math" panose="02040503050406030204" pitchFamily="18" charset="0"/>
                              </a:rPr>
                            </m:ctrlPr>
                          </m:sSupPr>
                          <m:e>
                            <m:r>
                              <a:rPr lang="en-US" sz="3200" i="1">
                                <a:latin typeface="Cambria Math" panose="02040503050406030204" pitchFamily="18" charset="0"/>
                              </a:rPr>
                              <m:t> </m:t>
                            </m:r>
                            <m:d>
                              <m:dPr>
                                <m:begChr m:val="{"/>
                                <m:endChr m:val="}"/>
                                <m:ctrlPr>
                                  <a:rPr lang="en-US" sz="3200" i="1">
                                    <a:latin typeface="Cambria Math" panose="02040503050406030204" pitchFamily="18" charset="0"/>
                                  </a:rPr>
                                </m:ctrlPr>
                              </m:dPr>
                              <m:e>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𝑦</m:t>
                                        </m:r>
                                      </m:e>
                                    </m:acc>
                                  </m:e>
                                </m:d>
                                <m:r>
                                  <a:rPr lang="en-US" sz="3200" i="1">
                                    <a:latin typeface="Cambria Math" panose="02040503050406030204" pitchFamily="18" charset="0"/>
                                  </a:rPr>
                                  <m:t>−</m:t>
                                </m:r>
                                <m:r>
                                  <a:rPr lang="en-US" sz="3200" i="1">
                                    <a:latin typeface="Cambria Math" panose="02040503050406030204" pitchFamily="18" charset="0"/>
                                  </a:rPr>
                                  <m:t>𝑐</m:t>
                                </m:r>
                                <m:d>
                                  <m:dPr>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𝑥</m:t>
                                        </m:r>
                                      </m:e>
                                      <m:sub>
                                        <m:r>
                                          <a:rPr lang="en-US" sz="3200" i="1">
                                            <a:latin typeface="Cambria Math" panose="02040503050406030204" pitchFamily="18" charset="0"/>
                                          </a:rPr>
                                          <m:t>𝑘</m:t>
                                        </m:r>
                                      </m:sub>
                                    </m:sSub>
                                    <m:r>
                                      <a:rPr lang="en-US" sz="3200" i="1">
                                        <a:latin typeface="Cambria Math" panose="02040503050406030204" pitchFamily="18" charset="0"/>
                                      </a:rPr>
                                      <m:t>−</m:t>
                                    </m:r>
                                    <m:acc>
                                      <m:accPr>
                                        <m:chr m:val="̅"/>
                                        <m:ctrlPr>
                                          <a:rPr lang="en-US" sz="3200" i="1">
                                            <a:latin typeface="Cambria Math" panose="02040503050406030204" pitchFamily="18" charset="0"/>
                                          </a:rPr>
                                        </m:ctrlPr>
                                      </m:accPr>
                                      <m:e>
                                        <m:r>
                                          <a:rPr lang="en-US" sz="3200" i="1">
                                            <a:latin typeface="Cambria Math" panose="02040503050406030204" pitchFamily="18" charset="0"/>
                                          </a:rPr>
                                          <m:t>𝑥</m:t>
                                        </m:r>
                                      </m:e>
                                    </m:acc>
                                  </m:e>
                                </m:d>
                              </m:e>
                            </m:d>
                          </m:e>
                          <m:sup>
                            <m:r>
                              <a:rPr lang="en-US" sz="3200" i="1">
                                <a:latin typeface="Cambria Math" panose="02040503050406030204" pitchFamily="18" charset="0"/>
                              </a:rPr>
                              <m:t>2</m:t>
                            </m:r>
                          </m:sup>
                        </m:sSup>
                      </m:e>
                    </m:nary>
                    <m:r>
                      <a:rPr lang="en-US" sz="3200" b="0" i="1" smtClean="0">
                        <a:latin typeface="Cambria Math" panose="02040503050406030204" pitchFamily="18" charset="0"/>
                      </a:rPr>
                      <m:t>=(</m:t>
                    </m:r>
                    <m:r>
                      <a:rPr lang="en-US" sz="3200" b="0" i="1" smtClean="0">
                        <a:latin typeface="Cambria Math" panose="02040503050406030204" pitchFamily="18" charset="0"/>
                      </a:rPr>
                      <m:t>𝑛</m:t>
                    </m:r>
                    <m:r>
                      <a:rPr lang="en-US" sz="3200" b="0" i="1" smtClean="0">
                        <a:latin typeface="Cambria Math" panose="02040503050406030204" pitchFamily="18" charset="0"/>
                      </a:rPr>
                      <m:t>+1.84) </m:t>
                    </m:r>
                  </m:oMath>
                </a14:m>
                <a:r>
                  <a:rPr lang="en-US" sz="3200" b="1" dirty="0"/>
                  <a:t>Res MS.</a:t>
                </a:r>
              </a:p>
              <a:p>
                <a:pPr marL="0" indent="0">
                  <a:spcBef>
                    <a:spcPts val="0"/>
                  </a:spcBef>
                  <a:buNone/>
                </a:pPr>
                <a:endParaRPr lang="en-US" sz="3200" b="1" dirty="0"/>
              </a:p>
              <a:p>
                <a:pPr marL="0" indent="0">
                  <a:spcBef>
                    <a:spcPts val="0"/>
                  </a:spcBef>
                  <a:buNone/>
                </a:pPr>
                <a:r>
                  <a:rPr lang="en-US" sz="3200" b="1" dirty="0"/>
                  <a:t>The above equation is quadratic in  </a:t>
                </a:r>
                <a14:m>
                  <m:oMath xmlns:m="http://schemas.openxmlformats.org/officeDocument/2006/math">
                    <m:r>
                      <a:rPr lang="en-US" sz="3200" i="1" smtClean="0">
                        <a:latin typeface="Cambria Math" panose="02040503050406030204" pitchFamily="18" charset="0"/>
                      </a:rPr>
                      <m:t>𝑐</m:t>
                    </m:r>
                  </m:oMath>
                </a14:m>
                <a:r>
                  <a:rPr lang="en-US" sz="3200" b="1" dirty="0"/>
                  <a:t>  and, therefore, can be solved algebraically.  Numerical solution with a computer will typically be needed to obtain likelihood-based confidence intervals for more complicated, non-linear statistical models.</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192"/>
                </a:stretch>
              </a:blipFill>
            </p:spPr>
            <p:txBody>
              <a:bodyPr/>
              <a:lstStyle/>
              <a:p>
                <a:r>
                  <a:rPr lang="en-US">
                    <a:noFill/>
                  </a:rPr>
                  <a:t> </a:t>
                </a:r>
              </a:p>
            </p:txBody>
          </p:sp>
        </mc:Fallback>
      </mc:AlternateContent>
    </p:spTree>
    <p:extLst>
      <p:ext uri="{BB962C8B-B14F-4D97-AF65-F5344CB8AC3E}">
        <p14:creationId xmlns:p14="http://schemas.microsoft.com/office/powerpoint/2010/main" val="2852447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WALD OR LIKELIHOOD RATIO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One may wonder whether to prefer Wald tests or likelihood ratio tests.</a:t>
                </a:r>
                <a:r>
                  <a:rPr lang="en-US" sz="3200" b="1" baseline="30000" dirty="0"/>
                  <a:t>2</a:t>
                </a:r>
                <a:r>
                  <a:rPr lang="en-US" sz="3200" b="1" dirty="0"/>
                  <a:t>  The conclusions will often be similar.  </a:t>
                </a:r>
              </a:p>
              <a:p>
                <a:pPr marL="0" indent="0">
                  <a:spcBef>
                    <a:spcPts val="0"/>
                  </a:spcBef>
                  <a:buNone/>
                </a:pPr>
                <a:endParaRPr lang="en-US" sz="3200" b="1" dirty="0"/>
              </a:p>
              <a:p>
                <a:pPr marL="0" indent="0">
                  <a:spcBef>
                    <a:spcPts val="0"/>
                  </a:spcBef>
                  <a:buNone/>
                </a:pPr>
                <a:r>
                  <a:rPr lang="en-US" sz="3200" b="1" dirty="0"/>
                  <a:t>Wald tests seem a bit easier to use, in that there is no need to obtain  </a:t>
                </a:r>
                <a14:m>
                  <m:oMath xmlns:m="http://schemas.openxmlformats.org/officeDocument/2006/math">
                    <m:sSub>
                      <m:sSubPr>
                        <m:ctrlPr>
                          <a:rPr lang="en-US" sz="3200" b="1" i="1" smtClean="0">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oMath>
                </a14:m>
                <a:r>
                  <a:rPr lang="en-US" sz="3200" b="1" dirty="0"/>
                  <a:t>.  On the other hand, likelihood ratio tests may be advantageous.</a:t>
                </a:r>
              </a:p>
              <a:p>
                <a:pPr marL="0" indent="0">
                  <a:spcBef>
                    <a:spcPts val="0"/>
                  </a:spcBef>
                  <a:buNone/>
                </a:pPr>
                <a:endParaRPr lang="en-US" sz="3200" b="1" dirty="0"/>
              </a:p>
              <a:p>
                <a:pPr marL="0" indent="0">
                  <a:spcBef>
                    <a:spcPts val="0"/>
                  </a:spcBef>
                  <a:buNone/>
                </a:pPr>
                <a:endParaRPr lang="en-US" sz="2000" b="1" baseline="30000" dirty="0"/>
              </a:p>
              <a:p>
                <a:pPr marL="0" indent="0">
                  <a:spcBef>
                    <a:spcPts val="0"/>
                  </a:spcBef>
                  <a:buNone/>
                </a:pPr>
                <a:r>
                  <a:rPr lang="en-US" sz="2000" b="1" baseline="30000" dirty="0"/>
                  <a:t>2</a:t>
                </a:r>
                <a:r>
                  <a:rPr lang="en-US" sz="2000" b="1" dirty="0"/>
                  <a:t> Other methods exist as well, such as </a:t>
                </a:r>
                <a:r>
                  <a:rPr lang="en-US" sz="2000" b="1" u="sng" dirty="0"/>
                  <a:t>score tests</a:t>
                </a:r>
                <a:r>
                  <a:rPr lang="en-US" sz="2000" b="1" dirty="0"/>
                  <a:t>.</a:t>
                </a:r>
                <a:endParaRPr lang="en-US" sz="2000" b="1" baseline="300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1474"/>
                </a:stretch>
              </a:blipFill>
            </p:spPr>
            <p:txBody>
              <a:bodyPr/>
              <a:lstStyle/>
              <a:p>
                <a:r>
                  <a:rPr lang="en-US">
                    <a:noFill/>
                  </a:rPr>
                  <a:t> </a:t>
                </a:r>
              </a:p>
            </p:txBody>
          </p:sp>
        </mc:Fallback>
      </mc:AlternateContent>
    </p:spTree>
    <p:extLst>
      <p:ext uri="{BB962C8B-B14F-4D97-AF65-F5344CB8AC3E}">
        <p14:creationId xmlns:p14="http://schemas.microsoft.com/office/powerpoint/2010/main" val="41077747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WALD OR LIKELIHOOD RATIO ?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A theoretical result called the </a:t>
                </a:r>
                <a:r>
                  <a:rPr lang="en-US" sz="3200" b="1" u="sng" dirty="0" err="1"/>
                  <a:t>Neyman</a:t>
                </a:r>
                <a:r>
                  <a:rPr lang="en-US" sz="3200" b="1" u="sng" dirty="0"/>
                  <a:t> Pearson lemma </a:t>
                </a:r>
                <a:r>
                  <a:rPr lang="en-US" sz="3200" b="1" dirty="0"/>
                  <a:t>suggests that, under some circumstances, likelihood ratio tests have optimal power.</a:t>
                </a:r>
              </a:p>
              <a:p>
                <a:pPr marL="0" indent="0">
                  <a:spcBef>
                    <a:spcPts val="0"/>
                  </a:spcBef>
                  <a:buNone/>
                </a:pPr>
                <a:endParaRPr lang="en-US" sz="3200" b="1" dirty="0"/>
              </a:p>
              <a:p>
                <a:pPr marL="0" indent="0">
                  <a:spcBef>
                    <a:spcPts val="0"/>
                  </a:spcBef>
                  <a:buNone/>
                </a:pPr>
                <a:r>
                  <a:rPr lang="en-US" sz="3200" b="1" dirty="0"/>
                  <a:t>Moreover, while the critical value of  3.84  for a likelihood ratio test may be approximate, the test statistic itself relies on the mathematical form of the likelihood.  In particular, the test statistic itself is not based on an arithmetic difference such as   </a:t>
                </a:r>
                <a14:m>
                  <m:oMath xmlns:m="http://schemas.openxmlformats.org/officeDocument/2006/math">
                    <m:sSub>
                      <m:sSubPr>
                        <m:ctrlPr>
                          <a:rPr lang="en-US" sz="3200" i="1" dirty="0" smtClean="0">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𝜃</m:t>
                            </m:r>
                          </m:e>
                        </m:acc>
                      </m:e>
                      <m:sub>
                        <m:r>
                          <a:rPr lang="en-US" sz="3200" i="1" dirty="0">
                            <a:latin typeface="Cambria Math" panose="02040503050406030204" pitchFamily="18" charset="0"/>
                          </a:rPr>
                          <m:t>𝑛</m:t>
                        </m:r>
                      </m:sub>
                    </m:sSub>
                    <m:r>
                      <a:rPr lang="en-US" sz="3200" dirty="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𝜃</m:t>
                        </m:r>
                      </m:e>
                      <m:sub>
                        <m:r>
                          <a:rPr lang="en-US" sz="3200" i="1">
                            <a:latin typeface="Cambria Math" panose="02040503050406030204" pitchFamily="18" charset="0"/>
                          </a:rPr>
                          <m:t>0</m:t>
                        </m:r>
                      </m:sub>
                    </m:sSub>
                  </m:oMath>
                </a14:m>
                <a:r>
                  <a:rPr lang="en-US" sz="3200" b="1" dirty="0"/>
                  <a:t>,  unless this emerges from the likelihood.</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2756" b="-522"/>
                </a:stretch>
              </a:blipFill>
            </p:spPr>
            <p:txBody>
              <a:bodyPr/>
              <a:lstStyle/>
              <a:p>
                <a:r>
                  <a:rPr lang="en-US">
                    <a:noFill/>
                  </a:rPr>
                  <a:t> </a:t>
                </a:r>
              </a:p>
            </p:txBody>
          </p:sp>
        </mc:Fallback>
      </mc:AlternateContent>
    </p:spTree>
    <p:extLst>
      <p:ext uri="{BB962C8B-B14F-4D97-AF65-F5344CB8AC3E}">
        <p14:creationId xmlns:p14="http://schemas.microsoft.com/office/powerpoint/2010/main" val="2269264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FURTHER NOTATION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72209" y="2009553"/>
                <a:ext cx="9382539" cy="4677493"/>
              </a:xfrm>
            </p:spPr>
            <p:txBody>
              <a:bodyPr>
                <a:normAutofit/>
              </a:bodyPr>
              <a:lstStyle/>
              <a:p>
                <a:pPr marL="0" indent="0">
                  <a:spcBef>
                    <a:spcPts val="0"/>
                  </a:spcBef>
                  <a:buNone/>
                </a:pPr>
                <a:r>
                  <a:rPr lang="en-US" sz="3200" b="1" dirty="0"/>
                  <a:t>Depending on context, let   </a:t>
                </a:r>
                <a14:m>
                  <m:oMath xmlns:m="http://schemas.openxmlformats.org/officeDocument/2006/math">
                    <m:acc>
                      <m:accPr>
                        <m:chr m:val="̂"/>
                        <m:ctrlPr>
                          <a:rPr lang="en-US" sz="3200" b="1" i="1" smtClean="0">
                            <a:latin typeface="Cambria Math" panose="02040503050406030204" pitchFamily="18" charset="0"/>
                          </a:rPr>
                        </m:ctrlPr>
                      </m:accPr>
                      <m:e>
                        <m:r>
                          <a:rPr lang="en-US" sz="3200" b="1" i="1" smtClean="0">
                            <a:latin typeface="Cambria Math" panose="02040503050406030204" pitchFamily="18" charset="0"/>
                          </a:rPr>
                          <m:t>𝜷</m:t>
                        </m:r>
                      </m:e>
                    </m:acc>
                    <m:r>
                      <a:rPr lang="en-US" sz="3200" b="1" i="1" smtClean="0">
                        <a:latin typeface="Cambria Math" panose="02040503050406030204" pitchFamily="18" charset="0"/>
                      </a:rPr>
                      <m:t>=</m:t>
                    </m:r>
                    <m:sSup>
                      <m:sSupPr>
                        <m:ctrlPr>
                          <a:rPr lang="en-US" sz="3200" i="1" smtClean="0">
                            <a:latin typeface="Cambria Math" panose="02040503050406030204" pitchFamily="18" charset="0"/>
                          </a:rPr>
                        </m:ctrlPr>
                      </m:sSupPr>
                      <m:e>
                        <m:d>
                          <m:dPr>
                            <m:ctrlPr>
                              <a:rPr lang="en-US" sz="3200" i="1" smtClean="0">
                                <a:latin typeface="Cambria Math" panose="02040503050406030204" pitchFamily="18" charset="0"/>
                              </a:rPr>
                            </m:ctrlPr>
                          </m:dPr>
                          <m:e>
                            <m:sSub>
                              <m:sSubPr>
                                <m:ctrlPr>
                                  <a:rPr lang="en-US" sz="3200" i="1"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𝛽</m:t>
                                    </m:r>
                                  </m:e>
                                </m:acc>
                              </m:e>
                              <m:sub>
                                <m:r>
                                  <a:rPr lang="en-US" sz="3200" b="0" i="1" smtClean="0">
                                    <a:latin typeface="Cambria Math" panose="02040503050406030204" pitchFamily="18" charset="0"/>
                                  </a:rPr>
                                  <m:t>0</m:t>
                                </m:r>
                              </m:sub>
                            </m:sSub>
                            <m:r>
                              <a:rPr lang="en-US" sz="3200" b="0" i="1" smtClean="0">
                                <a:latin typeface="Cambria Math" panose="02040503050406030204" pitchFamily="18" charset="0"/>
                              </a:rPr>
                              <m:t>, </m:t>
                            </m:r>
                            <m:sSub>
                              <m:sSubPr>
                                <m:ctrlPr>
                                  <a:rPr lang="en-US" sz="3200" i="1" smtClean="0">
                                    <a:latin typeface="Cambria Math" panose="02040503050406030204" pitchFamily="18" charset="0"/>
                                  </a:rPr>
                                </m:ctrlPr>
                              </m:sSubPr>
                              <m:e>
                                <m:acc>
                                  <m:accPr>
                                    <m:chr m:val="̂"/>
                                    <m:ctrlPr>
                                      <a:rPr lang="en-US" sz="3200" i="1" smtClean="0">
                                        <a:latin typeface="Cambria Math" panose="02040503050406030204" pitchFamily="18" charset="0"/>
                                      </a:rPr>
                                    </m:ctrlPr>
                                  </m:accPr>
                                  <m:e>
                                    <m:r>
                                      <a:rPr lang="en-US" sz="3200" b="0" i="1" smtClean="0">
                                        <a:latin typeface="Cambria Math" panose="02040503050406030204" pitchFamily="18" charset="0"/>
                                      </a:rPr>
                                      <m:t>𝛽</m:t>
                                    </m:r>
                                  </m:e>
                                </m:acc>
                              </m:e>
                              <m:sub>
                                <m:r>
                                  <a:rPr lang="en-US" sz="3200" b="0" i="1" smtClean="0">
                                    <a:latin typeface="Cambria Math" panose="02040503050406030204" pitchFamily="18" charset="0"/>
                                  </a:rPr>
                                  <m:t>1</m:t>
                                </m:r>
                              </m:sub>
                            </m:sSub>
                          </m:e>
                        </m:d>
                      </m:e>
                      <m:sup>
                        <m:r>
                          <a:rPr lang="en-US" sz="3200" b="0" i="1" smtClean="0">
                            <a:latin typeface="Cambria Math" panose="02040503050406030204" pitchFamily="18" charset="0"/>
                          </a:rPr>
                          <m:t>𝑇</m:t>
                        </m:r>
                      </m:sup>
                    </m:sSup>
                  </m:oMath>
                </a14:m>
                <a:r>
                  <a:rPr lang="en-US" sz="3200" dirty="0"/>
                  <a:t> </a:t>
                </a:r>
                <a:r>
                  <a:rPr lang="en-US" sz="3200" b="1" dirty="0"/>
                  <a:t>denote either the maximum likelihood estimate of  </a:t>
                </a:r>
                <a14:m>
                  <m:oMath xmlns:m="http://schemas.openxmlformats.org/officeDocument/2006/math">
                    <m:r>
                      <a:rPr lang="en-US" sz="3200" b="1" i="1">
                        <a:latin typeface="Cambria Math" panose="02040503050406030204" pitchFamily="18" charset="0"/>
                      </a:rPr>
                      <m:t>𝜷</m:t>
                    </m:r>
                  </m:oMath>
                </a14:m>
                <a:r>
                  <a:rPr lang="en-US" sz="3200" b="1" dirty="0"/>
                  <a:t>  or the maximum likelihood estimator.  </a:t>
                </a:r>
              </a:p>
              <a:p>
                <a:pPr marL="0" indent="0">
                  <a:spcBef>
                    <a:spcPts val="0"/>
                  </a:spcBef>
                  <a:buNone/>
                </a:pPr>
                <a:endParaRPr lang="en-US" sz="3200" b="1" dirty="0"/>
              </a:p>
              <a:p>
                <a:pPr marL="0" indent="0">
                  <a:spcBef>
                    <a:spcPts val="0"/>
                  </a:spcBef>
                  <a:buNone/>
                </a:pPr>
                <a:r>
                  <a:rPr lang="en-US" sz="3200" b="1" dirty="0"/>
                  <a:t>The distinction between estimate and estimator was made in Lecture 10.  To remind you, an estimate is calculated after the data have been obtained.  An estimator is the underlying random variable, which exists before the sample has been recruited and the data have been obtained.</a:t>
                </a:r>
                <a:endParaRPr lang="en-US" sz="3500" b="1" dirty="0"/>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72209" y="2009553"/>
                <a:ext cx="9382539" cy="4677493"/>
              </a:xfrm>
              <a:blipFill>
                <a:blip r:embed="rId2"/>
                <a:stretch>
                  <a:fillRect l="-1689" r="-1689" b="-3520"/>
                </a:stretch>
              </a:blipFill>
            </p:spPr>
            <p:txBody>
              <a:bodyPr/>
              <a:lstStyle/>
              <a:p>
                <a:r>
                  <a:rPr lang="en-US">
                    <a:noFill/>
                  </a:rPr>
                  <a:t> </a:t>
                </a:r>
              </a:p>
            </p:txBody>
          </p:sp>
        </mc:Fallback>
      </mc:AlternateContent>
    </p:spTree>
    <p:extLst>
      <p:ext uri="{BB962C8B-B14F-4D97-AF65-F5344CB8AC3E}">
        <p14:creationId xmlns:p14="http://schemas.microsoft.com/office/powerpoint/2010/main" val="3448591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FURTHER NOTATION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72209" y="2009553"/>
                <a:ext cx="9382539" cy="4677493"/>
              </a:xfrm>
            </p:spPr>
            <p:txBody>
              <a:bodyPr>
                <a:normAutofit/>
              </a:bodyPr>
              <a:lstStyle/>
              <a:p>
                <a:pPr marL="0" indent="0">
                  <a:spcBef>
                    <a:spcPts val="0"/>
                  </a:spcBef>
                  <a:buNone/>
                </a:pPr>
                <a:r>
                  <a:rPr lang="en-US" sz="3200" b="1" dirty="0"/>
                  <a:t>For simple linear regression, the maximum likelihood estimate of  </a:t>
                </a:r>
                <a14:m>
                  <m:oMath xmlns:m="http://schemas.openxmlformats.org/officeDocument/2006/math">
                    <m:r>
                      <a:rPr lang="en-US" sz="3200" b="1" i="1">
                        <a:latin typeface="Cambria Math" panose="02040503050406030204" pitchFamily="18" charset="0"/>
                      </a:rPr>
                      <m:t>𝜷</m:t>
                    </m:r>
                  </m:oMath>
                </a14:m>
                <a:r>
                  <a:rPr lang="en-US" sz="3200" b="1" dirty="0"/>
                  <a:t>  is (see Lecture 9) the two-component vector</a:t>
                </a:r>
              </a:p>
              <a:p>
                <a:pPr marL="0" indent="0">
                  <a:spcBef>
                    <a:spcPts val="0"/>
                  </a:spcBef>
                  <a:buNone/>
                </a:pPr>
                <a14:m>
                  <m:oMath xmlns:m="http://schemas.openxmlformats.org/officeDocument/2006/math">
                    <m:f>
                      <m:fPr>
                        <m:ctrlPr>
                          <a:rPr lang="en-US" sz="3200" b="1" i="1" smtClean="0">
                            <a:latin typeface="Cambria Math" panose="02040503050406030204" pitchFamily="18" charset="0"/>
                          </a:rPr>
                        </m:ctrlPr>
                      </m:fPr>
                      <m:num>
                        <m:d>
                          <m:dPr>
                            <m:ctrlPr>
                              <a:rPr lang="en-US" sz="3200" b="1" i="1">
                                <a:latin typeface="Cambria Math" panose="02040503050406030204" pitchFamily="18" charset="0"/>
                              </a:rPr>
                            </m:ctrlPr>
                          </m:dPr>
                          <m:e>
                            <m:f>
                              <m:fPr>
                                <m:type m:val="noBar"/>
                                <m:ctrlPr>
                                  <a:rPr lang="en-US" sz="3200" b="1" i="1">
                                    <a:latin typeface="Cambria Math" panose="02040503050406030204" pitchFamily="18" charset="0"/>
                                  </a:rPr>
                                </m:ctrlPr>
                              </m:fPr>
                              <m:num>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Sup>
                                      <m:sSubSupPr>
                                        <m:ctrlPr>
                                          <a:rPr lang="en-US" sz="3200" i="1">
                                            <a:latin typeface="Cambria Math" panose="02040503050406030204" pitchFamily="18" charset="0"/>
                                          </a:rPr>
                                        </m:ctrlPr>
                                      </m:sSubSupPr>
                                      <m:e>
                                        <m:r>
                                          <a:rPr lang="en-US" sz="3200" b="0" i="1" smtClean="0">
                                            <a:latin typeface="Cambria Math" panose="02040503050406030204" pitchFamily="18" charset="0"/>
                                          </a:rPr>
                                          <m:t>𝑥</m:t>
                                        </m:r>
                                      </m:e>
                                      <m:sub>
                                        <m:r>
                                          <a:rPr lang="en-US" sz="3200" i="1">
                                            <a:latin typeface="Cambria Math" panose="02040503050406030204" pitchFamily="18" charset="0"/>
                                          </a:rPr>
                                          <m:t>𝑘</m:t>
                                        </m:r>
                                      </m:sub>
                                      <m:sup>
                                        <m:r>
                                          <a:rPr lang="en-US" sz="3200" i="1">
                                            <a:latin typeface="Cambria Math" panose="02040503050406030204" pitchFamily="18" charset="0"/>
                                          </a:rPr>
                                          <m:t>2</m:t>
                                        </m:r>
                                      </m:sup>
                                    </m:sSubSup>
                                  </m:e>
                                </m:nary>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r>
                                      <a:rPr lang="en-US" sz="3200" i="1">
                                        <a:latin typeface="Cambria Math" panose="02040503050406030204" pitchFamily="18" charset="0"/>
                                      </a:rPr>
                                      <m:t>−</m:t>
                                    </m:r>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𝑥</m:t>
                                            </m:r>
                                          </m:e>
                                          <m:sub>
                                            <m:r>
                                              <a:rPr lang="en-US" sz="3200" i="1">
                                                <a:latin typeface="Cambria Math" panose="02040503050406030204" pitchFamily="18" charset="0"/>
                                              </a:rPr>
                                              <m:t>𝑘</m:t>
                                            </m:r>
                                          </m:sub>
                                        </m:sSub>
                                      </m:e>
                                    </m:nary>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𝑥</m:t>
                                            </m:r>
                                          </m:e>
                                          <m:sub>
                                            <m:r>
                                              <a:rPr lang="en-US" sz="3200" i="1">
                                                <a:latin typeface="Cambria Math" panose="02040503050406030204" pitchFamily="18" charset="0"/>
                                              </a:rPr>
                                              <m:t>𝑘</m:t>
                                            </m:r>
                                          </m:sub>
                                        </m:sSub>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e>
                                    </m:nary>
                                  </m:e>
                                </m:nary>
                              </m:num>
                              <m:den>
                                <m:r>
                                  <a:rPr lang="en-US" sz="3200" i="1">
                                    <a:latin typeface="Cambria Math" panose="02040503050406030204" pitchFamily="18" charset="0"/>
                                  </a:rPr>
                                  <m:t>𝑛</m:t>
                                </m:r>
                                <m:r>
                                  <a:rPr lang="en-US" sz="3200" i="1">
                                    <a:latin typeface="Cambria Math" panose="02040503050406030204" pitchFamily="18" charset="0"/>
                                  </a:rPr>
                                  <m:t> </m:t>
                                </m:r>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𝑥</m:t>
                                        </m:r>
                                      </m:e>
                                      <m:sub>
                                        <m:r>
                                          <a:rPr lang="en-US" sz="3200" i="1">
                                            <a:latin typeface="Cambria Math" panose="02040503050406030204" pitchFamily="18" charset="0"/>
                                          </a:rPr>
                                          <m:t>𝑘</m:t>
                                        </m:r>
                                      </m:sub>
                                    </m:sSub>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r>
                                      <a:rPr lang="en-US" sz="3200" i="1">
                                        <a:latin typeface="Cambria Math" panose="02040503050406030204" pitchFamily="18" charset="0"/>
                                      </a:rPr>
                                      <m:t>−</m:t>
                                    </m:r>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𝑥</m:t>
                                            </m:r>
                                          </m:e>
                                          <m:sub>
                                            <m:r>
                                              <a:rPr lang="en-US" sz="3200" i="1">
                                                <a:latin typeface="Cambria Math" panose="02040503050406030204" pitchFamily="18" charset="0"/>
                                              </a:rPr>
                                              <m:t>𝑘</m:t>
                                            </m:r>
                                          </m:sub>
                                        </m:sSub>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e>
                                        </m:nary>
                                      </m:e>
                                    </m:nary>
                                    <m:r>
                                      <a:rPr lang="en-US" sz="3200" i="1">
                                        <a:latin typeface="Cambria Math" panose="02040503050406030204" pitchFamily="18" charset="0"/>
                                      </a:rPr>
                                      <m:t> </m:t>
                                    </m:r>
                                  </m:e>
                                </m:nary>
                              </m:den>
                            </m:f>
                          </m:e>
                        </m:d>
                      </m:num>
                      <m:den>
                        <m:d>
                          <m:dPr>
                            <m:begChr m:val="{"/>
                            <m:endChr m:val="}"/>
                            <m:ctrlPr>
                              <a:rPr lang="en-US" sz="3200" i="1">
                                <a:latin typeface="Cambria Math" panose="02040503050406030204" pitchFamily="18" charset="0"/>
                              </a:rPr>
                            </m:ctrlPr>
                          </m:dPr>
                          <m:e>
                            <m:r>
                              <a:rPr lang="en-US" sz="3200" i="1">
                                <a:latin typeface="Cambria Math" panose="02040503050406030204" pitchFamily="18" charset="0"/>
                              </a:rPr>
                              <m:t>𝑛</m:t>
                            </m:r>
                            <m:r>
                              <a:rPr lang="en-US" sz="3200" i="1">
                                <a:latin typeface="Cambria Math" panose="02040503050406030204" pitchFamily="18" charset="0"/>
                              </a:rPr>
                              <m:t> </m:t>
                            </m:r>
                            <m:sSup>
                              <m:sSupPr>
                                <m:ctrlPr>
                                  <a:rPr lang="en-US" sz="3200" i="1">
                                    <a:latin typeface="Cambria Math" panose="02040503050406030204" pitchFamily="18" charset="0"/>
                                  </a:rPr>
                                </m:ctrlPr>
                              </m:sSupPr>
                              <m:e>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Sup>
                                      <m:sSubSupPr>
                                        <m:ctrlPr>
                                          <a:rPr lang="en-US" sz="3200" i="1">
                                            <a:latin typeface="Cambria Math" panose="02040503050406030204" pitchFamily="18" charset="0"/>
                                          </a:rPr>
                                        </m:ctrlPr>
                                      </m:sSubSupPr>
                                      <m:e>
                                        <m:r>
                                          <a:rPr lang="en-US" sz="3200" b="0" i="1" smtClean="0">
                                            <a:latin typeface="Cambria Math" panose="02040503050406030204" pitchFamily="18" charset="0"/>
                                          </a:rPr>
                                          <m:t>𝑥</m:t>
                                        </m:r>
                                      </m:e>
                                      <m:sub>
                                        <m:r>
                                          <a:rPr lang="en-US" sz="3200" i="1">
                                            <a:latin typeface="Cambria Math" panose="02040503050406030204" pitchFamily="18" charset="0"/>
                                          </a:rPr>
                                          <m:t>𝑘</m:t>
                                        </m:r>
                                      </m:sub>
                                      <m:sup>
                                        <m:r>
                                          <a:rPr lang="en-US" sz="3200" i="1">
                                            <a:latin typeface="Cambria Math" panose="02040503050406030204" pitchFamily="18" charset="0"/>
                                          </a:rPr>
                                          <m:t>2</m:t>
                                        </m:r>
                                      </m:sup>
                                    </m:sSubSup>
                                    <m:r>
                                      <a:rPr lang="en-US" sz="3200" i="1">
                                        <a:latin typeface="Cambria Math" panose="02040503050406030204" pitchFamily="18" charset="0"/>
                                      </a:rPr>
                                      <m:t>−</m:t>
                                    </m:r>
                                    <m:d>
                                      <m:dPr>
                                        <m:ctrlPr>
                                          <a:rPr lang="en-US" sz="3200" i="1">
                                            <a:latin typeface="Cambria Math" panose="02040503050406030204" pitchFamily="18" charset="0"/>
                                          </a:rPr>
                                        </m:ctrlPr>
                                      </m:dPr>
                                      <m:e>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𝑥</m:t>
                                                </m:r>
                                              </m:e>
                                              <m:sub>
                                                <m:r>
                                                  <a:rPr lang="en-US" sz="3200" i="1">
                                                    <a:latin typeface="Cambria Math" panose="02040503050406030204" pitchFamily="18" charset="0"/>
                                                  </a:rPr>
                                                  <m:t>𝑘</m:t>
                                                </m:r>
                                              </m:sub>
                                            </m:sSub>
                                          </m:e>
                                        </m:nary>
                                      </m:e>
                                    </m:d>
                                  </m:e>
                                </m:nary>
                              </m:e>
                              <m:sup>
                                <m:r>
                                  <a:rPr lang="en-US" sz="3200" i="1">
                                    <a:latin typeface="Cambria Math" panose="02040503050406030204" pitchFamily="18" charset="0"/>
                                  </a:rPr>
                                  <m:t>2</m:t>
                                </m:r>
                              </m:sup>
                            </m:sSup>
                          </m:e>
                        </m:d>
                      </m:den>
                    </m:f>
                  </m:oMath>
                </a14:m>
                <a:r>
                  <a:rPr lang="en-US" sz="3500" b="1" dirty="0"/>
                  <a:t>.  </a:t>
                </a:r>
                <a:r>
                  <a:rPr lang="en-US" sz="3200" b="1" dirty="0"/>
                  <a:t>The maximum likelihood estimator is  </a:t>
                </a:r>
                <a14:m>
                  <m:oMath xmlns:m="http://schemas.openxmlformats.org/officeDocument/2006/math">
                    <m:f>
                      <m:fPr>
                        <m:ctrlPr>
                          <a:rPr lang="en-US" sz="3200" b="1" i="1" smtClean="0">
                            <a:latin typeface="Cambria Math" panose="02040503050406030204" pitchFamily="18" charset="0"/>
                          </a:rPr>
                        </m:ctrlPr>
                      </m:fPr>
                      <m:num>
                        <m:d>
                          <m:dPr>
                            <m:ctrlPr>
                              <a:rPr lang="en-US" sz="3200" b="1" i="1">
                                <a:latin typeface="Cambria Math" panose="02040503050406030204" pitchFamily="18" charset="0"/>
                              </a:rPr>
                            </m:ctrlPr>
                          </m:dPr>
                          <m:e>
                            <m:f>
                              <m:fPr>
                                <m:type m:val="noBar"/>
                                <m:ctrlPr>
                                  <a:rPr lang="en-US" sz="3200" b="1" i="1">
                                    <a:latin typeface="Cambria Math" panose="02040503050406030204" pitchFamily="18" charset="0"/>
                                  </a:rPr>
                                </m:ctrlPr>
                              </m:fPr>
                              <m:num>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Sup>
                                      <m:sSubSupPr>
                                        <m:ctrlPr>
                                          <a:rPr lang="en-US" sz="3200" i="1">
                                            <a:latin typeface="Cambria Math" panose="02040503050406030204" pitchFamily="18" charset="0"/>
                                          </a:rPr>
                                        </m:ctrlPr>
                                      </m:sSubSupPr>
                                      <m:e>
                                        <m:r>
                                          <a:rPr lang="en-US" sz="3200" i="1">
                                            <a:latin typeface="Cambria Math" panose="02040503050406030204" pitchFamily="18" charset="0"/>
                                          </a:rPr>
                                          <m:t>𝑋</m:t>
                                        </m:r>
                                      </m:e>
                                      <m:sub>
                                        <m:r>
                                          <a:rPr lang="en-US" sz="3200" i="1">
                                            <a:latin typeface="Cambria Math" panose="02040503050406030204" pitchFamily="18" charset="0"/>
                                          </a:rPr>
                                          <m:t>𝑘</m:t>
                                        </m:r>
                                      </m:sub>
                                      <m:sup>
                                        <m:r>
                                          <a:rPr lang="en-US" sz="3200" i="1">
                                            <a:latin typeface="Cambria Math" panose="02040503050406030204" pitchFamily="18" charset="0"/>
                                          </a:rPr>
                                          <m:t>2</m:t>
                                        </m:r>
                                      </m:sup>
                                    </m:sSubSup>
                                  </m:e>
                                </m:nary>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𝑌</m:t>
                                        </m:r>
                                      </m:e>
                                      <m:sub>
                                        <m:r>
                                          <a:rPr lang="en-US" sz="3200" i="1">
                                            <a:latin typeface="Cambria Math" panose="02040503050406030204" pitchFamily="18" charset="0"/>
                                          </a:rPr>
                                          <m:t>𝑘</m:t>
                                        </m:r>
                                      </m:sub>
                                    </m:sSub>
                                    <m:r>
                                      <a:rPr lang="en-US" sz="3200" i="1">
                                        <a:latin typeface="Cambria Math" panose="02040503050406030204" pitchFamily="18" charset="0"/>
                                      </a:rPr>
                                      <m:t>−</m:t>
                                    </m:r>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𝑋</m:t>
                                            </m:r>
                                          </m:e>
                                          <m:sub>
                                            <m:r>
                                              <a:rPr lang="en-US" sz="3200" i="1">
                                                <a:latin typeface="Cambria Math" panose="02040503050406030204" pitchFamily="18" charset="0"/>
                                              </a:rPr>
                                              <m:t>𝑘</m:t>
                                            </m:r>
                                          </m:sub>
                                        </m:sSub>
                                      </m:e>
                                    </m:nary>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𝑋</m:t>
                                            </m:r>
                                          </m:e>
                                          <m:sub>
                                            <m:r>
                                              <a:rPr lang="en-US" sz="3200" i="1">
                                                <a:latin typeface="Cambria Math" panose="02040503050406030204" pitchFamily="18" charset="0"/>
                                              </a:rPr>
                                              <m:t>𝑘</m:t>
                                            </m:r>
                                          </m:sub>
                                        </m:sSub>
                                        <m:sSub>
                                          <m:sSubPr>
                                            <m:ctrlPr>
                                              <a:rPr lang="en-US" sz="3200" i="1">
                                                <a:latin typeface="Cambria Math" panose="02040503050406030204" pitchFamily="18" charset="0"/>
                                              </a:rPr>
                                            </m:ctrlPr>
                                          </m:sSubPr>
                                          <m:e>
                                            <m:r>
                                              <a:rPr lang="en-US" sz="3200" i="1">
                                                <a:latin typeface="Cambria Math" panose="02040503050406030204" pitchFamily="18" charset="0"/>
                                              </a:rPr>
                                              <m:t>𝑌</m:t>
                                            </m:r>
                                          </m:e>
                                          <m:sub>
                                            <m:r>
                                              <a:rPr lang="en-US" sz="3200" i="1">
                                                <a:latin typeface="Cambria Math" panose="02040503050406030204" pitchFamily="18" charset="0"/>
                                              </a:rPr>
                                              <m:t>𝑘</m:t>
                                            </m:r>
                                          </m:sub>
                                        </m:sSub>
                                      </m:e>
                                    </m:nary>
                                  </m:e>
                                </m:nary>
                              </m:num>
                              <m:den>
                                <m:r>
                                  <a:rPr lang="en-US" sz="3200" i="1">
                                    <a:latin typeface="Cambria Math" panose="02040503050406030204" pitchFamily="18" charset="0"/>
                                  </a:rPr>
                                  <m:t>𝑛</m:t>
                                </m:r>
                                <m:r>
                                  <a:rPr lang="en-US" sz="3200" i="1">
                                    <a:latin typeface="Cambria Math" panose="02040503050406030204" pitchFamily="18" charset="0"/>
                                  </a:rPr>
                                  <m:t> </m:t>
                                </m:r>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𝑋</m:t>
                                        </m:r>
                                      </m:e>
                                      <m:sub>
                                        <m:r>
                                          <a:rPr lang="en-US" sz="3200" i="1">
                                            <a:latin typeface="Cambria Math" panose="02040503050406030204" pitchFamily="18" charset="0"/>
                                          </a:rPr>
                                          <m:t>𝑘</m:t>
                                        </m:r>
                                      </m:sub>
                                    </m:sSub>
                                    <m:sSub>
                                      <m:sSubPr>
                                        <m:ctrlPr>
                                          <a:rPr lang="en-US" sz="3200" i="1">
                                            <a:latin typeface="Cambria Math" panose="02040503050406030204" pitchFamily="18" charset="0"/>
                                          </a:rPr>
                                        </m:ctrlPr>
                                      </m:sSubPr>
                                      <m:e>
                                        <m:r>
                                          <a:rPr lang="en-US" sz="3200" i="1">
                                            <a:latin typeface="Cambria Math" panose="02040503050406030204" pitchFamily="18" charset="0"/>
                                          </a:rPr>
                                          <m:t>𝑌</m:t>
                                        </m:r>
                                      </m:e>
                                      <m:sub>
                                        <m:r>
                                          <a:rPr lang="en-US" sz="3200" i="1">
                                            <a:latin typeface="Cambria Math" panose="02040503050406030204" pitchFamily="18" charset="0"/>
                                          </a:rPr>
                                          <m:t>𝑘</m:t>
                                        </m:r>
                                      </m:sub>
                                    </m:sSub>
                                    <m:r>
                                      <a:rPr lang="en-US" sz="3200" i="1">
                                        <a:latin typeface="Cambria Math" panose="02040503050406030204" pitchFamily="18" charset="0"/>
                                      </a:rPr>
                                      <m:t>−</m:t>
                                    </m:r>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𝑋</m:t>
                                            </m:r>
                                          </m:e>
                                          <m:sub>
                                            <m:r>
                                              <a:rPr lang="en-US" sz="3200" i="1">
                                                <a:latin typeface="Cambria Math" panose="02040503050406030204" pitchFamily="18" charset="0"/>
                                              </a:rPr>
                                              <m:t>𝑘</m:t>
                                            </m:r>
                                          </m:sub>
                                        </m:sSub>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𝑌</m:t>
                                                </m:r>
                                              </m:e>
                                              <m:sub>
                                                <m:r>
                                                  <a:rPr lang="en-US" sz="3200" i="1">
                                                    <a:latin typeface="Cambria Math" panose="02040503050406030204" pitchFamily="18" charset="0"/>
                                                  </a:rPr>
                                                  <m:t>𝑘</m:t>
                                                </m:r>
                                              </m:sub>
                                            </m:sSub>
                                          </m:e>
                                        </m:nary>
                                      </m:e>
                                    </m:nary>
                                    <m:r>
                                      <a:rPr lang="en-US" sz="3200" i="1">
                                        <a:latin typeface="Cambria Math" panose="02040503050406030204" pitchFamily="18" charset="0"/>
                                      </a:rPr>
                                      <m:t> </m:t>
                                    </m:r>
                                  </m:e>
                                </m:nary>
                              </m:den>
                            </m:f>
                          </m:e>
                        </m:d>
                      </m:num>
                      <m:den>
                        <m:d>
                          <m:dPr>
                            <m:begChr m:val="{"/>
                            <m:endChr m:val="}"/>
                            <m:ctrlPr>
                              <a:rPr lang="en-US" sz="3200" i="1">
                                <a:latin typeface="Cambria Math" panose="02040503050406030204" pitchFamily="18" charset="0"/>
                              </a:rPr>
                            </m:ctrlPr>
                          </m:dPr>
                          <m:e>
                            <m:r>
                              <a:rPr lang="en-US" sz="3200" i="1">
                                <a:latin typeface="Cambria Math" panose="02040503050406030204" pitchFamily="18" charset="0"/>
                              </a:rPr>
                              <m:t>𝑛</m:t>
                            </m:r>
                            <m:r>
                              <a:rPr lang="en-US" sz="3200" i="1">
                                <a:latin typeface="Cambria Math" panose="02040503050406030204" pitchFamily="18" charset="0"/>
                              </a:rPr>
                              <m:t> </m:t>
                            </m:r>
                            <m:sSup>
                              <m:sSupPr>
                                <m:ctrlPr>
                                  <a:rPr lang="en-US" sz="3200" i="1">
                                    <a:latin typeface="Cambria Math" panose="02040503050406030204" pitchFamily="18" charset="0"/>
                                  </a:rPr>
                                </m:ctrlPr>
                              </m:sSupPr>
                              <m:e>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Sup>
                                      <m:sSubSupPr>
                                        <m:ctrlPr>
                                          <a:rPr lang="en-US" sz="3200" i="1">
                                            <a:latin typeface="Cambria Math" panose="02040503050406030204" pitchFamily="18" charset="0"/>
                                          </a:rPr>
                                        </m:ctrlPr>
                                      </m:sSubSupPr>
                                      <m:e>
                                        <m:r>
                                          <a:rPr lang="en-US" sz="3200" i="1">
                                            <a:latin typeface="Cambria Math" panose="02040503050406030204" pitchFamily="18" charset="0"/>
                                          </a:rPr>
                                          <m:t>𝑋</m:t>
                                        </m:r>
                                      </m:e>
                                      <m:sub>
                                        <m:r>
                                          <a:rPr lang="en-US" sz="3200" i="1">
                                            <a:latin typeface="Cambria Math" panose="02040503050406030204" pitchFamily="18" charset="0"/>
                                          </a:rPr>
                                          <m:t>𝑘</m:t>
                                        </m:r>
                                      </m:sub>
                                      <m:sup>
                                        <m:r>
                                          <a:rPr lang="en-US" sz="3200" i="1">
                                            <a:latin typeface="Cambria Math" panose="02040503050406030204" pitchFamily="18" charset="0"/>
                                          </a:rPr>
                                          <m:t>2</m:t>
                                        </m:r>
                                      </m:sup>
                                    </m:sSubSup>
                                    <m:r>
                                      <a:rPr lang="en-US" sz="3200" i="1">
                                        <a:latin typeface="Cambria Math" panose="02040503050406030204" pitchFamily="18" charset="0"/>
                                      </a:rPr>
                                      <m:t>−</m:t>
                                    </m:r>
                                    <m:d>
                                      <m:dPr>
                                        <m:ctrlPr>
                                          <a:rPr lang="en-US" sz="3200" i="1">
                                            <a:latin typeface="Cambria Math" panose="02040503050406030204" pitchFamily="18" charset="0"/>
                                          </a:rPr>
                                        </m:ctrlPr>
                                      </m:dPr>
                                      <m:e>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i="1">
                                                    <a:latin typeface="Cambria Math" panose="02040503050406030204" pitchFamily="18" charset="0"/>
                                                  </a:rPr>
                                                  <m:t>𝑋</m:t>
                                                </m:r>
                                              </m:e>
                                              <m:sub>
                                                <m:r>
                                                  <a:rPr lang="en-US" sz="3200" i="1">
                                                    <a:latin typeface="Cambria Math" panose="02040503050406030204" pitchFamily="18" charset="0"/>
                                                  </a:rPr>
                                                  <m:t>𝑘</m:t>
                                                </m:r>
                                              </m:sub>
                                            </m:sSub>
                                          </m:e>
                                        </m:nary>
                                      </m:e>
                                    </m:d>
                                  </m:e>
                                </m:nary>
                              </m:e>
                              <m:sup>
                                <m:r>
                                  <a:rPr lang="en-US" sz="3200" i="1">
                                    <a:latin typeface="Cambria Math" panose="02040503050406030204" pitchFamily="18" charset="0"/>
                                  </a:rPr>
                                  <m:t>2</m:t>
                                </m:r>
                              </m:sup>
                            </m:sSup>
                          </m:e>
                        </m:d>
                      </m:den>
                    </m:f>
                  </m:oMath>
                </a14:m>
                <a:r>
                  <a:rPr lang="en-US" sz="3500" b="1" dirty="0"/>
                  <a:t>.</a:t>
                </a:r>
              </a:p>
              <a:p>
                <a:pPr marL="0" indent="0">
                  <a:spcBef>
                    <a:spcPts val="0"/>
                  </a:spcBef>
                  <a:buNone/>
                </a:pPr>
                <a:endParaRPr lang="en-US" sz="3200" b="1"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72209" y="2009553"/>
                <a:ext cx="9382539" cy="4677493"/>
              </a:xfrm>
              <a:blipFill>
                <a:blip r:embed="rId2"/>
                <a:stretch>
                  <a:fillRect l="-1689" t="-1695" r="-1949"/>
                </a:stretch>
              </a:blipFill>
            </p:spPr>
            <p:txBody>
              <a:bodyPr/>
              <a:lstStyle/>
              <a:p>
                <a:r>
                  <a:rPr lang="en-US">
                    <a:noFill/>
                  </a:rPr>
                  <a:t> </a:t>
                </a:r>
              </a:p>
            </p:txBody>
          </p:sp>
        </mc:Fallback>
      </mc:AlternateContent>
    </p:spTree>
    <p:extLst>
      <p:ext uri="{BB962C8B-B14F-4D97-AF65-F5344CB8AC3E}">
        <p14:creationId xmlns:p14="http://schemas.microsoft.com/office/powerpoint/2010/main" val="396389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FURTHER NOTATION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08598" y="2009553"/>
                <a:ext cx="9581322" cy="4677493"/>
              </a:xfrm>
            </p:spPr>
            <p:txBody>
              <a:bodyPr>
                <a:normAutofit/>
              </a:bodyPr>
              <a:lstStyle/>
              <a:p>
                <a:pPr marL="0" indent="0">
                  <a:spcBef>
                    <a:spcPts val="0"/>
                  </a:spcBef>
                  <a:buNone/>
                </a:pPr>
                <a:r>
                  <a:rPr lang="en-US" sz="3200" b="1" dirty="0"/>
                  <a:t>Depending on context, let  </a:t>
                </a:r>
                <a14:m>
                  <m:oMath xmlns:m="http://schemas.openxmlformats.org/officeDocument/2006/math">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oMath>
                </a14:m>
                <a:r>
                  <a:rPr lang="en-US" sz="3200" b="1" dirty="0"/>
                  <a:t>  denote either the maximum likelihood estimate of  </a:t>
                </a:r>
                <a14:m>
                  <m:oMath xmlns:m="http://schemas.openxmlformats.org/officeDocument/2006/math">
                    <m:r>
                      <a:rPr lang="en-US" sz="3200" b="1" i="1">
                        <a:latin typeface="Cambria Math" panose="02040503050406030204" pitchFamily="18" charset="0"/>
                      </a:rPr>
                      <m:t>𝜷</m:t>
                    </m:r>
                  </m:oMath>
                </a14:m>
                <a:r>
                  <a:rPr lang="en-US" sz="3200" b="1" dirty="0"/>
                  <a:t>  or the maximum likelihood estimator, </a:t>
                </a:r>
                <a:r>
                  <a:rPr lang="en-US" sz="3200" b="1" i="1" dirty="0"/>
                  <a:t>subject to the constraint  </a:t>
                </a:r>
                <a:r>
                  <a:rPr lang="en-US" sz="3200" b="1" dirty="0"/>
                  <a:t>that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1</m:t>
                        </m:r>
                      </m:sub>
                    </m:sSub>
                    <m:r>
                      <a:rPr lang="en-US" sz="3200" b="0" i="0" smtClean="0">
                        <a:latin typeface="Cambria Math" panose="02040503050406030204" pitchFamily="18" charset="0"/>
                      </a:rPr>
                      <m:t>=0</m:t>
                    </m:r>
                  </m:oMath>
                </a14:m>
                <a:r>
                  <a:rPr lang="en-US" sz="3200" dirty="0"/>
                  <a:t>.</a:t>
                </a:r>
                <a:r>
                  <a:rPr lang="en-US" sz="3200" b="1" dirty="0"/>
                  <a:t>  </a:t>
                </a:r>
              </a:p>
              <a:p>
                <a:pPr marL="0" indent="0">
                  <a:spcBef>
                    <a:spcPts val="0"/>
                  </a:spcBef>
                  <a:buNone/>
                </a:pPr>
                <a:endParaRPr lang="en-US" sz="3200" b="1" dirty="0"/>
              </a:p>
              <a:p>
                <a:pPr marL="0" indent="0">
                  <a:spcBef>
                    <a:spcPts val="0"/>
                  </a:spcBef>
                  <a:buNone/>
                </a:pPr>
                <a:r>
                  <a:rPr lang="en-US" sz="3200" b="1" dirty="0"/>
                  <a:t>For simple linear regression, the estimate  </a:t>
                </a:r>
                <a14:m>
                  <m:oMath xmlns:m="http://schemas.openxmlformats.org/officeDocument/2006/math">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oMath>
                </a14:m>
                <a:r>
                  <a:rPr lang="en-US" sz="3200" dirty="0"/>
                  <a:t> </a:t>
                </a:r>
                <a14:m>
                  <m:oMath xmlns:m="http://schemas.openxmlformats.org/officeDocument/2006/math">
                    <m:r>
                      <a:rPr lang="en-US" sz="3200" i="1">
                        <a:latin typeface="Cambria Math" panose="02040503050406030204" pitchFamily="18" charset="0"/>
                      </a:rPr>
                      <m:t>=</m:t>
                    </m:r>
                    <m:sSup>
                      <m:sSupPr>
                        <m:ctrlPr>
                          <a:rPr lang="en-US" sz="3200" i="1">
                            <a:latin typeface="Cambria Math" panose="02040503050406030204" pitchFamily="18" charset="0"/>
                          </a:rPr>
                        </m:ctrlPr>
                      </m:sSupPr>
                      <m:e>
                        <m:d>
                          <m:dPr>
                            <m:ctrlPr>
                              <a:rPr lang="en-US" sz="3200" i="1">
                                <a:latin typeface="Cambria Math" panose="02040503050406030204" pitchFamily="18" charset="0"/>
                              </a:rPr>
                            </m:ctrlPr>
                          </m:dPr>
                          <m:e>
                            <m:sSup>
                              <m:sSupPr>
                                <m:ctrlPr>
                                  <a:rPr lang="en-US" sz="3200" i="1">
                                    <a:latin typeface="Cambria Math" panose="02040503050406030204" pitchFamily="18" charset="0"/>
                                  </a:rPr>
                                </m:ctrlPr>
                              </m:sSupPr>
                              <m:e>
                                <m:r>
                                  <a:rPr lang="en-US" sz="3200" i="1">
                                    <a:latin typeface="Cambria Math" panose="02040503050406030204" pitchFamily="18" charset="0"/>
                                  </a:rPr>
                                  <m:t>𝑛</m:t>
                                </m:r>
                              </m:e>
                              <m:sup>
                                <m:r>
                                  <a:rPr lang="en-US" sz="3200" i="1">
                                    <a:latin typeface="Cambria Math" panose="02040503050406030204" pitchFamily="18" charset="0"/>
                                  </a:rPr>
                                  <m:t>−1</m:t>
                                </m:r>
                              </m:sup>
                            </m:sSup>
                            <m:r>
                              <a:rPr lang="en-US" sz="3200">
                                <a:latin typeface="Cambria Math" panose="02040503050406030204" pitchFamily="18" charset="0"/>
                              </a:rPr>
                              <m:t> </m:t>
                            </m:r>
                            <m:nary>
                              <m:naryPr>
                                <m:chr m:val="∑"/>
                                <m:ctrlPr>
                                  <a:rPr lang="en-US" sz="3200" i="1">
                                    <a:latin typeface="Cambria Math" panose="02040503050406030204" pitchFamily="18" charset="0"/>
                                  </a:rPr>
                                </m:ctrlPr>
                              </m:naryPr>
                              <m:sub>
                                <m: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e>
                            </m:nary>
                            <m:r>
                              <a:rPr lang="en-US" sz="3200" i="1">
                                <a:latin typeface="Cambria Math" panose="02040503050406030204" pitchFamily="18" charset="0"/>
                              </a:rPr>
                              <m:t>, 0</m:t>
                            </m:r>
                          </m:e>
                        </m:d>
                      </m:e>
                      <m:sup>
                        <m:r>
                          <a:rPr lang="en-US" sz="3200" i="1">
                            <a:latin typeface="Cambria Math" panose="02040503050406030204" pitchFamily="18" charset="0"/>
                          </a:rPr>
                          <m:t>𝑇</m:t>
                        </m:r>
                      </m:sup>
                    </m:sSup>
                  </m:oMath>
                </a14:m>
                <a:r>
                  <a:rPr lang="en-US" sz="3200" b="1" dirty="0"/>
                  <a:t>,  as can be seen by maximizing </a:t>
                </a:r>
                <a14:m>
                  <m:oMath xmlns:m="http://schemas.openxmlformats.org/officeDocument/2006/math">
                    <m:r>
                      <a:rPr lang="en-US" sz="3200" b="1" i="0" smtClean="0">
                        <a:latin typeface="Cambria Math" panose="02040503050406030204" pitchFamily="18" charset="0"/>
                      </a:rPr>
                      <m:t> </m:t>
                    </m:r>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i="1">
                                            <a:latin typeface="Cambria Math" panose="02040503050406030204" pitchFamily="18" charset="0"/>
                                          </a:rPr>
                                          <m:t>0</m:t>
                                        </m:r>
                                      </m:sub>
                                    </m:sSub>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oMath>
                </a14:m>
                <a:r>
                  <a:rPr lang="en-US" sz="3200" b="1" dirty="0"/>
                  <a:t>  with respect to  </a:t>
                </a:r>
                <a14:m>
                  <m:oMath xmlns:m="http://schemas.openxmlformats.org/officeDocument/2006/math">
                    <m:sSub>
                      <m:sSubPr>
                        <m:ctrlPr>
                          <a:rPr lang="en-US" sz="3200" i="1">
                            <a:latin typeface="Cambria Math" panose="02040503050406030204" pitchFamily="18" charset="0"/>
                          </a:rPr>
                        </m:ctrlPr>
                      </m:sSubPr>
                      <m:e>
                        <m:r>
                          <a:rPr lang="en-US" sz="3200" i="1">
                            <a:latin typeface="Cambria Math" panose="02040503050406030204" pitchFamily="18" charset="0"/>
                          </a:rPr>
                          <m:t>𝛽</m:t>
                        </m:r>
                      </m:e>
                      <m:sub>
                        <m:r>
                          <a:rPr lang="en-US" sz="3200" b="0" i="1" smtClean="0">
                            <a:latin typeface="Cambria Math" panose="02040503050406030204" pitchFamily="18" charset="0"/>
                          </a:rPr>
                          <m:t>0</m:t>
                        </m:r>
                      </m:sub>
                    </m:sSub>
                  </m:oMath>
                </a14:m>
                <a:r>
                  <a:rPr lang="en-US" sz="3200" b="1" dirty="0"/>
                  <a:t>.  Similarly, the estimator  </a:t>
                </a:r>
                <a14:m>
                  <m:oMath xmlns:m="http://schemas.openxmlformats.org/officeDocument/2006/math">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r>
                      <a:rPr lang="en-US" sz="3200" b="0" i="1" smtClean="0">
                        <a:latin typeface="Cambria Math" panose="02040503050406030204" pitchFamily="18" charset="0"/>
                      </a:rPr>
                      <m:t>=</m:t>
                    </m:r>
                    <m:sSup>
                      <m:sSupPr>
                        <m:ctrlPr>
                          <a:rPr lang="en-US" sz="3200" i="1" smtClean="0">
                            <a:latin typeface="Cambria Math" panose="02040503050406030204" pitchFamily="18" charset="0"/>
                          </a:rPr>
                        </m:ctrlPr>
                      </m:sSupPr>
                      <m:e>
                        <m:d>
                          <m:dPr>
                            <m:ctrlPr>
                              <a:rPr lang="en-US" sz="3200" i="1" smtClean="0">
                                <a:latin typeface="Cambria Math" panose="02040503050406030204" pitchFamily="18" charset="0"/>
                              </a:rPr>
                            </m:ctrlPr>
                          </m:dPr>
                          <m:e>
                            <m:sSup>
                              <m:sSupPr>
                                <m:ctrlPr>
                                  <a:rPr lang="en-US" sz="3200" i="1" smtClean="0">
                                    <a:latin typeface="Cambria Math" panose="02040503050406030204" pitchFamily="18" charset="0"/>
                                  </a:rPr>
                                </m:ctrlPr>
                              </m:sSupPr>
                              <m:e>
                                <m:r>
                                  <a:rPr lang="en-US" sz="3200" b="0" i="1" smtClean="0">
                                    <a:latin typeface="Cambria Math" panose="02040503050406030204" pitchFamily="18" charset="0"/>
                                  </a:rPr>
                                  <m:t>𝑛</m:t>
                                </m:r>
                              </m:e>
                              <m:sup>
                                <m:r>
                                  <a:rPr lang="en-US" sz="3200" b="0" i="1" smtClean="0">
                                    <a:latin typeface="Cambria Math" panose="02040503050406030204" pitchFamily="18" charset="0"/>
                                  </a:rPr>
                                  <m:t>−1</m:t>
                                </m:r>
                              </m:sup>
                            </m:sSup>
                            <m:r>
                              <a:rPr lang="en-US" sz="3200" b="0" i="0" smtClean="0">
                                <a:latin typeface="Cambria Math" panose="02040503050406030204" pitchFamily="18" charset="0"/>
                              </a:rPr>
                              <m:t> </m:t>
                            </m:r>
                            <m:nary>
                              <m:naryPr>
                                <m:chr m:val="∑"/>
                                <m:ctrlPr>
                                  <a:rPr lang="en-US" sz="3200" i="1" smtClean="0">
                                    <a:latin typeface="Cambria Math" panose="02040503050406030204" pitchFamily="18" charset="0"/>
                                  </a:rPr>
                                </m:ctrlPr>
                              </m:naryPr>
                              <m:sub>
                                <m:r>
                                  <a:rPr lang="en-US" sz="3200" b="0" i="1" smtClean="0">
                                    <a:latin typeface="Cambria Math" panose="02040503050406030204" pitchFamily="18" charset="0"/>
                                  </a:rPr>
                                  <m:t>𝑘</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𝑌</m:t>
                                    </m:r>
                                  </m:e>
                                  <m:sub>
                                    <m:r>
                                      <a:rPr lang="en-US" sz="3200" b="0" i="1" smtClean="0">
                                        <a:latin typeface="Cambria Math" panose="02040503050406030204" pitchFamily="18" charset="0"/>
                                      </a:rPr>
                                      <m:t>𝑘</m:t>
                                    </m:r>
                                  </m:sub>
                                </m:sSub>
                              </m:e>
                            </m:nary>
                            <m:r>
                              <a:rPr lang="en-US" sz="3200" b="0" i="1" smtClean="0">
                                <a:latin typeface="Cambria Math" panose="02040503050406030204" pitchFamily="18" charset="0"/>
                              </a:rPr>
                              <m:t>, 0</m:t>
                            </m:r>
                          </m:e>
                        </m:d>
                      </m:e>
                      <m:sup>
                        <m:r>
                          <a:rPr lang="en-US" sz="3200" b="0" i="1" smtClean="0">
                            <a:latin typeface="Cambria Math" panose="02040503050406030204" pitchFamily="18" charset="0"/>
                          </a:rPr>
                          <m:t>𝑇</m:t>
                        </m:r>
                      </m:sup>
                    </m:sSup>
                  </m:oMath>
                </a14:m>
                <a:r>
                  <a:rPr lang="en-US" sz="3200"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08598" y="2009553"/>
                <a:ext cx="9581322" cy="4677493"/>
              </a:xfrm>
              <a:blipFill>
                <a:blip r:embed="rId2"/>
                <a:stretch>
                  <a:fillRect l="-1590" t="-1173" r="-3435"/>
                </a:stretch>
              </a:blipFill>
            </p:spPr>
            <p:txBody>
              <a:bodyPr/>
              <a:lstStyle/>
              <a:p>
                <a:r>
                  <a:rPr lang="en-US">
                    <a:noFill/>
                  </a:rPr>
                  <a:t> </a:t>
                </a:r>
              </a:p>
            </p:txBody>
          </p:sp>
        </mc:Fallback>
      </mc:AlternateContent>
    </p:spTree>
    <p:extLst>
      <p:ext uri="{BB962C8B-B14F-4D97-AF65-F5344CB8AC3E}">
        <p14:creationId xmlns:p14="http://schemas.microsoft.com/office/powerpoint/2010/main" val="39308296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HYPOTHESIS TESTING</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Consider testing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𝐻</m:t>
                        </m:r>
                      </m:e>
                      <m:sub>
                        <m:r>
                          <a:rPr lang="en-US" sz="3200" b="0" i="1" smtClean="0">
                            <a:latin typeface="Cambria Math" panose="02040503050406030204" pitchFamily="18" charset="0"/>
                          </a:rPr>
                          <m:t>0</m:t>
                        </m:r>
                      </m:sub>
                    </m:sSub>
                    <m:r>
                      <a:rPr lang="en-US" sz="3200" b="0" i="1" smtClean="0">
                        <a:latin typeface="Cambria Math" panose="02040503050406030204" pitchFamily="18" charset="0"/>
                      </a:rPr>
                      <m:t>:</m:t>
                    </m:r>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𝛽</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=0</m:t>
                    </m:r>
                  </m:oMath>
                </a14:m>
                <a:r>
                  <a:rPr lang="en-US" sz="3200" dirty="0"/>
                  <a:t>  </a:t>
                </a:r>
                <a:r>
                  <a:rPr lang="en-US" sz="3200" b="1" dirty="0"/>
                  <a:t>against  </a:t>
                </a:r>
                <a14:m>
                  <m:oMath xmlns:m="http://schemas.openxmlformats.org/officeDocument/2006/math">
                    <m:sSub>
                      <m:sSubPr>
                        <m:ctrlPr>
                          <a:rPr lang="en-US" sz="3200" i="1">
                            <a:latin typeface="Cambria Math" panose="02040503050406030204" pitchFamily="18" charset="0"/>
                          </a:rPr>
                        </m:ctrlPr>
                      </m:sSubPr>
                      <m:e>
                        <m:r>
                          <a:rPr lang="en-US" sz="3200" b="0" i="1">
                            <a:latin typeface="Cambria Math" panose="02040503050406030204" pitchFamily="18" charset="0"/>
                          </a:rPr>
                          <m:t>𝐻</m:t>
                        </m:r>
                      </m:e>
                      <m:sub>
                        <m:r>
                          <a:rPr lang="en-US" sz="3200" b="0" i="1" smtClean="0">
                            <a:latin typeface="Cambria Math" panose="02040503050406030204" pitchFamily="18" charset="0"/>
                          </a:rPr>
                          <m:t>1</m:t>
                        </m:r>
                      </m:sub>
                    </m:sSub>
                    <m:r>
                      <a:rPr lang="en-US" sz="3200" b="0" i="1">
                        <a:latin typeface="Cambria Math" panose="02040503050406030204" pitchFamily="18" charset="0"/>
                      </a:rPr>
                      <m:t>:</m:t>
                    </m:r>
                    <m:sSub>
                      <m:sSubPr>
                        <m:ctrlPr>
                          <a:rPr lang="en-US" sz="3200" i="1">
                            <a:latin typeface="Cambria Math" panose="02040503050406030204" pitchFamily="18" charset="0"/>
                          </a:rPr>
                        </m:ctrlPr>
                      </m:sSubPr>
                      <m:e>
                        <m:r>
                          <a:rPr lang="en-US" sz="3200" b="0" i="1">
                            <a:latin typeface="Cambria Math" panose="02040503050406030204" pitchFamily="18" charset="0"/>
                          </a:rPr>
                          <m:t>𝛽</m:t>
                        </m:r>
                      </m:e>
                      <m:sub>
                        <m:r>
                          <a:rPr lang="en-US" sz="3200" b="0" i="1">
                            <a:latin typeface="Cambria Math" panose="02040503050406030204" pitchFamily="18" charset="0"/>
                          </a:rPr>
                          <m:t>1</m:t>
                        </m:r>
                      </m:sub>
                    </m:sSub>
                    <m:r>
                      <a:rPr lang="en-US" sz="3200" b="0" i="1" smtClean="0">
                        <a:latin typeface="Cambria Math" panose="02040503050406030204" pitchFamily="18" charset="0"/>
                      </a:rPr>
                      <m:t>≠</m:t>
                    </m:r>
                    <m:r>
                      <a:rPr lang="en-US" sz="3200" b="0" i="1">
                        <a:latin typeface="Cambria Math" panose="02040503050406030204" pitchFamily="18" charset="0"/>
                      </a:rPr>
                      <m:t>0</m:t>
                    </m:r>
                  </m:oMath>
                </a14:m>
                <a:r>
                  <a:rPr lang="en-US" sz="3200" b="1" dirty="0"/>
                  <a:t>.  One method for doing so is a </a:t>
                </a:r>
                <a:r>
                  <a:rPr lang="en-US" sz="3200" b="1" u="sng" dirty="0"/>
                  <a:t>likelihood ratio test</a:t>
                </a:r>
                <a:r>
                  <a:rPr lang="en-US" sz="3200" b="1" dirty="0"/>
                  <a:t>.</a:t>
                </a:r>
              </a:p>
              <a:p>
                <a:pPr marL="0" indent="0">
                  <a:spcBef>
                    <a:spcPts val="0"/>
                  </a:spcBef>
                  <a:buNone/>
                </a:pPr>
                <a:endParaRPr lang="en-US" sz="3200" b="1" dirty="0"/>
              </a:p>
              <a:p>
                <a:pPr marL="0" indent="0">
                  <a:spcBef>
                    <a:spcPts val="0"/>
                  </a:spcBef>
                  <a:buNone/>
                </a:pPr>
                <a:r>
                  <a:rPr lang="en-US" sz="3200" b="1" dirty="0"/>
                  <a:t>The idea is to compare the best fitting model which satisfies the constraint  </a:t>
                </a:r>
                <a14:m>
                  <m:oMath xmlns:m="http://schemas.openxmlformats.org/officeDocument/2006/math">
                    <m:sSub>
                      <m:sSubPr>
                        <m:ctrlPr>
                          <a:rPr lang="en-US" sz="3200" i="1" smtClean="0">
                            <a:latin typeface="Cambria Math" panose="02040503050406030204" pitchFamily="18" charset="0"/>
                          </a:rPr>
                        </m:ctrlPr>
                      </m:sSubPr>
                      <m:e>
                        <m:r>
                          <a:rPr lang="en-US" sz="3200" b="0" i="1" smtClean="0">
                            <a:latin typeface="Cambria Math" panose="02040503050406030204" pitchFamily="18" charset="0"/>
                          </a:rPr>
                          <m:t>𝛽</m:t>
                        </m:r>
                      </m:e>
                      <m:sub>
                        <m:r>
                          <a:rPr lang="en-US" sz="3200" b="0" i="1" smtClean="0">
                            <a:latin typeface="Cambria Math" panose="02040503050406030204" pitchFamily="18" charset="0"/>
                          </a:rPr>
                          <m:t>1</m:t>
                        </m:r>
                      </m:sub>
                    </m:sSub>
                    <m:r>
                      <a:rPr lang="en-US" sz="3200" b="0" i="1" smtClean="0">
                        <a:latin typeface="Cambria Math" panose="02040503050406030204" pitchFamily="18" charset="0"/>
                      </a:rPr>
                      <m:t>=0</m:t>
                    </m:r>
                  </m:oMath>
                </a14:m>
                <a:r>
                  <a:rPr lang="en-US" sz="3200" b="1" dirty="0"/>
                  <a:t>  to the best fitting model regardless of the constraint.  Here we define best fitting as maximizing the likelihood.</a:t>
                </a:r>
                <a:r>
                  <a:rPr lang="en-US" sz="3200" b="1" baseline="30000" dirty="0"/>
                  <a:t>1</a:t>
                </a:r>
                <a:endParaRPr lang="en-US" sz="3200" b="1" dirty="0"/>
              </a:p>
              <a:p>
                <a:pPr marL="0" indent="0">
                  <a:spcBef>
                    <a:spcPts val="0"/>
                  </a:spcBef>
                  <a:buNone/>
                </a:pPr>
                <a:endParaRPr lang="en-US" sz="3200" b="1" dirty="0"/>
              </a:p>
              <a:p>
                <a:pPr marL="0" indent="0">
                  <a:spcBef>
                    <a:spcPts val="0"/>
                  </a:spcBef>
                  <a:buNone/>
                </a:pPr>
                <a:r>
                  <a:rPr lang="en-US" sz="2000" b="1" baseline="30000" dirty="0"/>
                  <a:t>1</a:t>
                </a:r>
                <a:r>
                  <a:rPr lang="en-US" sz="2000" b="1" dirty="0"/>
                  <a:t> Recall (see Lecture 9) that larger likelihoods correspond to possible parameter values for which the observed data are less surprising.</a:t>
                </a:r>
                <a:endParaRPr lang="en-US" sz="2000" b="1" baseline="30000" dirty="0"/>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r="-385" b="-782"/>
                </a:stretch>
              </a:blipFill>
            </p:spPr>
            <p:txBody>
              <a:bodyPr/>
              <a:lstStyle/>
              <a:p>
                <a:r>
                  <a:rPr lang="en-US">
                    <a:noFill/>
                  </a:rPr>
                  <a:t> </a:t>
                </a:r>
              </a:p>
            </p:txBody>
          </p:sp>
        </mc:Fallback>
      </mc:AlternateContent>
    </p:spTree>
    <p:extLst>
      <p:ext uri="{BB962C8B-B14F-4D97-AF65-F5344CB8AC3E}">
        <p14:creationId xmlns:p14="http://schemas.microsoft.com/office/powerpoint/2010/main" val="6139919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HYPOTHESIS TESTING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The likelihood ratio test statistic, given data  </a:t>
                </a:r>
                <a14:m>
                  <m:oMath xmlns:m="http://schemas.openxmlformats.org/officeDocument/2006/math">
                    <m:r>
                      <a:rPr lang="en-US" sz="3200" b="1" i="1" smtClean="0">
                        <a:latin typeface="Cambria Math" panose="02040503050406030204" pitchFamily="18" charset="0"/>
                      </a:rPr>
                      <m:t>𝒅</m:t>
                    </m:r>
                  </m:oMath>
                </a14:m>
                <a:r>
                  <a:rPr lang="en-US" sz="3200" b="1" dirty="0"/>
                  <a:t>,  is</a:t>
                </a:r>
              </a:p>
              <a:p>
                <a:pPr marL="0" indent="0">
                  <a:spcBef>
                    <a:spcPts val="0"/>
                  </a:spcBef>
                  <a:buNone/>
                </a:pPr>
                <a14:m>
                  <m:oMath xmlns:m="http://schemas.openxmlformats.org/officeDocument/2006/math">
                    <m:r>
                      <a:rPr lang="en-US" sz="3200" b="0" i="1" smtClean="0">
                        <a:latin typeface="Cambria Math" panose="02040503050406030204" pitchFamily="18" charset="0"/>
                      </a:rPr>
                      <m:t>𝜆</m:t>
                    </m:r>
                    <m:d>
                      <m:dPr>
                        <m:ctrlPr>
                          <a:rPr lang="en-US" sz="3200" b="1" i="1" smtClean="0">
                            <a:latin typeface="Cambria Math" panose="02040503050406030204" pitchFamily="18" charset="0"/>
                          </a:rPr>
                        </m:ctrlPr>
                      </m:dPr>
                      <m:e>
                        <m:r>
                          <a:rPr lang="en-US" sz="3200" b="1" i="1" smtClean="0">
                            <a:latin typeface="Cambria Math" panose="02040503050406030204" pitchFamily="18" charset="0"/>
                          </a:rPr>
                          <m:t>𝒅</m:t>
                        </m:r>
                      </m:e>
                    </m:d>
                    <m:r>
                      <a:rPr lang="en-US" sz="3200" b="1" i="1" smtClean="0">
                        <a:latin typeface="Cambria Math" panose="02040503050406030204" pitchFamily="18" charset="0"/>
                      </a:rPr>
                      <m:t> ≔</m:t>
                    </m:r>
                    <m:r>
                      <a:rPr lang="en-US" sz="3200" i="1">
                        <a:latin typeface="Cambria Math" panose="02040503050406030204" pitchFamily="18" charset="0"/>
                      </a:rPr>
                      <m:t>𝐿</m:t>
                    </m:r>
                    <m:d>
                      <m:dPr>
                        <m:ctrlPr>
                          <a:rPr lang="en-US" sz="3200" b="1" i="1">
                            <a:latin typeface="Cambria Math" panose="02040503050406030204" pitchFamily="18" charset="0"/>
                          </a:rPr>
                        </m:ctrlPr>
                      </m:dPr>
                      <m:e>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r>
                          <a:rPr lang="en-US" sz="3200" b="1" i="1" smtClean="0">
                            <a:latin typeface="Cambria Math" panose="02040503050406030204" pitchFamily="18" charset="0"/>
                          </a:rPr>
                          <m:t> </m:t>
                        </m:r>
                      </m:e>
                      <m:e>
                        <m:r>
                          <a:rPr lang="en-US" sz="3200" b="1" i="1" smtClean="0">
                            <a:latin typeface="Cambria Math" panose="02040503050406030204" pitchFamily="18" charset="0"/>
                          </a:rPr>
                          <m:t> </m:t>
                        </m:r>
                        <m:r>
                          <a:rPr lang="en-US" sz="3200" b="1" i="1">
                            <a:latin typeface="Cambria Math" panose="02040503050406030204" pitchFamily="18" charset="0"/>
                          </a:rPr>
                          <m:t>𝒅</m:t>
                        </m:r>
                      </m:e>
                    </m:d>
                  </m:oMath>
                </a14:m>
                <a:r>
                  <a:rPr lang="en-US" sz="3200" b="1" dirty="0"/>
                  <a:t> / </a:t>
                </a:r>
                <a14:m>
                  <m:oMath xmlns:m="http://schemas.openxmlformats.org/officeDocument/2006/math">
                    <m:r>
                      <a:rPr lang="en-US" sz="3200" i="1">
                        <a:latin typeface="Cambria Math" panose="02040503050406030204" pitchFamily="18" charset="0"/>
                      </a:rPr>
                      <m:t>𝐿</m:t>
                    </m:r>
                    <m:d>
                      <m:dPr>
                        <m:ctrlPr>
                          <a:rPr lang="en-US" sz="3200" b="1" i="1">
                            <a:latin typeface="Cambria Math" panose="02040503050406030204" pitchFamily="18" charset="0"/>
                          </a:rPr>
                        </m:ctrlPr>
                      </m:d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r>
                          <a:rPr lang="en-US" sz="3200" b="1" i="1" smtClean="0">
                            <a:latin typeface="Cambria Math" panose="02040503050406030204" pitchFamily="18" charset="0"/>
                          </a:rPr>
                          <m:t> </m:t>
                        </m:r>
                      </m:e>
                      <m:e>
                        <m:r>
                          <a:rPr lang="en-US" sz="3200" b="1" i="1" smtClean="0">
                            <a:latin typeface="Cambria Math" panose="02040503050406030204" pitchFamily="18" charset="0"/>
                          </a:rPr>
                          <m:t> </m:t>
                        </m:r>
                        <m:r>
                          <a:rPr lang="en-US" sz="3200" b="1" i="1">
                            <a:latin typeface="Cambria Math" panose="02040503050406030204" pitchFamily="18" charset="0"/>
                          </a:rPr>
                          <m:t>𝒅</m:t>
                        </m:r>
                      </m:e>
                    </m:d>
                    <m:r>
                      <a:rPr lang="en-US" sz="3200" b="1" i="0" smtClean="0">
                        <a:latin typeface="Cambria Math" panose="02040503050406030204" pitchFamily="18" charset="0"/>
                      </a:rPr>
                      <m:t>,</m:t>
                    </m:r>
                  </m:oMath>
                </a14:m>
                <a:endParaRPr lang="en-US" sz="3200" b="1" dirty="0"/>
              </a:p>
              <a:p>
                <a:pPr marL="0" indent="0">
                  <a:spcBef>
                    <a:spcPts val="0"/>
                  </a:spcBef>
                  <a:buNone/>
                </a:pPr>
                <a:r>
                  <a:rPr lang="en-US" sz="3200" b="1" dirty="0"/>
                  <a:t>where </a:t>
                </a:r>
                <a14:m>
                  <m:oMath xmlns:m="http://schemas.openxmlformats.org/officeDocument/2006/math">
                    <m:sSub>
                      <m:sSubPr>
                        <m:ctrlPr>
                          <a:rPr lang="en-US" sz="3200" b="1" i="1" smtClean="0">
                            <a:latin typeface="Cambria Math" panose="02040503050406030204" pitchFamily="18" charset="0"/>
                          </a:rPr>
                        </m:ctrlPr>
                      </m:sSubPr>
                      <m:e>
                        <m:r>
                          <a:rPr lang="en-US" sz="3200" b="1" i="1" smtClean="0">
                            <a:latin typeface="Cambria Math" panose="02040503050406030204" pitchFamily="18" charset="0"/>
                          </a:rPr>
                          <m:t> </m:t>
                        </m:r>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oMath>
                </a14:m>
                <a:r>
                  <a:rPr lang="en-US" sz="3200" b="1" dirty="0"/>
                  <a:t>  and  </a:t>
                </a:r>
                <a14:m>
                  <m:oMath xmlns:m="http://schemas.openxmlformats.org/officeDocument/2006/math">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r>
                      <a:rPr lang="en-US" sz="3200" b="1" i="1">
                        <a:latin typeface="Cambria Math" panose="02040503050406030204" pitchFamily="18" charset="0"/>
                      </a:rPr>
                      <m:t> </m:t>
                    </m:r>
                  </m:oMath>
                </a14:m>
                <a:r>
                  <a:rPr lang="en-US" sz="3200" b="1" dirty="0"/>
                  <a:t> are estimates.</a:t>
                </a:r>
              </a:p>
              <a:p>
                <a:pPr marL="0" indent="0">
                  <a:spcBef>
                    <a:spcPts val="0"/>
                  </a:spcBef>
                  <a:buNone/>
                </a:pPr>
                <a:endParaRPr lang="en-US" sz="3200" b="1" dirty="0"/>
              </a:p>
              <a:p>
                <a:pPr marL="0" indent="0">
                  <a:spcBef>
                    <a:spcPts val="0"/>
                  </a:spcBef>
                  <a:buNone/>
                </a:pPr>
                <a:r>
                  <a:rPr lang="en-US" sz="3200" b="1" dirty="0"/>
                  <a:t>The underlying random variable is  </a:t>
                </a:r>
              </a:p>
              <a:p>
                <a:pPr marL="0" indent="0">
                  <a:spcBef>
                    <a:spcPts val="0"/>
                  </a:spcBef>
                  <a:buNone/>
                </a:pPr>
                <a14:m>
                  <m:oMath xmlns:m="http://schemas.openxmlformats.org/officeDocument/2006/math">
                    <m:r>
                      <a:rPr lang="en-US" sz="3200" b="0" i="1" smtClean="0">
                        <a:latin typeface="Cambria Math" panose="02040503050406030204" pitchFamily="18" charset="0"/>
                      </a:rPr>
                      <m:t>𝜆</m:t>
                    </m:r>
                    <m:d>
                      <m:dPr>
                        <m:ctrlPr>
                          <a:rPr lang="en-US" sz="3200" b="1" i="1" smtClean="0">
                            <a:latin typeface="Cambria Math" panose="02040503050406030204" pitchFamily="18" charset="0"/>
                          </a:rPr>
                        </m:ctrlPr>
                      </m:dPr>
                      <m:e>
                        <m:r>
                          <a:rPr lang="en-US" sz="3200" b="1" i="1" smtClean="0">
                            <a:latin typeface="Cambria Math" panose="02040503050406030204" pitchFamily="18" charset="0"/>
                          </a:rPr>
                          <m:t>𝑫</m:t>
                        </m:r>
                      </m:e>
                    </m:d>
                    <m:r>
                      <a:rPr lang="en-US" sz="3200" b="1" i="1" smtClean="0">
                        <a:latin typeface="Cambria Math" panose="02040503050406030204" pitchFamily="18" charset="0"/>
                      </a:rPr>
                      <m:t> ≔</m:t>
                    </m:r>
                    <m:r>
                      <a:rPr lang="en-US" sz="3200" i="1">
                        <a:latin typeface="Cambria Math" panose="02040503050406030204" pitchFamily="18" charset="0"/>
                      </a:rPr>
                      <m:t>𝐿</m:t>
                    </m:r>
                    <m:d>
                      <m:dPr>
                        <m:ctrlPr>
                          <a:rPr lang="en-US" sz="3200" b="1" i="1">
                            <a:latin typeface="Cambria Math" panose="02040503050406030204" pitchFamily="18" charset="0"/>
                          </a:rPr>
                        </m:ctrlPr>
                      </m:dPr>
                      <m:e>
                        <m:sSub>
                          <m:sSubPr>
                            <m:ctrlPr>
                              <a:rPr lang="en-US" sz="3200" b="1" i="1">
                                <a:latin typeface="Cambria Math" panose="02040503050406030204" pitchFamily="18" charset="0"/>
                              </a:rPr>
                            </m:ctrlPr>
                          </m:sSub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r>
                          <a:rPr lang="en-US" sz="3200" b="1" i="1" smtClean="0">
                            <a:latin typeface="Cambria Math" panose="02040503050406030204" pitchFamily="18" charset="0"/>
                          </a:rPr>
                          <m:t> </m:t>
                        </m:r>
                      </m:e>
                      <m:e>
                        <m:r>
                          <a:rPr lang="en-US" sz="3200" b="1" i="1" smtClean="0">
                            <a:latin typeface="Cambria Math" panose="02040503050406030204" pitchFamily="18" charset="0"/>
                          </a:rPr>
                          <m:t> </m:t>
                        </m:r>
                        <m:r>
                          <a:rPr lang="en-US" sz="3200" b="1" i="1" smtClean="0">
                            <a:latin typeface="Cambria Math" panose="02040503050406030204" pitchFamily="18" charset="0"/>
                          </a:rPr>
                          <m:t>𝑫</m:t>
                        </m:r>
                      </m:e>
                    </m:d>
                  </m:oMath>
                </a14:m>
                <a:r>
                  <a:rPr lang="en-US" sz="3200" b="1" dirty="0"/>
                  <a:t> / </a:t>
                </a:r>
                <a14:m>
                  <m:oMath xmlns:m="http://schemas.openxmlformats.org/officeDocument/2006/math">
                    <m:r>
                      <a:rPr lang="en-US" sz="3200" i="1">
                        <a:latin typeface="Cambria Math" panose="02040503050406030204" pitchFamily="18" charset="0"/>
                      </a:rPr>
                      <m:t>𝐿</m:t>
                    </m:r>
                    <m:d>
                      <m:dPr>
                        <m:ctrlPr>
                          <a:rPr lang="en-US" sz="3200" b="1" i="1">
                            <a:latin typeface="Cambria Math" panose="02040503050406030204" pitchFamily="18" charset="0"/>
                          </a:rPr>
                        </m:ctrlPr>
                      </m:dPr>
                      <m:e>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r>
                          <a:rPr lang="en-US" sz="3200" b="1" i="1" smtClean="0">
                            <a:latin typeface="Cambria Math" panose="02040503050406030204" pitchFamily="18" charset="0"/>
                          </a:rPr>
                          <m:t> </m:t>
                        </m:r>
                      </m:e>
                      <m:e>
                        <m:r>
                          <a:rPr lang="en-US" sz="3200" b="1" i="1" smtClean="0">
                            <a:latin typeface="Cambria Math" panose="02040503050406030204" pitchFamily="18" charset="0"/>
                          </a:rPr>
                          <m:t> </m:t>
                        </m:r>
                        <m:r>
                          <a:rPr lang="en-US" sz="3200" b="1" i="1" smtClean="0">
                            <a:latin typeface="Cambria Math" panose="02040503050406030204" pitchFamily="18" charset="0"/>
                          </a:rPr>
                          <m:t>𝑫</m:t>
                        </m:r>
                      </m:e>
                    </m:d>
                    <m:r>
                      <a:rPr lang="en-US" sz="3200" b="1" i="0" smtClean="0">
                        <a:latin typeface="Cambria Math" panose="02040503050406030204" pitchFamily="18" charset="0"/>
                      </a:rPr>
                      <m:t>,</m:t>
                    </m:r>
                  </m:oMath>
                </a14:m>
                <a:endParaRPr lang="en-US" sz="3200" b="1" dirty="0"/>
              </a:p>
              <a:p>
                <a:pPr marL="0" indent="0">
                  <a:spcBef>
                    <a:spcPts val="0"/>
                  </a:spcBef>
                  <a:buNone/>
                </a:pPr>
                <a:r>
                  <a:rPr lang="en-US" sz="3200" b="1" dirty="0"/>
                  <a:t>where </a:t>
                </a:r>
                <a14:m>
                  <m:oMath xmlns:m="http://schemas.openxmlformats.org/officeDocument/2006/math">
                    <m:sSub>
                      <m:sSubPr>
                        <m:ctrlPr>
                          <a:rPr lang="en-US" sz="3200" b="1" i="1" smtClean="0">
                            <a:latin typeface="Cambria Math" panose="02040503050406030204" pitchFamily="18" charset="0"/>
                          </a:rPr>
                        </m:ctrlPr>
                      </m:sSubPr>
                      <m:e>
                        <m:r>
                          <a:rPr lang="en-US" sz="3200" b="1" i="1" smtClean="0">
                            <a:latin typeface="Cambria Math" panose="02040503050406030204" pitchFamily="18" charset="0"/>
                          </a:rPr>
                          <m:t> </m:t>
                        </m:r>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e>
                      <m:sub>
                        <m:r>
                          <m:rPr>
                            <m:sty m:val="p"/>
                          </m:rPr>
                          <a:rPr lang="en-US" sz="3200">
                            <a:latin typeface="Cambria Math" panose="02040503050406030204" pitchFamily="18" charset="0"/>
                          </a:rPr>
                          <m:t>null</m:t>
                        </m:r>
                      </m:sub>
                    </m:sSub>
                  </m:oMath>
                </a14:m>
                <a:r>
                  <a:rPr lang="en-US" sz="3200" b="1" dirty="0"/>
                  <a:t>  and  </a:t>
                </a:r>
                <a14:m>
                  <m:oMath xmlns:m="http://schemas.openxmlformats.org/officeDocument/2006/math">
                    <m:acc>
                      <m:accPr>
                        <m:chr m:val="̂"/>
                        <m:ctrlPr>
                          <a:rPr lang="en-US" sz="3200" b="1" i="1">
                            <a:latin typeface="Cambria Math" panose="02040503050406030204" pitchFamily="18" charset="0"/>
                          </a:rPr>
                        </m:ctrlPr>
                      </m:accPr>
                      <m:e>
                        <m:r>
                          <a:rPr lang="en-US" sz="3200" b="1" i="1">
                            <a:latin typeface="Cambria Math" panose="02040503050406030204" pitchFamily="18" charset="0"/>
                          </a:rPr>
                          <m:t>𝜷</m:t>
                        </m:r>
                      </m:e>
                    </m:acc>
                    <m:r>
                      <a:rPr lang="en-US" sz="3200" b="1" i="1">
                        <a:latin typeface="Cambria Math" panose="02040503050406030204" pitchFamily="18" charset="0"/>
                      </a:rPr>
                      <m:t> </m:t>
                    </m:r>
                  </m:oMath>
                </a14:m>
                <a:r>
                  <a:rPr lang="en-US" sz="3200" b="1" dirty="0"/>
                  <a:t> are estimators.</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a:stretch>
              </a:blipFill>
            </p:spPr>
            <p:txBody>
              <a:bodyPr/>
              <a:lstStyle/>
              <a:p>
                <a:r>
                  <a:rPr lang="en-US">
                    <a:noFill/>
                  </a:rPr>
                  <a:t> </a:t>
                </a:r>
              </a:p>
            </p:txBody>
          </p:sp>
        </mc:Fallback>
      </mc:AlternateContent>
    </p:spTree>
    <p:extLst>
      <p:ext uri="{BB962C8B-B14F-4D97-AF65-F5344CB8AC3E}">
        <p14:creationId xmlns:p14="http://schemas.microsoft.com/office/powerpoint/2010/main" val="2605844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HYPOTHESIS TESTING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For simple linear regression, </a:t>
                </a:r>
              </a:p>
              <a:p>
                <a:pPr marL="0" indent="0">
                  <a:spcBef>
                    <a:spcPts val="0"/>
                  </a:spcBef>
                  <a:buNone/>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𝜆</m:t>
                      </m:r>
                      <m:d>
                        <m:dPr>
                          <m:ctrlPr>
                            <a:rPr lang="en-US" sz="3200" b="1" i="1" smtClean="0">
                              <a:latin typeface="Cambria Math" panose="02040503050406030204" pitchFamily="18" charset="0"/>
                            </a:rPr>
                          </m:ctrlPr>
                        </m:dPr>
                        <m:e>
                          <m:r>
                            <a:rPr lang="en-US" sz="3200" b="1" i="1" smtClean="0">
                              <a:latin typeface="Cambria Math" panose="02040503050406030204" pitchFamily="18" charset="0"/>
                            </a:rPr>
                            <m:t>𝒅</m:t>
                          </m:r>
                        </m:e>
                      </m:d>
                      <m:r>
                        <a:rPr lang="en-US" sz="3200" b="1" i="1" smtClean="0">
                          <a:latin typeface="Cambria Math" panose="02040503050406030204" pitchFamily="18" charset="0"/>
                        </a:rPr>
                        <m:t>=</m:t>
                      </m:r>
                      <m:f>
                        <m:fPr>
                          <m:ctrlPr>
                            <a:rPr lang="en-US" sz="3200" b="1" i="1" smtClean="0">
                              <a:latin typeface="Cambria Math" panose="02040503050406030204" pitchFamily="18" charset="0"/>
                            </a:rPr>
                          </m:ctrlPr>
                        </m:fPr>
                        <m:num>
                          <m:r>
                            <m:rPr>
                              <m:sty m:val="p"/>
                            </m:rPr>
                            <a:rPr lang="en-US" sz="3200" b="0" i="0" smtClean="0">
                              <a:latin typeface="Cambria Math" panose="02040503050406030204" pitchFamily="18" charset="0"/>
                            </a:rPr>
                            <m:t>exp</m:t>
                          </m:r>
                          <m:d>
                            <m:dPr>
                              <m:begChr m:val="["/>
                              <m:endChr m:val="]"/>
                              <m:ctrlPr>
                                <a:rPr lang="en-US" sz="3200" b="1" i="1" smtClean="0">
                                  <a:latin typeface="Cambria Math" panose="02040503050406030204" pitchFamily="18" charset="0"/>
                                </a:rPr>
                              </m:ctrlPr>
                            </m:dPr>
                            <m:e>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e>
                          </m:d>
                        </m:num>
                        <m:den>
                          <m:r>
                            <m:rPr>
                              <m:sty m:val="p"/>
                            </m:rPr>
                            <a:rPr lang="en-US" sz="3200" b="0" i="1">
                              <a:latin typeface="Cambria Math" panose="02040503050406030204" pitchFamily="18" charset="0"/>
                            </a:rPr>
                            <m:t>exp</m:t>
                          </m:r>
                          <m:d>
                            <m:dPr>
                              <m:begChr m:val="["/>
                              <m:endChr m:val="]"/>
                              <m:ctrlPr>
                                <a:rPr lang="en-US" sz="3200" b="1" i="1">
                                  <a:latin typeface="Cambria Math" panose="02040503050406030204" pitchFamily="18" charset="0"/>
                                </a:rPr>
                              </m:ctrlPr>
                            </m:dPr>
                            <m:e>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i="1">
                                                      <a:latin typeface="Cambria Math" panose="02040503050406030204" pitchFamily="18" charset="0"/>
                                                    </a:rPr>
                                                    <m:t>𝑦</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b="0" i="1" smtClean="0">
                                                      <a:latin typeface="Cambria Math" panose="02040503050406030204" pitchFamily="18" charset="0"/>
                                                    </a:rPr>
                                                  </m:ctrlPr>
                                                </m:sSubPr>
                                                <m:e>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e>
                                                <m:sub>
                                                  <m:r>
                                                    <a:rPr lang="en-US" sz="3200" b="0" i="1" smtClean="0">
                                                      <a:latin typeface="Cambria Math" panose="02040503050406030204" pitchFamily="18" charset="0"/>
                                                    </a:rPr>
                                                    <m:t>𝑘</m:t>
                                                  </m:r>
                                                </m:sub>
                                              </m:sSub>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e>
                          </m:d>
                        </m:den>
                      </m:f>
                      <m:r>
                        <a:rPr lang="en-US" sz="3200" b="1" i="1" smtClean="0">
                          <a:latin typeface="Cambria Math" panose="02040503050406030204" pitchFamily="18" charset="0"/>
                        </a:rPr>
                        <m:t>,</m:t>
                      </m:r>
                    </m:oMath>
                  </m:oMathPara>
                </a14:m>
                <a:endParaRPr lang="en-US" sz="3200" b="1" dirty="0"/>
              </a:p>
              <a:p>
                <a:pPr marL="0" indent="0">
                  <a:spcBef>
                    <a:spcPts val="0"/>
                  </a:spcBef>
                  <a:buNone/>
                </a:pPr>
                <a:r>
                  <a:rPr lang="en-US" sz="3200" b="1" dirty="0"/>
                  <a:t>where  </a:t>
                </a:r>
                <a14:m>
                  <m:oMath xmlns:m="http://schemas.openxmlformats.org/officeDocument/2006/math">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𝑦</m:t>
                        </m:r>
                      </m:e>
                    </m:acc>
                    <m:r>
                      <a:rPr lang="en-US" sz="3200" b="0" i="1" smtClean="0">
                        <a:latin typeface="Cambria Math" panose="02040503050406030204" pitchFamily="18" charset="0"/>
                      </a:rPr>
                      <m:t> ≔</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𝑛</m:t>
                        </m:r>
                      </m:e>
                      <m:sup>
                        <m:r>
                          <a:rPr lang="en-US" sz="3200" b="0" i="1" smtClean="0">
                            <a:latin typeface="Cambria Math" panose="02040503050406030204" pitchFamily="18" charset="0"/>
                          </a:rPr>
                          <m:t>−1</m:t>
                        </m:r>
                      </m:sup>
                    </m:sSup>
                    <m:nary>
                      <m:naryPr>
                        <m:chr m:val="∑"/>
                        <m:ctrlPr>
                          <a:rPr lang="en-US" sz="3200" b="0" i="1" smtClean="0">
                            <a:latin typeface="Cambria Math" panose="02040503050406030204" pitchFamily="18" charset="0"/>
                          </a:rPr>
                        </m:ctrlPr>
                      </m:naryPr>
                      <m:sub>
                        <m:r>
                          <a:rPr lang="en-US" sz="3200" b="0" i="1" smtClean="0">
                            <a:latin typeface="Cambria Math" panose="02040503050406030204" pitchFamily="18" charset="0"/>
                          </a:rPr>
                          <m:t>𝑘</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𝑦</m:t>
                            </m:r>
                          </m:e>
                          <m:sub>
                            <m:r>
                              <a:rPr lang="en-US" sz="3200" b="0" i="1" smtClean="0">
                                <a:latin typeface="Cambria Math" panose="02040503050406030204" pitchFamily="18" charset="0"/>
                              </a:rPr>
                              <m:t>𝑘</m:t>
                            </m:r>
                          </m:sub>
                        </m:sSub>
                      </m:e>
                    </m:nary>
                  </m:oMath>
                </a14:m>
                <a:r>
                  <a:rPr lang="en-US" sz="3200" b="1" dirty="0"/>
                  <a:t> is the sample mean of the outcome values and</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𝑦</m:t>
                            </m:r>
                          </m:e>
                        </m:acc>
                      </m:e>
                      <m:sub>
                        <m:r>
                          <a:rPr lang="en-US" sz="3200" i="1">
                            <a:latin typeface="Cambria Math" panose="02040503050406030204" pitchFamily="18" charset="0"/>
                          </a:rPr>
                          <m:t>𝑘</m:t>
                        </m:r>
                      </m:sub>
                    </m:sSub>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𝛽</m:t>
                            </m:r>
                          </m:e>
                        </m:acc>
                      </m:e>
                      <m:sub>
                        <m:r>
                          <a:rPr lang="en-US" sz="3200" b="0" i="1" smtClean="0">
                            <a:latin typeface="Cambria Math" panose="02040503050406030204" pitchFamily="18" charset="0"/>
                          </a:rPr>
                          <m:t>0</m:t>
                        </m:r>
                      </m:sub>
                    </m:sSub>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𝛽</m:t>
                            </m:r>
                          </m:e>
                        </m:acc>
                      </m:e>
                      <m:sub>
                        <m:r>
                          <a:rPr lang="en-US" sz="3200" b="0" i="1" smtClean="0">
                            <a:latin typeface="Cambria Math" panose="02040503050406030204" pitchFamily="18" charset="0"/>
                          </a:rPr>
                          <m:t>1</m:t>
                        </m:r>
                      </m:sub>
                    </m:sSub>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𝑥</m:t>
                        </m:r>
                      </m:e>
                      <m:sub>
                        <m:r>
                          <a:rPr lang="en-US" sz="3200" b="0" i="1" smtClean="0">
                            <a:latin typeface="Cambria Math" panose="02040503050406030204" pitchFamily="18" charset="0"/>
                          </a:rPr>
                          <m:t>𝑘</m:t>
                        </m:r>
                      </m:sub>
                    </m:sSub>
                  </m:oMath>
                </a14:m>
                <a:r>
                  <a:rPr lang="en-US" sz="3200" b="1" dirty="0"/>
                  <a:t> is the fitted value for observation  k.</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a:stretch>
              </a:blipFill>
            </p:spPr>
            <p:txBody>
              <a:bodyPr/>
              <a:lstStyle/>
              <a:p>
                <a:r>
                  <a:rPr lang="en-US">
                    <a:noFill/>
                  </a:rPr>
                  <a:t> </a:t>
                </a:r>
              </a:p>
            </p:txBody>
          </p:sp>
        </mc:Fallback>
      </mc:AlternateContent>
    </p:spTree>
    <p:extLst>
      <p:ext uri="{BB962C8B-B14F-4D97-AF65-F5344CB8AC3E}">
        <p14:creationId xmlns:p14="http://schemas.microsoft.com/office/powerpoint/2010/main" val="20050538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1F5F01-64F3-DA0A-7FD2-A56B7F190F54}"/>
              </a:ext>
            </a:extLst>
          </p:cNvPr>
          <p:cNvSpPr>
            <a:spLocks noGrp="1"/>
          </p:cNvSpPr>
          <p:nvPr>
            <p:ph type="title"/>
          </p:nvPr>
        </p:nvSpPr>
        <p:spPr/>
        <p:txBody>
          <a:bodyPr>
            <a:normAutofit/>
          </a:bodyPr>
          <a:lstStyle/>
          <a:p>
            <a:r>
              <a:rPr lang="en-US" sz="4000" b="1" dirty="0"/>
              <a:t>HYPOTHESIS TESTING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40A6D83-6E2B-7C68-A633-B77B496B2B66}"/>
                  </a:ext>
                </a:extLst>
              </p:cNvPr>
              <p:cNvSpPr>
                <a:spLocks noGrp="1"/>
              </p:cNvSpPr>
              <p:nvPr>
                <p:ph idx="1"/>
              </p:nvPr>
            </p:nvSpPr>
            <p:spPr>
              <a:xfrm>
                <a:off x="1256306" y="2009553"/>
                <a:ext cx="9509760" cy="4677493"/>
              </a:xfrm>
            </p:spPr>
            <p:txBody>
              <a:bodyPr>
                <a:normAutofit/>
              </a:bodyPr>
              <a:lstStyle/>
              <a:p>
                <a:pPr marL="0" indent="0">
                  <a:spcBef>
                    <a:spcPts val="0"/>
                  </a:spcBef>
                  <a:buNone/>
                </a:pPr>
                <a:r>
                  <a:rPr lang="en-US" sz="3200" b="1" dirty="0"/>
                  <a:t>Likewise,</a:t>
                </a:r>
              </a:p>
              <a:p>
                <a:pPr marL="0" indent="0">
                  <a:spcBef>
                    <a:spcPts val="0"/>
                  </a:spcBef>
                  <a:buNone/>
                </a:pP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𝜆</m:t>
                      </m:r>
                      <m:d>
                        <m:dPr>
                          <m:ctrlPr>
                            <a:rPr lang="en-US" sz="3200" b="1" i="1" smtClean="0">
                              <a:latin typeface="Cambria Math" panose="02040503050406030204" pitchFamily="18" charset="0"/>
                            </a:rPr>
                          </m:ctrlPr>
                        </m:dPr>
                        <m:e>
                          <m:r>
                            <a:rPr lang="en-US" sz="3200" b="1" i="1" smtClean="0">
                              <a:latin typeface="Cambria Math" panose="02040503050406030204" pitchFamily="18" charset="0"/>
                            </a:rPr>
                            <m:t>𝑫</m:t>
                          </m:r>
                        </m:e>
                      </m:d>
                      <m:r>
                        <a:rPr lang="en-US" sz="3200" b="1" i="1" smtClean="0">
                          <a:latin typeface="Cambria Math" panose="02040503050406030204" pitchFamily="18" charset="0"/>
                        </a:rPr>
                        <m:t>=</m:t>
                      </m:r>
                      <m:f>
                        <m:fPr>
                          <m:ctrlPr>
                            <a:rPr lang="en-US" sz="3200" b="1" i="1" smtClean="0">
                              <a:latin typeface="Cambria Math" panose="02040503050406030204" pitchFamily="18" charset="0"/>
                            </a:rPr>
                          </m:ctrlPr>
                        </m:fPr>
                        <m:num>
                          <m:r>
                            <m:rPr>
                              <m:sty m:val="p"/>
                            </m:rPr>
                            <a:rPr lang="en-US" sz="3200" b="0" i="0" smtClean="0">
                              <a:latin typeface="Cambria Math" panose="02040503050406030204" pitchFamily="18" charset="0"/>
                            </a:rPr>
                            <m:t>exp</m:t>
                          </m:r>
                          <m:d>
                            <m:dPr>
                              <m:begChr m:val="["/>
                              <m:endChr m:val="]"/>
                              <m:ctrlPr>
                                <a:rPr lang="en-US" sz="3200" b="1" i="1" smtClean="0">
                                  <a:latin typeface="Cambria Math" panose="02040503050406030204" pitchFamily="18" charset="0"/>
                                </a:rPr>
                              </m:ctrlPr>
                            </m:dPr>
                            <m:e>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𝑌</m:t>
                                                  </m:r>
                                                </m:e>
                                                <m:sub>
                                                  <m:r>
                                                    <a:rPr lang="en-US" sz="3200" i="1">
                                                      <a:latin typeface="Cambria Math" panose="02040503050406030204" pitchFamily="18" charset="0"/>
                                                    </a:rPr>
                                                    <m:t>𝑘</m:t>
                                                  </m:r>
                                                </m:sub>
                                              </m:sSub>
                                              <m:r>
                                                <a:rPr lang="en-US" sz="3200">
                                                  <a:latin typeface="Cambria Math" panose="02040503050406030204" pitchFamily="18" charset="0"/>
                                                </a:rPr>
                                                <m:t>−</m:t>
                                              </m:r>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𝑌</m:t>
                                                  </m:r>
                                                </m:e>
                                              </m:acc>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e>
                          </m:d>
                        </m:num>
                        <m:den>
                          <m:r>
                            <m:rPr>
                              <m:sty m:val="p"/>
                            </m:rPr>
                            <a:rPr lang="en-US" sz="3200" b="0" i="1">
                              <a:latin typeface="Cambria Math" panose="02040503050406030204" pitchFamily="18" charset="0"/>
                            </a:rPr>
                            <m:t>exp</m:t>
                          </m:r>
                          <m:d>
                            <m:dPr>
                              <m:begChr m:val="["/>
                              <m:endChr m:val="]"/>
                              <m:ctrlPr>
                                <a:rPr lang="en-US" sz="3200" b="1" i="1">
                                  <a:latin typeface="Cambria Math" panose="02040503050406030204" pitchFamily="18" charset="0"/>
                                </a:rPr>
                              </m:ctrlPr>
                            </m:dPr>
                            <m:e>
                              <m:r>
                                <a:rPr lang="en-US" sz="3200">
                                  <a:latin typeface="Cambria Math" panose="02040503050406030204" pitchFamily="18" charset="0"/>
                                </a:rPr>
                                <m:t>−</m:t>
                              </m:r>
                              <m:nary>
                                <m:naryPr>
                                  <m:chr m:val="∑"/>
                                  <m:ctrlPr>
                                    <a:rPr lang="en-US" sz="3200" i="1">
                                      <a:latin typeface="Cambria Math" panose="02040503050406030204" pitchFamily="18" charset="0"/>
                                    </a:rPr>
                                  </m:ctrlPr>
                                </m:naryPr>
                                <m:sub>
                                  <m:r>
                                    <m:rPr>
                                      <m:brk m:alnAt="23"/>
                                    </m:rPr>
                                    <a:rPr lang="en-US" sz="3200" i="1">
                                      <a:latin typeface="Cambria Math" panose="02040503050406030204" pitchFamily="18" charset="0"/>
                                    </a:rPr>
                                    <m:t>𝑘</m:t>
                                  </m:r>
                                  <m:r>
                                    <a:rPr lang="en-US" sz="3200" i="1">
                                      <a:latin typeface="Cambria Math" panose="02040503050406030204" pitchFamily="18" charset="0"/>
                                    </a:rPr>
                                    <m:t>=1</m:t>
                                  </m:r>
                                </m:sub>
                                <m:sup>
                                  <m:r>
                                    <a:rPr lang="en-US" sz="3200" i="1">
                                      <a:latin typeface="Cambria Math" panose="02040503050406030204" pitchFamily="18" charset="0"/>
                                    </a:rPr>
                                    <m:t>𝑛</m:t>
                                  </m:r>
                                </m:sup>
                                <m:e>
                                  <m:f>
                                    <m:fPr>
                                      <m:ctrlPr>
                                        <a:rPr lang="en-US" sz="3200" i="1">
                                          <a:latin typeface="Cambria Math" panose="02040503050406030204" pitchFamily="18" charset="0"/>
                                        </a:rPr>
                                      </m:ctrlPr>
                                    </m:fPr>
                                    <m:num>
                                      <m:sSup>
                                        <m:sSupPr>
                                          <m:ctrlPr>
                                            <a:rPr lang="en-US" sz="3200" i="1">
                                              <a:latin typeface="Cambria Math" panose="02040503050406030204" pitchFamily="18" charset="0"/>
                                            </a:rPr>
                                          </m:ctrlPr>
                                        </m:sSupPr>
                                        <m:e>
                                          <m:d>
                                            <m:dPr>
                                              <m:begChr m:val="{"/>
                                              <m:endChr m:val="}"/>
                                              <m:ctrlPr>
                                                <a:rPr lang="en-US" sz="3200" i="1">
                                                  <a:latin typeface="Cambria Math" panose="02040503050406030204" pitchFamily="18" charset="0"/>
                                                </a:rPr>
                                              </m:ctrlPr>
                                            </m:dPr>
                                            <m:e>
                                              <m:sSub>
                                                <m:sSubPr>
                                                  <m:ctrlPr>
                                                    <a:rPr lang="en-US" sz="3200" i="1">
                                                      <a:latin typeface="Cambria Math" panose="02040503050406030204" pitchFamily="18" charset="0"/>
                                                    </a:rPr>
                                                  </m:ctrlPr>
                                                </m:sSubPr>
                                                <m:e>
                                                  <m:r>
                                                    <a:rPr lang="en-US" sz="3200" b="0" i="1" smtClean="0">
                                                      <a:latin typeface="Cambria Math" panose="02040503050406030204" pitchFamily="18" charset="0"/>
                                                    </a:rPr>
                                                    <m:t>𝑌</m:t>
                                                  </m:r>
                                                </m:e>
                                                <m:sub>
                                                  <m:r>
                                                    <a:rPr lang="en-US" sz="3200" i="1">
                                                      <a:latin typeface="Cambria Math" panose="02040503050406030204" pitchFamily="18" charset="0"/>
                                                    </a:rPr>
                                                    <m:t>𝑘</m:t>
                                                  </m:r>
                                                </m:sub>
                                              </m:sSub>
                                              <m:r>
                                                <a:rPr lang="en-US" sz="3200">
                                                  <a:latin typeface="Cambria Math" panose="02040503050406030204" pitchFamily="18" charset="0"/>
                                                </a:rPr>
                                                <m:t>−</m:t>
                                              </m:r>
                                              <m:sSub>
                                                <m:sSubPr>
                                                  <m:ctrlPr>
                                                    <a:rPr lang="en-US" sz="3200" b="0" i="1" smtClean="0">
                                                      <a:latin typeface="Cambria Math" panose="02040503050406030204" pitchFamily="18" charset="0"/>
                                                    </a:rPr>
                                                  </m:ctrlPr>
                                                </m:sSubPr>
                                                <m:e>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𝑌</m:t>
                                                      </m:r>
                                                    </m:e>
                                                  </m:acc>
                                                </m:e>
                                                <m:sub>
                                                  <m:r>
                                                    <a:rPr lang="en-US" sz="3200" b="0" i="1" smtClean="0">
                                                      <a:latin typeface="Cambria Math" panose="02040503050406030204" pitchFamily="18" charset="0"/>
                                                    </a:rPr>
                                                    <m:t>𝑘</m:t>
                                                  </m:r>
                                                </m:sub>
                                              </m:sSub>
                                            </m:e>
                                          </m:d>
                                        </m:e>
                                        <m:sup>
                                          <m:r>
                                            <a:rPr lang="en-US" sz="3200" i="1">
                                              <a:latin typeface="Cambria Math" panose="02040503050406030204" pitchFamily="18" charset="0"/>
                                            </a:rPr>
                                            <m:t>2</m:t>
                                          </m:r>
                                        </m:sup>
                                      </m:sSup>
                                    </m:num>
                                    <m:den>
                                      <m:r>
                                        <a:rPr lang="en-US" sz="3200" i="1">
                                          <a:latin typeface="Cambria Math" panose="02040503050406030204" pitchFamily="18" charset="0"/>
                                        </a:rPr>
                                        <m:t>2 </m:t>
                                      </m:r>
                                      <m:sSubSup>
                                        <m:sSubSupPr>
                                          <m:ctrlPr>
                                            <a:rPr lang="en-US" sz="3200" i="1">
                                              <a:latin typeface="Cambria Math" panose="02040503050406030204" pitchFamily="18" charset="0"/>
                                            </a:rPr>
                                          </m:ctrlPr>
                                        </m:sSubSupPr>
                                        <m:e>
                                          <m:r>
                                            <a:rPr lang="en-US" sz="3200" i="1">
                                              <a:latin typeface="Cambria Math" panose="02040503050406030204" pitchFamily="18" charset="0"/>
                                            </a:rPr>
                                            <m:t>𝜎</m:t>
                                          </m:r>
                                        </m:e>
                                        <m:sub>
                                          <m:r>
                                            <a:rPr lang="en-US" sz="3200" i="1">
                                              <a:latin typeface="Cambria Math" panose="02040503050406030204" pitchFamily="18" charset="0"/>
                                            </a:rPr>
                                            <m:t>𝜖</m:t>
                                          </m:r>
                                        </m:sub>
                                        <m:sup>
                                          <m:r>
                                            <a:rPr lang="en-US" sz="3200" i="1">
                                              <a:latin typeface="Cambria Math" panose="02040503050406030204" pitchFamily="18" charset="0"/>
                                            </a:rPr>
                                            <m:t>2</m:t>
                                          </m:r>
                                        </m:sup>
                                      </m:sSubSup>
                                    </m:den>
                                  </m:f>
                                </m:e>
                              </m:nary>
                            </m:e>
                          </m:d>
                        </m:den>
                      </m:f>
                      <m:r>
                        <a:rPr lang="en-US" sz="3200" b="1" i="1" smtClean="0">
                          <a:latin typeface="Cambria Math" panose="02040503050406030204" pitchFamily="18" charset="0"/>
                        </a:rPr>
                        <m:t>,</m:t>
                      </m:r>
                    </m:oMath>
                  </m:oMathPara>
                </a14:m>
                <a:endParaRPr lang="en-US" sz="3200" b="1" dirty="0"/>
              </a:p>
              <a:p>
                <a:pPr marL="0" indent="0">
                  <a:spcBef>
                    <a:spcPts val="0"/>
                  </a:spcBef>
                  <a:buNone/>
                </a:pPr>
                <a:r>
                  <a:rPr lang="en-US" sz="3200" b="1" dirty="0"/>
                  <a:t>where  </a:t>
                </a:r>
                <a14:m>
                  <m:oMath xmlns:m="http://schemas.openxmlformats.org/officeDocument/2006/math">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𝑌</m:t>
                        </m:r>
                      </m:e>
                    </m:acc>
                    <m:r>
                      <a:rPr lang="en-US" sz="3200" b="0" i="1" smtClean="0">
                        <a:latin typeface="Cambria Math" panose="02040503050406030204" pitchFamily="18" charset="0"/>
                      </a:rPr>
                      <m:t> ≔</m:t>
                    </m:r>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𝑛</m:t>
                        </m:r>
                      </m:e>
                      <m:sup>
                        <m:r>
                          <a:rPr lang="en-US" sz="3200" b="0" i="1" smtClean="0">
                            <a:latin typeface="Cambria Math" panose="02040503050406030204" pitchFamily="18" charset="0"/>
                          </a:rPr>
                          <m:t>−1</m:t>
                        </m:r>
                      </m:sup>
                    </m:sSup>
                    <m:nary>
                      <m:naryPr>
                        <m:chr m:val="∑"/>
                        <m:ctrlPr>
                          <a:rPr lang="en-US" sz="3200" b="0" i="1" smtClean="0">
                            <a:latin typeface="Cambria Math" panose="02040503050406030204" pitchFamily="18" charset="0"/>
                          </a:rPr>
                        </m:ctrlPr>
                      </m:naryPr>
                      <m:sub>
                        <m:r>
                          <a:rPr lang="en-US" sz="3200" b="0" i="1" smtClean="0">
                            <a:latin typeface="Cambria Math" panose="02040503050406030204" pitchFamily="18" charset="0"/>
                          </a:rPr>
                          <m:t>𝑘</m:t>
                        </m:r>
                        <m:r>
                          <a:rPr lang="en-US" sz="3200" b="0" i="1" smtClean="0">
                            <a:latin typeface="Cambria Math" panose="02040503050406030204" pitchFamily="18" charset="0"/>
                          </a:rPr>
                          <m:t>=1</m:t>
                        </m:r>
                      </m:sub>
                      <m:sup>
                        <m:r>
                          <a:rPr lang="en-US" sz="3200" b="0" i="1" smtClean="0">
                            <a:latin typeface="Cambria Math" panose="02040503050406030204" pitchFamily="18" charset="0"/>
                          </a:rPr>
                          <m:t>𝑛</m:t>
                        </m:r>
                      </m:sup>
                      <m:e>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𝑌</m:t>
                            </m:r>
                          </m:e>
                          <m:sub>
                            <m:r>
                              <a:rPr lang="en-US" sz="3200" b="0" i="1" smtClean="0">
                                <a:latin typeface="Cambria Math" panose="02040503050406030204" pitchFamily="18" charset="0"/>
                              </a:rPr>
                              <m:t>𝑘</m:t>
                            </m:r>
                          </m:sub>
                        </m:sSub>
                      </m:e>
                    </m:nary>
                  </m:oMath>
                </a14:m>
                <a:r>
                  <a:rPr lang="en-US" sz="3200" b="1" dirty="0"/>
                  <a:t>  and</a:t>
                </a:r>
                <a14:m>
                  <m:oMath xmlns:m="http://schemas.openxmlformats.org/officeDocument/2006/math">
                    <m:r>
                      <a:rPr lang="en-US" sz="3200" b="1" i="0" smtClean="0">
                        <a:latin typeface="Cambria Math" panose="02040503050406030204" pitchFamily="18" charset="0"/>
                      </a:rPr>
                      <m:t>  </m:t>
                    </m:r>
                    <m:sSub>
                      <m:sSubPr>
                        <m:ctrlPr>
                          <a:rPr lang="en-US" sz="3200" i="1">
                            <a:latin typeface="Cambria Math" panose="02040503050406030204" pitchFamily="18" charset="0"/>
                          </a:rPr>
                        </m:ctrlPr>
                      </m:sSubPr>
                      <m:e>
                        <m:acc>
                          <m:accPr>
                            <m:chr m:val="̂"/>
                            <m:ctrlPr>
                              <a:rPr lang="en-US" sz="3200" i="1">
                                <a:latin typeface="Cambria Math" panose="02040503050406030204" pitchFamily="18" charset="0"/>
                              </a:rPr>
                            </m:ctrlPr>
                          </m:accPr>
                          <m:e>
                            <m:r>
                              <a:rPr lang="en-US" sz="3200" i="1">
                                <a:latin typeface="Cambria Math" panose="02040503050406030204" pitchFamily="18" charset="0"/>
                              </a:rPr>
                              <m:t>𝑌</m:t>
                            </m:r>
                          </m:e>
                        </m:acc>
                      </m:e>
                      <m:sub>
                        <m:r>
                          <a:rPr lang="en-US" sz="3200" i="1">
                            <a:latin typeface="Cambria Math" panose="02040503050406030204" pitchFamily="18" charset="0"/>
                          </a:rPr>
                          <m:t>𝑘</m:t>
                        </m:r>
                      </m:sub>
                    </m:sSub>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𝛽</m:t>
                            </m:r>
                          </m:e>
                        </m:acc>
                      </m:e>
                      <m:sub>
                        <m:r>
                          <a:rPr lang="en-US" sz="3200" b="0" i="1" smtClean="0">
                            <a:latin typeface="Cambria Math" panose="02040503050406030204" pitchFamily="18" charset="0"/>
                          </a:rPr>
                          <m:t>0</m:t>
                        </m:r>
                      </m:sub>
                    </m:sSub>
                    <m:r>
                      <a:rPr lang="en-US" sz="3200" b="0" i="1" smtClean="0">
                        <a:latin typeface="Cambria Math" panose="02040503050406030204" pitchFamily="18" charset="0"/>
                      </a:rPr>
                      <m:t>+</m:t>
                    </m:r>
                    <m:sSub>
                      <m:sSubPr>
                        <m:ctrlPr>
                          <a:rPr lang="en-US" sz="3200" b="0" i="1" smtClean="0">
                            <a:latin typeface="Cambria Math" panose="02040503050406030204" pitchFamily="18" charset="0"/>
                          </a:rPr>
                        </m:ctrlPr>
                      </m:sSubPr>
                      <m:e>
                        <m:acc>
                          <m:accPr>
                            <m:chr m:val="̂"/>
                            <m:ctrlPr>
                              <a:rPr lang="en-US" sz="3200" b="0" i="1" smtClean="0">
                                <a:latin typeface="Cambria Math" panose="02040503050406030204" pitchFamily="18" charset="0"/>
                              </a:rPr>
                            </m:ctrlPr>
                          </m:accPr>
                          <m:e>
                            <m:r>
                              <a:rPr lang="en-US" sz="3200" b="0" i="1" smtClean="0">
                                <a:latin typeface="Cambria Math" panose="02040503050406030204" pitchFamily="18" charset="0"/>
                              </a:rPr>
                              <m:t>𝛽</m:t>
                            </m:r>
                          </m:e>
                        </m:acc>
                      </m:e>
                      <m:sub>
                        <m:r>
                          <a:rPr lang="en-US" sz="3200" b="0" i="1" smtClean="0">
                            <a:latin typeface="Cambria Math" panose="02040503050406030204" pitchFamily="18" charset="0"/>
                          </a:rPr>
                          <m:t>1</m:t>
                        </m:r>
                      </m:sub>
                    </m:sSub>
                    <m:sSub>
                      <m:sSubPr>
                        <m:ctrlPr>
                          <a:rPr lang="en-US" sz="3200" b="0" i="1" smtClean="0">
                            <a:latin typeface="Cambria Math" panose="02040503050406030204" pitchFamily="18" charset="0"/>
                          </a:rPr>
                        </m:ctrlPr>
                      </m:sSubPr>
                      <m:e>
                        <m:r>
                          <a:rPr lang="en-US" sz="3200" b="0" i="1" smtClean="0">
                            <a:latin typeface="Cambria Math" panose="02040503050406030204" pitchFamily="18" charset="0"/>
                          </a:rPr>
                          <m:t>𝑋</m:t>
                        </m:r>
                      </m:e>
                      <m:sub>
                        <m:r>
                          <a:rPr lang="en-US" sz="3200" b="0" i="1" smtClean="0">
                            <a:latin typeface="Cambria Math" panose="02040503050406030204" pitchFamily="18" charset="0"/>
                          </a:rPr>
                          <m:t>𝑘</m:t>
                        </m:r>
                      </m:sub>
                    </m:sSub>
                  </m:oMath>
                </a14:m>
                <a:r>
                  <a:rPr lang="en-US" sz="3200" b="1" dirty="0"/>
                  <a:t>.</a:t>
                </a:r>
              </a:p>
            </p:txBody>
          </p:sp>
        </mc:Choice>
        <mc:Fallback xmlns="">
          <p:sp>
            <p:nvSpPr>
              <p:cNvPr id="3" name="Content Placeholder 2">
                <a:extLst>
                  <a:ext uri="{FF2B5EF4-FFF2-40B4-BE49-F238E27FC236}">
                    <a16:creationId xmlns:a16="http://schemas.microsoft.com/office/drawing/2014/main" id="{940A6D83-6E2B-7C68-A633-B77B496B2B66}"/>
                  </a:ext>
                </a:extLst>
              </p:cNvPr>
              <p:cNvSpPr>
                <a:spLocks noGrp="1" noRot="1" noChangeAspect="1" noMove="1" noResize="1" noEditPoints="1" noAdjustHandles="1" noChangeArrowheads="1" noChangeShapeType="1" noTextEdit="1"/>
              </p:cNvSpPr>
              <p:nvPr>
                <p:ph idx="1"/>
              </p:nvPr>
            </p:nvSpPr>
            <p:spPr>
              <a:xfrm>
                <a:off x="1256306" y="2009553"/>
                <a:ext cx="9509760" cy="4677493"/>
              </a:xfrm>
              <a:blipFill>
                <a:blip r:embed="rId2"/>
                <a:stretch>
                  <a:fillRect l="-1603" t="-1695"/>
                </a:stretch>
              </a:blipFill>
            </p:spPr>
            <p:txBody>
              <a:bodyPr/>
              <a:lstStyle/>
              <a:p>
                <a:r>
                  <a:rPr lang="en-US">
                    <a:noFill/>
                  </a:rPr>
                  <a:t> </a:t>
                </a:r>
              </a:p>
            </p:txBody>
          </p:sp>
        </mc:Fallback>
      </mc:AlternateContent>
    </p:spTree>
    <p:extLst>
      <p:ext uri="{BB962C8B-B14F-4D97-AF65-F5344CB8AC3E}">
        <p14:creationId xmlns:p14="http://schemas.microsoft.com/office/powerpoint/2010/main" val="3599740105"/>
      </p:ext>
    </p:extLst>
  </p:cSld>
  <p:clrMapOvr>
    <a:masterClrMapping/>
  </p:clrMapOvr>
</p:sld>
</file>

<file path=ppt/theme/theme1.xml><?xml version="1.0" encoding="utf-8"?>
<a:theme xmlns:a="http://schemas.openxmlformats.org/drawingml/2006/main" name="AngleLinesVTI">
  <a:themeElements>
    <a:clrScheme name="Custom 34">
      <a:dk1>
        <a:sysClr val="windowText" lastClr="000000"/>
      </a:dk1>
      <a:lt1>
        <a:sysClr val="window" lastClr="FFFFFF"/>
      </a:lt1>
      <a:dk2>
        <a:srgbClr val="001E2E"/>
      </a:dk2>
      <a:lt2>
        <a:srgbClr val="F0ECEC"/>
      </a:lt2>
      <a:accent1>
        <a:srgbClr val="155767"/>
      </a:accent1>
      <a:accent2>
        <a:srgbClr val="BA9CA0"/>
      </a:accent2>
      <a:accent3>
        <a:srgbClr val="A57931"/>
      </a:accent3>
      <a:accent4>
        <a:srgbClr val="0E577C"/>
      </a:accent4>
      <a:accent5>
        <a:srgbClr val="CC846E"/>
      </a:accent5>
      <a:accent6>
        <a:srgbClr val="93767A"/>
      </a:accent6>
      <a:hlink>
        <a:srgbClr val="0563C1"/>
      </a:hlink>
      <a:folHlink>
        <a:srgbClr val="954F72"/>
      </a:folHlink>
    </a:clrScheme>
    <a:fontScheme name="Walbaum Light Univers Light">
      <a:majorFont>
        <a:latin typeface="Walbaum Display Light"/>
        <a:ea typeface=""/>
        <a:cs typeface=""/>
      </a:majorFont>
      <a:minorFont>
        <a:latin typeface="Univers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ngleLinesVTI" id="{BC1FC193-C72F-4761-9899-1105EDF6BAE8}" vid="{64612625-F022-44B7-B9FA-9D26DEDBDC2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30E62E91-3991-445A-ADE0-DB143B39320F}">
  <ds:schemaRefs>
    <ds:schemaRef ds:uri="http://schemas.microsoft.com/sharepoint/v3/contenttype/forms"/>
  </ds:schemaRefs>
</ds:datastoreItem>
</file>

<file path=customXml/itemProps2.xml><?xml version="1.0" encoding="utf-8"?>
<ds:datastoreItem xmlns:ds="http://schemas.openxmlformats.org/officeDocument/2006/customXml" ds:itemID="{1C180A77-4928-484F-9529-F716C85D6A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C20BE78-9FDF-401B-B412-3AA10EC5BEA3}">
  <ds:schemaRefs>
    <ds:schemaRef ds:uri="http://schemas.microsoft.com/sharepoint/v3"/>
    <ds:schemaRef ds:uri="http://schemas.microsoft.com/office/2006/metadata/properties"/>
    <ds:schemaRef ds:uri="http://www.w3.org/XML/1998/namespace"/>
    <ds:schemaRef ds:uri="http://schemas.microsoft.com/office/2006/documentManagement/types"/>
    <ds:schemaRef ds:uri="http://purl.org/dc/terms/"/>
    <ds:schemaRef ds:uri="http://schemas.openxmlformats.org/package/2006/metadata/core-properties"/>
    <ds:schemaRef ds:uri="http://schemas.microsoft.com/office/infopath/2007/PartnerControls"/>
    <ds:schemaRef ds:uri="230e9df3-be65-4c73-a93b-d1236ebd677e"/>
    <ds:schemaRef ds:uri="http://purl.org/dc/elements/1.1/"/>
    <ds:schemaRef ds:uri="16c05727-aa75-4e4a-9b5f-8a80a1165891"/>
    <ds:schemaRef ds:uri="71af3243-3dd4-4a8d-8c0d-dd76da1f02a5"/>
    <ds:schemaRef ds:uri="http://purl.org/dc/dcmityp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{15A12A83-B290-452D-83BA-CDFE94041F92}TF020710ce-b2a3-4743-8ec4-0abcd2574951ef9f6aa4_win32-415a623b9e9a</Template>
  <TotalTime>2322</TotalTime>
  <Words>1438</Words>
  <Application>Microsoft Office PowerPoint</Application>
  <PresentationFormat>Widescreen</PresentationFormat>
  <Paragraphs>103</Paragraphs>
  <Slides>22</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Aptos</vt:lpstr>
      <vt:lpstr>Arial</vt:lpstr>
      <vt:lpstr>Calibri</vt:lpstr>
      <vt:lpstr>Cambria Math</vt:lpstr>
      <vt:lpstr>Univers Condensed Light</vt:lpstr>
      <vt:lpstr>Walbaum Display Light</vt:lpstr>
      <vt:lpstr>AngleLinesVTI</vt:lpstr>
      <vt:lpstr>  Likelihood ratio testing; likelihood-based confidence INTERVALS   BST 675 Fall 2025 Lecture 13 Dr. Richard Charnigo</vt:lpstr>
      <vt:lpstr>RECOLLECTION</vt:lpstr>
      <vt:lpstr>FURTHER NOTATION</vt:lpstr>
      <vt:lpstr>FURTHER NOTATION (CONTINUED)</vt:lpstr>
      <vt:lpstr>FURTHER NOTATION (CONTINUED)</vt:lpstr>
      <vt:lpstr>HYPOTHESIS TESTING</vt:lpstr>
      <vt:lpstr>HYPOTHESIS TESTING (CONTINUED)</vt:lpstr>
      <vt:lpstr>HYPOTHESIS TESTING (CONTINUED)</vt:lpstr>
      <vt:lpstr>HYPOTHESIS TESTING (CONTINUED)</vt:lpstr>
      <vt:lpstr>TAKING LOGARITHMS</vt:lpstr>
      <vt:lpstr>TAKING LOGARITHMS (CONTINUED)</vt:lpstr>
      <vt:lpstr>TAKING LOGARITHMS (CONTINUED)</vt:lpstr>
      <vt:lpstr>AN ADAPTATION</vt:lpstr>
      <vt:lpstr>AN ADAPTATION (CONTINUED)</vt:lpstr>
      <vt:lpstr>A PREPARATION</vt:lpstr>
      <vt:lpstr>A PREPARATION (CONTINUED)</vt:lpstr>
      <vt:lpstr>A PREPARATION (CONTINUED)</vt:lpstr>
      <vt:lpstr>CONFIDENCE INTERVALS</vt:lpstr>
      <vt:lpstr>CONFIDENCE INTERVALS (CONTINUED)</vt:lpstr>
      <vt:lpstr>CONFIDENCE INTERVALS (CONTINUED)</vt:lpstr>
      <vt:lpstr>WALD OR LIKELIHOOD RATIO ?</vt:lpstr>
      <vt:lpstr>WALD OR LIKELIHOOD RATIO ?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DESCRIBING NUMERICAL DATA; ASSESSING NON-NORMALITY  BST 600 Fall 2025 Lecture 8 Dr. Richard Charnigo </dc:title>
  <dc:creator>Richard Charnigo</dc:creator>
  <cp:lastModifiedBy>Richard Charnigo</cp:lastModifiedBy>
  <cp:revision>9</cp:revision>
  <cp:lastPrinted>2025-11-11T19:50:17Z</cp:lastPrinted>
  <dcterms:created xsi:type="dcterms:W3CDTF">2025-09-19T01:53:50Z</dcterms:created>
  <dcterms:modified xsi:type="dcterms:W3CDTF">2025-11-18T22:00:33Z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