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1" r:id="rId1"/>
  </p:sldMasterIdLst>
  <p:sldIdLst>
    <p:sldId id="256" r:id="rId2"/>
    <p:sldId id="258" r:id="rId3"/>
    <p:sldId id="259" r:id="rId4"/>
    <p:sldId id="261" r:id="rId5"/>
    <p:sldId id="263" r:id="rId6"/>
    <p:sldId id="260" r:id="rId7"/>
    <p:sldId id="262" r:id="rId8"/>
    <p:sldId id="264" r:id="rId9"/>
    <p:sldId id="265" r:id="rId10"/>
    <p:sldId id="266" r:id="rId11"/>
    <p:sldId id="267" r:id="rId12"/>
    <p:sldId id="268" r:id="rId13"/>
    <p:sldId id="269" r:id="rId14"/>
    <p:sldId id="270" r:id="rId15"/>
    <p:sldId id="272" r:id="rId16"/>
    <p:sldId id="271" r:id="rId17"/>
    <p:sldId id="273" r:id="rId18"/>
    <p:sldId id="274" r:id="rId19"/>
    <p:sldId id="275" r:id="rId20"/>
    <p:sldId id="276" r:id="rId21"/>
    <p:sldId id="277" r:id="rId22"/>
    <p:sldId id="278" r:id="rId23"/>
    <p:sldId id="279" r:id="rId24"/>
    <p:sldId id="281" r:id="rId25"/>
    <p:sldId id="280"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193FD47-9D4A-46C1-A4E6-F091DED228D4}">
          <p14:sldIdLst>
            <p14:sldId id="256"/>
            <p14:sldId id="258"/>
            <p14:sldId id="259"/>
            <p14:sldId id="261"/>
            <p14:sldId id="263"/>
            <p14:sldId id="260"/>
            <p14:sldId id="262"/>
            <p14:sldId id="264"/>
            <p14:sldId id="265"/>
            <p14:sldId id="266"/>
            <p14:sldId id="267"/>
            <p14:sldId id="268"/>
            <p14:sldId id="269"/>
            <p14:sldId id="270"/>
            <p14:sldId id="272"/>
            <p14:sldId id="271"/>
            <p14:sldId id="273"/>
            <p14:sldId id="274"/>
            <p14:sldId id="275"/>
            <p14:sldId id="276"/>
            <p14:sldId id="277"/>
            <p14:sldId id="278"/>
            <p14:sldId id="279"/>
            <p14:sldId id="281"/>
            <p14:sldId id="280"/>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936FBC-80DD-47E5-A05F-A93B6EED2A19}" v="3601" dt="2025-10-02T21:24:44.0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hard Charnigo" userId="4fe029dc7930efe6" providerId="LiveId" clId="{0B936FBC-80DD-47E5-A05F-A93B6EED2A19}"/>
    <pc:docChg chg="undo custSel addSld delSld modSld sldOrd modSection">
      <pc:chgData name="Richard Charnigo" userId="4fe029dc7930efe6" providerId="LiveId" clId="{0B936FBC-80DD-47E5-A05F-A93B6EED2A19}" dt="2025-10-02T21:24:44.048" v="16240" actId="20577"/>
      <pc:docMkLst>
        <pc:docMk/>
      </pc:docMkLst>
      <pc:sldChg chg="modSp">
        <pc:chgData name="Richard Charnigo" userId="4fe029dc7930efe6" providerId="LiveId" clId="{0B936FBC-80DD-47E5-A05F-A93B6EED2A19}" dt="2025-09-18T02:00:38.829" v="75" actId="20577"/>
        <pc:sldMkLst>
          <pc:docMk/>
          <pc:sldMk cId="340496337" sldId="256"/>
        </pc:sldMkLst>
        <pc:spChg chg="mod">
          <ac:chgData name="Richard Charnigo" userId="4fe029dc7930efe6" providerId="LiveId" clId="{0B936FBC-80DD-47E5-A05F-A93B6EED2A19}" dt="2025-09-18T02:00:38.829" v="75" actId="20577"/>
          <ac:spMkLst>
            <pc:docMk/>
            <pc:sldMk cId="340496337" sldId="256"/>
            <ac:spMk id="2" creationId="{25BC26E0-8949-3811-511C-2040B1CD54E6}"/>
          </ac:spMkLst>
        </pc:spChg>
        <pc:spChg chg="mod">
          <ac:chgData name="Richard Charnigo" userId="4fe029dc7930efe6" providerId="LiveId" clId="{0B936FBC-80DD-47E5-A05F-A93B6EED2A19}" dt="2025-09-18T02:00:14.780" v="1" actId="20577"/>
          <ac:spMkLst>
            <pc:docMk/>
            <pc:sldMk cId="340496337" sldId="256"/>
            <ac:spMk id="3" creationId="{24A1EF70-41E0-5BCD-9EEC-E9E73B761C0C}"/>
          </ac:spMkLst>
        </pc:spChg>
      </pc:sldChg>
      <pc:sldChg chg="modSp mod">
        <pc:chgData name="Richard Charnigo" userId="4fe029dc7930efe6" providerId="LiveId" clId="{0B936FBC-80DD-47E5-A05F-A93B6EED2A19}" dt="2025-09-18T02:04:42.659" v="484" actId="20577"/>
        <pc:sldMkLst>
          <pc:docMk/>
          <pc:sldMk cId="722043765" sldId="258"/>
        </pc:sldMkLst>
        <pc:spChg chg="mod">
          <ac:chgData name="Richard Charnigo" userId="4fe029dc7930efe6" providerId="LiveId" clId="{0B936FBC-80DD-47E5-A05F-A93B6EED2A19}" dt="2025-09-18T02:02:58.520" v="115" actId="20577"/>
          <ac:spMkLst>
            <pc:docMk/>
            <pc:sldMk cId="722043765" sldId="258"/>
            <ac:spMk id="2" creationId="{031EB903-700B-36AF-6058-F6DC510AEB99}"/>
          </ac:spMkLst>
        </pc:spChg>
        <pc:spChg chg="mod">
          <ac:chgData name="Richard Charnigo" userId="4fe029dc7930efe6" providerId="LiveId" clId="{0B936FBC-80DD-47E5-A05F-A93B6EED2A19}" dt="2025-09-18T02:04:42.659" v="484" actId="20577"/>
          <ac:spMkLst>
            <pc:docMk/>
            <pc:sldMk cId="722043765" sldId="258"/>
            <ac:spMk id="3" creationId="{D0F77F9F-E451-09F2-9595-3C1A6274DEC2}"/>
          </ac:spMkLst>
        </pc:spChg>
      </pc:sldChg>
      <pc:sldChg chg="del">
        <pc:chgData name="Richard Charnigo" userId="4fe029dc7930efe6" providerId="LiveId" clId="{0B936FBC-80DD-47E5-A05F-A93B6EED2A19}" dt="2025-09-18T02:02:29.335" v="76" actId="2696"/>
        <pc:sldMkLst>
          <pc:docMk/>
          <pc:sldMk cId="110929360" sldId="259"/>
        </pc:sldMkLst>
      </pc:sldChg>
      <pc:sldChg chg="modSp add mod">
        <pc:chgData name="Richard Charnigo" userId="4fe029dc7930efe6" providerId="LiveId" clId="{0B936FBC-80DD-47E5-A05F-A93B6EED2A19}" dt="2025-09-18T03:12:11.590" v="3894" actId="20577"/>
        <pc:sldMkLst>
          <pc:docMk/>
          <pc:sldMk cId="342197763" sldId="259"/>
        </pc:sldMkLst>
        <pc:spChg chg="mod">
          <ac:chgData name="Richard Charnigo" userId="4fe029dc7930efe6" providerId="LiveId" clId="{0B936FBC-80DD-47E5-A05F-A93B6EED2A19}" dt="2025-09-18T02:04:51.775" v="497" actId="20577"/>
          <ac:spMkLst>
            <pc:docMk/>
            <pc:sldMk cId="342197763" sldId="259"/>
            <ac:spMk id="2" creationId="{031EB903-700B-36AF-6058-F6DC510AEB99}"/>
          </ac:spMkLst>
        </pc:spChg>
        <pc:spChg chg="mod">
          <ac:chgData name="Richard Charnigo" userId="4fe029dc7930efe6" providerId="LiveId" clId="{0B936FBC-80DD-47E5-A05F-A93B6EED2A19}" dt="2025-09-18T03:12:11.590" v="3894" actId="20577"/>
          <ac:spMkLst>
            <pc:docMk/>
            <pc:sldMk cId="342197763" sldId="259"/>
            <ac:spMk id="3" creationId="{D0F77F9F-E451-09F2-9595-3C1A6274DEC2}"/>
          </ac:spMkLst>
        </pc:spChg>
      </pc:sldChg>
      <pc:sldChg chg="modSp add mod">
        <pc:chgData name="Richard Charnigo" userId="4fe029dc7930efe6" providerId="LiveId" clId="{0B936FBC-80DD-47E5-A05F-A93B6EED2A19}" dt="2025-09-18T03:09:36.802" v="3463" actId="20577"/>
        <pc:sldMkLst>
          <pc:docMk/>
          <pc:sldMk cId="2345260875" sldId="260"/>
        </pc:sldMkLst>
        <pc:spChg chg="mod">
          <ac:chgData name="Richard Charnigo" userId="4fe029dc7930efe6" providerId="LiveId" clId="{0B936FBC-80DD-47E5-A05F-A93B6EED2A19}" dt="2025-09-18T03:09:36.802" v="3463" actId="20577"/>
          <ac:spMkLst>
            <pc:docMk/>
            <pc:sldMk cId="2345260875" sldId="260"/>
            <ac:spMk id="2" creationId="{031EB903-700B-36AF-6058-F6DC510AEB99}"/>
          </ac:spMkLst>
        </pc:spChg>
        <pc:spChg chg="mod">
          <ac:chgData name="Richard Charnigo" userId="4fe029dc7930efe6" providerId="LiveId" clId="{0B936FBC-80DD-47E5-A05F-A93B6EED2A19}" dt="2025-09-18T03:07:19.463" v="3034" actId="20577"/>
          <ac:spMkLst>
            <pc:docMk/>
            <pc:sldMk cId="2345260875" sldId="260"/>
            <ac:spMk id="3" creationId="{D0F77F9F-E451-09F2-9595-3C1A6274DEC2}"/>
          </ac:spMkLst>
        </pc:spChg>
      </pc:sldChg>
      <pc:sldChg chg="del">
        <pc:chgData name="Richard Charnigo" userId="4fe029dc7930efe6" providerId="LiveId" clId="{0B936FBC-80DD-47E5-A05F-A93B6EED2A19}" dt="2025-09-18T02:02:30.654" v="78" actId="2696"/>
        <pc:sldMkLst>
          <pc:docMk/>
          <pc:sldMk cId="3399280978" sldId="260"/>
        </pc:sldMkLst>
      </pc:sldChg>
      <pc:sldChg chg="modSp add mod ord">
        <pc:chgData name="Richard Charnigo" userId="4fe029dc7930efe6" providerId="LiveId" clId="{0B936FBC-80DD-47E5-A05F-A93B6EED2A19}" dt="2025-09-18T22:21:25.474" v="15947" actId="20577"/>
        <pc:sldMkLst>
          <pc:docMk/>
          <pc:sldMk cId="2855790866" sldId="261"/>
        </pc:sldMkLst>
        <pc:spChg chg="mod">
          <ac:chgData name="Richard Charnigo" userId="4fe029dc7930efe6" providerId="LiveId" clId="{0B936FBC-80DD-47E5-A05F-A93B6EED2A19}" dt="2025-09-18T22:21:25.474" v="15947" actId="20577"/>
          <ac:spMkLst>
            <pc:docMk/>
            <pc:sldMk cId="2855790866" sldId="261"/>
            <ac:spMk id="3" creationId="{D0F77F9F-E451-09F2-9595-3C1A6274DEC2}"/>
          </ac:spMkLst>
        </pc:spChg>
      </pc:sldChg>
      <pc:sldChg chg="del">
        <pc:chgData name="Richard Charnigo" userId="4fe029dc7930efe6" providerId="LiveId" clId="{0B936FBC-80DD-47E5-A05F-A93B6EED2A19}" dt="2025-09-18T02:02:30.280" v="77" actId="2696"/>
        <pc:sldMkLst>
          <pc:docMk/>
          <pc:sldMk cId="3695394554" sldId="261"/>
        </pc:sldMkLst>
      </pc:sldChg>
      <pc:sldChg chg="modSp add mod">
        <pc:chgData name="Richard Charnigo" userId="4fe029dc7930efe6" providerId="LiveId" clId="{0B936FBC-80DD-47E5-A05F-A93B6EED2A19}" dt="2025-09-18T03:09:40.940" v="3465" actId="20577"/>
        <pc:sldMkLst>
          <pc:docMk/>
          <pc:sldMk cId="12227386" sldId="262"/>
        </pc:sldMkLst>
        <pc:spChg chg="mod">
          <ac:chgData name="Richard Charnigo" userId="4fe029dc7930efe6" providerId="LiveId" clId="{0B936FBC-80DD-47E5-A05F-A93B6EED2A19}" dt="2025-09-18T03:09:40.940" v="3465" actId="20577"/>
          <ac:spMkLst>
            <pc:docMk/>
            <pc:sldMk cId="12227386" sldId="262"/>
            <ac:spMk id="2" creationId="{031EB903-700B-36AF-6058-F6DC510AEB99}"/>
          </ac:spMkLst>
        </pc:spChg>
        <pc:spChg chg="mod">
          <ac:chgData name="Richard Charnigo" userId="4fe029dc7930efe6" providerId="LiveId" clId="{0B936FBC-80DD-47E5-A05F-A93B6EED2A19}" dt="2025-09-18T03:07:32.345" v="3036" actId="20577"/>
          <ac:spMkLst>
            <pc:docMk/>
            <pc:sldMk cId="12227386" sldId="262"/>
            <ac:spMk id="3" creationId="{D0F77F9F-E451-09F2-9595-3C1A6274DEC2}"/>
          </ac:spMkLst>
        </pc:spChg>
      </pc:sldChg>
      <pc:sldChg chg="del">
        <pc:chgData name="Richard Charnigo" userId="4fe029dc7930efe6" providerId="LiveId" clId="{0B936FBC-80DD-47E5-A05F-A93B6EED2A19}" dt="2025-09-18T02:02:30.854" v="79" actId="2696"/>
        <pc:sldMkLst>
          <pc:docMk/>
          <pc:sldMk cId="1550563203" sldId="262"/>
        </pc:sldMkLst>
      </pc:sldChg>
      <pc:sldChg chg="modSp add mod">
        <pc:chgData name="Richard Charnigo" userId="4fe029dc7930efe6" providerId="LiveId" clId="{0B936FBC-80DD-47E5-A05F-A93B6EED2A19}" dt="2025-09-18T03:09:29.586" v="3461" actId="20577"/>
        <pc:sldMkLst>
          <pc:docMk/>
          <pc:sldMk cId="870506671" sldId="263"/>
        </pc:sldMkLst>
        <pc:spChg chg="mod">
          <ac:chgData name="Richard Charnigo" userId="4fe029dc7930efe6" providerId="LiveId" clId="{0B936FBC-80DD-47E5-A05F-A93B6EED2A19}" dt="2025-09-18T03:09:29.586" v="3461" actId="20577"/>
          <ac:spMkLst>
            <pc:docMk/>
            <pc:sldMk cId="870506671" sldId="263"/>
            <ac:spMk id="2" creationId="{031EB903-700B-36AF-6058-F6DC510AEB99}"/>
          </ac:spMkLst>
        </pc:spChg>
        <pc:spChg chg="mod">
          <ac:chgData name="Richard Charnigo" userId="4fe029dc7930efe6" providerId="LiveId" clId="{0B936FBC-80DD-47E5-A05F-A93B6EED2A19}" dt="2025-09-18T03:07:05.837" v="3024"/>
          <ac:spMkLst>
            <pc:docMk/>
            <pc:sldMk cId="870506671" sldId="263"/>
            <ac:spMk id="3" creationId="{D0F77F9F-E451-09F2-9595-3C1A6274DEC2}"/>
          </ac:spMkLst>
        </pc:spChg>
      </pc:sldChg>
      <pc:sldChg chg="del">
        <pc:chgData name="Richard Charnigo" userId="4fe029dc7930efe6" providerId="LiveId" clId="{0B936FBC-80DD-47E5-A05F-A93B6EED2A19}" dt="2025-09-18T02:02:31.087" v="80" actId="2696"/>
        <pc:sldMkLst>
          <pc:docMk/>
          <pc:sldMk cId="906621235" sldId="263"/>
        </pc:sldMkLst>
      </pc:sldChg>
      <pc:sldChg chg="modSp add mod">
        <pc:chgData name="Richard Charnigo" userId="4fe029dc7930efe6" providerId="LiveId" clId="{0B936FBC-80DD-47E5-A05F-A93B6EED2A19}" dt="2025-09-18T22:23:48.536" v="15953" actId="20577"/>
        <pc:sldMkLst>
          <pc:docMk/>
          <pc:sldMk cId="1133145441" sldId="264"/>
        </pc:sldMkLst>
        <pc:spChg chg="mod">
          <ac:chgData name="Richard Charnigo" userId="4fe029dc7930efe6" providerId="LiveId" clId="{0B936FBC-80DD-47E5-A05F-A93B6EED2A19}" dt="2025-09-18T03:09:45.682" v="3467" actId="20577"/>
          <ac:spMkLst>
            <pc:docMk/>
            <pc:sldMk cId="1133145441" sldId="264"/>
            <ac:spMk id="2" creationId="{031EB903-700B-36AF-6058-F6DC510AEB99}"/>
          </ac:spMkLst>
        </pc:spChg>
        <pc:spChg chg="mod">
          <ac:chgData name="Richard Charnigo" userId="4fe029dc7930efe6" providerId="LiveId" clId="{0B936FBC-80DD-47E5-A05F-A93B6EED2A19}" dt="2025-09-18T22:23:48.536" v="15953" actId="20577"/>
          <ac:spMkLst>
            <pc:docMk/>
            <pc:sldMk cId="1133145441" sldId="264"/>
            <ac:spMk id="3" creationId="{D0F77F9F-E451-09F2-9595-3C1A6274DEC2}"/>
          </ac:spMkLst>
        </pc:spChg>
      </pc:sldChg>
      <pc:sldChg chg="del">
        <pc:chgData name="Richard Charnigo" userId="4fe029dc7930efe6" providerId="LiveId" clId="{0B936FBC-80DD-47E5-A05F-A93B6EED2A19}" dt="2025-09-18T02:02:31.305" v="81" actId="2696"/>
        <pc:sldMkLst>
          <pc:docMk/>
          <pc:sldMk cId="3233289106" sldId="264"/>
        </pc:sldMkLst>
      </pc:sldChg>
      <pc:sldChg chg="modSp add mod">
        <pc:chgData name="Richard Charnigo" userId="4fe029dc7930efe6" providerId="LiveId" clId="{0B936FBC-80DD-47E5-A05F-A93B6EED2A19}" dt="2025-09-18T03:34:38.181" v="5768" actId="20577"/>
        <pc:sldMkLst>
          <pc:docMk/>
          <pc:sldMk cId="1902067505" sldId="265"/>
        </pc:sldMkLst>
        <pc:spChg chg="mod">
          <ac:chgData name="Richard Charnigo" userId="4fe029dc7930efe6" providerId="LiveId" clId="{0B936FBC-80DD-47E5-A05F-A93B6EED2A19}" dt="2025-09-18T03:10:03.592" v="3514" actId="20577"/>
          <ac:spMkLst>
            <pc:docMk/>
            <pc:sldMk cId="1902067505" sldId="265"/>
            <ac:spMk id="2" creationId="{031EB903-700B-36AF-6058-F6DC510AEB99}"/>
          </ac:spMkLst>
        </pc:spChg>
        <pc:spChg chg="mod">
          <ac:chgData name="Richard Charnigo" userId="4fe029dc7930efe6" providerId="LiveId" clId="{0B936FBC-80DD-47E5-A05F-A93B6EED2A19}" dt="2025-09-18T03:34:38.181" v="5768" actId="20577"/>
          <ac:spMkLst>
            <pc:docMk/>
            <pc:sldMk cId="1902067505" sldId="265"/>
            <ac:spMk id="3" creationId="{D0F77F9F-E451-09F2-9595-3C1A6274DEC2}"/>
          </ac:spMkLst>
        </pc:spChg>
      </pc:sldChg>
      <pc:sldChg chg="del">
        <pc:chgData name="Richard Charnigo" userId="4fe029dc7930efe6" providerId="LiveId" clId="{0B936FBC-80DD-47E5-A05F-A93B6EED2A19}" dt="2025-09-18T02:02:31.752" v="82" actId="2696"/>
        <pc:sldMkLst>
          <pc:docMk/>
          <pc:sldMk cId="3750124577" sldId="266"/>
        </pc:sldMkLst>
      </pc:sldChg>
      <pc:sldChg chg="modSp add mod">
        <pc:chgData name="Richard Charnigo" userId="4fe029dc7930efe6" providerId="LiveId" clId="{0B936FBC-80DD-47E5-A05F-A93B6EED2A19}" dt="2025-09-18T03:36:20.398" v="5805" actId="20577"/>
        <pc:sldMkLst>
          <pc:docMk/>
          <pc:sldMk cId="3994379369" sldId="266"/>
        </pc:sldMkLst>
        <pc:spChg chg="mod">
          <ac:chgData name="Richard Charnigo" userId="4fe029dc7930efe6" providerId="LiveId" clId="{0B936FBC-80DD-47E5-A05F-A93B6EED2A19}" dt="2025-09-18T03:16:20.056" v="4444" actId="20577"/>
          <ac:spMkLst>
            <pc:docMk/>
            <pc:sldMk cId="3994379369" sldId="266"/>
            <ac:spMk id="2" creationId="{031EB903-700B-36AF-6058-F6DC510AEB99}"/>
          </ac:spMkLst>
        </pc:spChg>
        <pc:spChg chg="mod">
          <ac:chgData name="Richard Charnigo" userId="4fe029dc7930efe6" providerId="LiveId" clId="{0B936FBC-80DD-47E5-A05F-A93B6EED2A19}" dt="2025-09-18T03:36:20.398" v="5805" actId="20577"/>
          <ac:spMkLst>
            <pc:docMk/>
            <pc:sldMk cId="3994379369" sldId="266"/>
            <ac:spMk id="3" creationId="{D0F77F9F-E451-09F2-9595-3C1A6274DEC2}"/>
          </ac:spMkLst>
        </pc:spChg>
      </pc:sldChg>
      <pc:sldChg chg="modSp add mod">
        <pc:chgData name="Richard Charnigo" userId="4fe029dc7930efe6" providerId="LiveId" clId="{0B936FBC-80DD-47E5-A05F-A93B6EED2A19}" dt="2025-09-18T13:51:13.324" v="6286" actId="20577"/>
        <pc:sldMkLst>
          <pc:docMk/>
          <pc:sldMk cId="276771706" sldId="267"/>
        </pc:sldMkLst>
        <pc:spChg chg="mod">
          <ac:chgData name="Richard Charnigo" userId="4fe029dc7930efe6" providerId="LiveId" clId="{0B936FBC-80DD-47E5-A05F-A93B6EED2A19}" dt="2025-09-18T13:51:13.324" v="6286" actId="20577"/>
          <ac:spMkLst>
            <pc:docMk/>
            <pc:sldMk cId="276771706" sldId="267"/>
            <ac:spMk id="3" creationId="{D0F77F9F-E451-09F2-9595-3C1A6274DEC2}"/>
          </ac:spMkLst>
        </pc:spChg>
      </pc:sldChg>
      <pc:sldChg chg="del">
        <pc:chgData name="Richard Charnigo" userId="4fe029dc7930efe6" providerId="LiveId" clId="{0B936FBC-80DD-47E5-A05F-A93B6EED2A19}" dt="2025-09-18T02:02:32.169" v="83" actId="2696"/>
        <pc:sldMkLst>
          <pc:docMk/>
          <pc:sldMk cId="1650411170" sldId="267"/>
        </pc:sldMkLst>
      </pc:sldChg>
      <pc:sldChg chg="add del">
        <pc:chgData name="Richard Charnigo" userId="4fe029dc7930efe6" providerId="LiveId" clId="{0B936FBC-80DD-47E5-A05F-A93B6EED2A19}" dt="2025-09-18T03:32:15.299" v="5638" actId="2696"/>
        <pc:sldMkLst>
          <pc:docMk/>
          <pc:sldMk cId="1866720163" sldId="267"/>
        </pc:sldMkLst>
      </pc:sldChg>
      <pc:sldChg chg="del">
        <pc:chgData name="Richard Charnigo" userId="4fe029dc7930efe6" providerId="LiveId" clId="{0B936FBC-80DD-47E5-A05F-A93B6EED2A19}" dt="2025-09-18T02:02:32.421" v="84" actId="2696"/>
        <pc:sldMkLst>
          <pc:docMk/>
          <pc:sldMk cId="174527972" sldId="268"/>
        </pc:sldMkLst>
      </pc:sldChg>
      <pc:sldChg chg="modSp add mod">
        <pc:chgData name="Richard Charnigo" userId="4fe029dc7930efe6" providerId="LiveId" clId="{0B936FBC-80DD-47E5-A05F-A93B6EED2A19}" dt="2025-09-18T13:51:47.810" v="6410" actId="20577"/>
        <pc:sldMkLst>
          <pc:docMk/>
          <pc:sldMk cId="1533286358" sldId="268"/>
        </pc:sldMkLst>
        <pc:spChg chg="mod">
          <ac:chgData name="Richard Charnigo" userId="4fe029dc7930efe6" providerId="LiveId" clId="{0B936FBC-80DD-47E5-A05F-A93B6EED2A19}" dt="2025-09-18T13:51:47.810" v="6410" actId="20577"/>
          <ac:spMkLst>
            <pc:docMk/>
            <pc:sldMk cId="1533286358" sldId="268"/>
            <ac:spMk id="3" creationId="{D0F77F9F-E451-09F2-9595-3C1A6274DEC2}"/>
          </ac:spMkLst>
        </pc:spChg>
      </pc:sldChg>
      <pc:sldChg chg="modSp add mod">
        <pc:chgData name="Richard Charnigo" userId="4fe029dc7930efe6" providerId="LiveId" clId="{0B936FBC-80DD-47E5-A05F-A93B6EED2A19}" dt="2025-09-18T19:22:50.115" v="11572" actId="115"/>
        <pc:sldMkLst>
          <pc:docMk/>
          <pc:sldMk cId="1345327442" sldId="269"/>
        </pc:sldMkLst>
        <pc:spChg chg="mod">
          <ac:chgData name="Richard Charnigo" userId="4fe029dc7930efe6" providerId="LiveId" clId="{0B936FBC-80DD-47E5-A05F-A93B6EED2A19}" dt="2025-09-18T13:52:29.855" v="6434" actId="20577"/>
          <ac:spMkLst>
            <pc:docMk/>
            <pc:sldMk cId="1345327442" sldId="269"/>
            <ac:spMk id="2" creationId="{031EB903-700B-36AF-6058-F6DC510AEB99}"/>
          </ac:spMkLst>
        </pc:spChg>
        <pc:spChg chg="mod">
          <ac:chgData name="Richard Charnigo" userId="4fe029dc7930efe6" providerId="LiveId" clId="{0B936FBC-80DD-47E5-A05F-A93B6EED2A19}" dt="2025-09-18T19:22:50.115" v="11572" actId="115"/>
          <ac:spMkLst>
            <pc:docMk/>
            <pc:sldMk cId="1345327442" sldId="269"/>
            <ac:spMk id="3" creationId="{D0F77F9F-E451-09F2-9595-3C1A6274DEC2}"/>
          </ac:spMkLst>
        </pc:spChg>
      </pc:sldChg>
      <pc:sldChg chg="del">
        <pc:chgData name="Richard Charnigo" userId="4fe029dc7930efe6" providerId="LiveId" clId="{0B936FBC-80DD-47E5-A05F-A93B6EED2A19}" dt="2025-09-18T02:02:34.031" v="87" actId="2696"/>
        <pc:sldMkLst>
          <pc:docMk/>
          <pc:sldMk cId="2899170858" sldId="269"/>
        </pc:sldMkLst>
      </pc:sldChg>
      <pc:sldChg chg="modSp add mod">
        <pc:chgData name="Richard Charnigo" userId="4fe029dc7930efe6" providerId="LiveId" clId="{0B936FBC-80DD-47E5-A05F-A93B6EED2A19}" dt="2025-09-18T15:53:38.919" v="7611" actId="20577"/>
        <pc:sldMkLst>
          <pc:docMk/>
          <pc:sldMk cId="774551943" sldId="270"/>
        </pc:sldMkLst>
        <pc:spChg chg="mod">
          <ac:chgData name="Richard Charnigo" userId="4fe029dc7930efe6" providerId="LiveId" clId="{0B936FBC-80DD-47E5-A05F-A93B6EED2A19}" dt="2025-09-18T13:56:16.189" v="7121" actId="20577"/>
          <ac:spMkLst>
            <pc:docMk/>
            <pc:sldMk cId="774551943" sldId="270"/>
            <ac:spMk id="2" creationId="{031EB903-700B-36AF-6058-F6DC510AEB99}"/>
          </ac:spMkLst>
        </pc:spChg>
        <pc:spChg chg="mod">
          <ac:chgData name="Richard Charnigo" userId="4fe029dc7930efe6" providerId="LiveId" clId="{0B936FBC-80DD-47E5-A05F-A93B6EED2A19}" dt="2025-09-18T15:53:38.919" v="7611" actId="20577"/>
          <ac:spMkLst>
            <pc:docMk/>
            <pc:sldMk cId="774551943" sldId="270"/>
            <ac:spMk id="3" creationId="{D0F77F9F-E451-09F2-9595-3C1A6274DEC2}"/>
          </ac:spMkLst>
        </pc:spChg>
      </pc:sldChg>
      <pc:sldChg chg="del">
        <pc:chgData name="Richard Charnigo" userId="4fe029dc7930efe6" providerId="LiveId" clId="{0B936FBC-80DD-47E5-A05F-A93B6EED2A19}" dt="2025-09-18T02:02:33.248" v="86" actId="2696"/>
        <pc:sldMkLst>
          <pc:docMk/>
          <pc:sldMk cId="1985271175" sldId="270"/>
        </pc:sldMkLst>
      </pc:sldChg>
      <pc:sldChg chg="modSp add mod">
        <pc:chgData name="Richard Charnigo" userId="4fe029dc7930efe6" providerId="LiveId" clId="{0B936FBC-80DD-47E5-A05F-A93B6EED2A19}" dt="2025-09-18T21:41:08.103" v="11995" actId="20577"/>
        <pc:sldMkLst>
          <pc:docMk/>
          <pc:sldMk cId="227146192" sldId="271"/>
        </pc:sldMkLst>
        <pc:spChg chg="mod">
          <ac:chgData name="Richard Charnigo" userId="4fe029dc7930efe6" providerId="LiveId" clId="{0B936FBC-80DD-47E5-A05F-A93B6EED2A19}" dt="2025-09-18T21:41:08.103" v="11995" actId="20577"/>
          <ac:spMkLst>
            <pc:docMk/>
            <pc:sldMk cId="227146192" sldId="271"/>
            <ac:spMk id="3" creationId="{D0F77F9F-E451-09F2-9595-3C1A6274DEC2}"/>
          </ac:spMkLst>
        </pc:spChg>
      </pc:sldChg>
      <pc:sldChg chg="del">
        <pc:chgData name="Richard Charnigo" userId="4fe029dc7930efe6" providerId="LiveId" clId="{0B936FBC-80DD-47E5-A05F-A93B6EED2A19}" dt="2025-09-18T02:02:34.614" v="88" actId="2696"/>
        <pc:sldMkLst>
          <pc:docMk/>
          <pc:sldMk cId="983010456" sldId="271"/>
        </pc:sldMkLst>
      </pc:sldChg>
      <pc:sldChg chg="modSp add ord">
        <pc:chgData name="Richard Charnigo" userId="4fe029dc7930efe6" providerId="LiveId" clId="{0B936FBC-80DD-47E5-A05F-A93B6EED2A19}" dt="2025-10-02T21:24:44.048" v="16240" actId="20577"/>
        <pc:sldMkLst>
          <pc:docMk/>
          <pc:sldMk cId="1420436269" sldId="272"/>
        </pc:sldMkLst>
        <pc:spChg chg="mod">
          <ac:chgData name="Richard Charnigo" userId="4fe029dc7930efe6" providerId="LiveId" clId="{0B936FBC-80DD-47E5-A05F-A93B6EED2A19}" dt="2025-10-02T21:24:44.048" v="16240" actId="20577"/>
          <ac:spMkLst>
            <pc:docMk/>
            <pc:sldMk cId="1420436269" sldId="272"/>
            <ac:spMk id="3" creationId="{D0F77F9F-E451-09F2-9595-3C1A6274DEC2}"/>
          </ac:spMkLst>
        </pc:spChg>
      </pc:sldChg>
      <pc:sldChg chg="del">
        <pc:chgData name="Richard Charnigo" userId="4fe029dc7930efe6" providerId="LiveId" clId="{0B936FBC-80DD-47E5-A05F-A93B6EED2A19}" dt="2025-09-18T02:02:32.829" v="85" actId="2696"/>
        <pc:sldMkLst>
          <pc:docMk/>
          <pc:sldMk cId="2249601400" sldId="272"/>
        </pc:sldMkLst>
      </pc:sldChg>
      <pc:sldChg chg="modSp add mod">
        <pc:chgData name="Richard Charnigo" userId="4fe029dc7930efe6" providerId="LiveId" clId="{0B936FBC-80DD-47E5-A05F-A93B6EED2A19}" dt="2025-09-18T22:32:02.693" v="15961" actId="20577"/>
        <pc:sldMkLst>
          <pc:docMk/>
          <pc:sldMk cId="2238655942" sldId="273"/>
        </pc:sldMkLst>
        <pc:spChg chg="mod">
          <ac:chgData name="Richard Charnigo" userId="4fe029dc7930efe6" providerId="LiveId" clId="{0B936FBC-80DD-47E5-A05F-A93B6EED2A19}" dt="2025-09-18T22:32:02.693" v="15961" actId="20577"/>
          <ac:spMkLst>
            <pc:docMk/>
            <pc:sldMk cId="2238655942" sldId="273"/>
            <ac:spMk id="3" creationId="{D0F77F9F-E451-09F2-9595-3C1A6274DEC2}"/>
          </ac:spMkLst>
        </pc:spChg>
      </pc:sldChg>
      <pc:sldChg chg="modSp add mod">
        <pc:chgData name="Richard Charnigo" userId="4fe029dc7930efe6" providerId="LiveId" clId="{0B936FBC-80DD-47E5-A05F-A93B6EED2A19}" dt="2025-09-18T19:23:06.331" v="11573" actId="115"/>
        <pc:sldMkLst>
          <pc:docMk/>
          <pc:sldMk cId="3043327558" sldId="274"/>
        </pc:sldMkLst>
        <pc:spChg chg="mod">
          <ac:chgData name="Richard Charnigo" userId="4fe029dc7930efe6" providerId="LiveId" clId="{0B936FBC-80DD-47E5-A05F-A93B6EED2A19}" dt="2025-09-18T16:09:06.587" v="9653" actId="20577"/>
          <ac:spMkLst>
            <pc:docMk/>
            <pc:sldMk cId="3043327558" sldId="274"/>
            <ac:spMk id="2" creationId="{031EB903-700B-36AF-6058-F6DC510AEB99}"/>
          </ac:spMkLst>
        </pc:spChg>
        <pc:spChg chg="mod">
          <ac:chgData name="Richard Charnigo" userId="4fe029dc7930efe6" providerId="LiveId" clId="{0B936FBC-80DD-47E5-A05F-A93B6EED2A19}" dt="2025-09-18T19:23:06.331" v="11573" actId="115"/>
          <ac:spMkLst>
            <pc:docMk/>
            <pc:sldMk cId="3043327558" sldId="274"/>
            <ac:spMk id="3" creationId="{D0F77F9F-E451-09F2-9595-3C1A6274DEC2}"/>
          </ac:spMkLst>
        </pc:spChg>
      </pc:sldChg>
      <pc:sldChg chg="modSp add mod">
        <pc:chgData name="Richard Charnigo" userId="4fe029dc7930efe6" providerId="LiveId" clId="{0B936FBC-80DD-47E5-A05F-A93B6EED2A19}" dt="2025-09-18T19:19:45.497" v="11006" actId="20577"/>
        <pc:sldMkLst>
          <pc:docMk/>
          <pc:sldMk cId="1112719807" sldId="275"/>
        </pc:sldMkLst>
        <pc:spChg chg="mod">
          <ac:chgData name="Richard Charnigo" userId="4fe029dc7930efe6" providerId="LiveId" clId="{0B936FBC-80DD-47E5-A05F-A93B6EED2A19}" dt="2025-09-18T19:16:22.382" v="10246" actId="20577"/>
          <ac:spMkLst>
            <pc:docMk/>
            <pc:sldMk cId="1112719807" sldId="275"/>
            <ac:spMk id="2" creationId="{031EB903-700B-36AF-6058-F6DC510AEB99}"/>
          </ac:spMkLst>
        </pc:spChg>
        <pc:spChg chg="mod">
          <ac:chgData name="Richard Charnigo" userId="4fe029dc7930efe6" providerId="LiveId" clId="{0B936FBC-80DD-47E5-A05F-A93B6EED2A19}" dt="2025-09-18T19:19:45.497" v="11006" actId="20577"/>
          <ac:spMkLst>
            <pc:docMk/>
            <pc:sldMk cId="1112719807" sldId="275"/>
            <ac:spMk id="3" creationId="{D0F77F9F-E451-09F2-9595-3C1A6274DEC2}"/>
          </ac:spMkLst>
        </pc:spChg>
      </pc:sldChg>
      <pc:sldChg chg="modSp add mod">
        <pc:chgData name="Richard Charnigo" userId="4fe029dc7930efe6" providerId="LiveId" clId="{0B936FBC-80DD-47E5-A05F-A93B6EED2A19}" dt="2025-09-18T22:35:54.402" v="16119" actId="20577"/>
        <pc:sldMkLst>
          <pc:docMk/>
          <pc:sldMk cId="2326616391" sldId="276"/>
        </pc:sldMkLst>
        <pc:spChg chg="mod">
          <ac:chgData name="Richard Charnigo" userId="4fe029dc7930efe6" providerId="LiveId" clId="{0B936FBC-80DD-47E5-A05F-A93B6EED2A19}" dt="2025-09-18T21:53:01.337" v="13846" actId="20577"/>
          <ac:spMkLst>
            <pc:docMk/>
            <pc:sldMk cId="2326616391" sldId="276"/>
            <ac:spMk id="2" creationId="{031EB903-700B-36AF-6058-F6DC510AEB99}"/>
          </ac:spMkLst>
        </pc:spChg>
        <pc:spChg chg="mod">
          <ac:chgData name="Richard Charnigo" userId="4fe029dc7930efe6" providerId="LiveId" clId="{0B936FBC-80DD-47E5-A05F-A93B6EED2A19}" dt="2025-09-18T22:35:54.402" v="16119" actId="20577"/>
          <ac:spMkLst>
            <pc:docMk/>
            <pc:sldMk cId="2326616391" sldId="276"/>
            <ac:spMk id="3" creationId="{D0F77F9F-E451-09F2-9595-3C1A6274DEC2}"/>
          </ac:spMkLst>
        </pc:spChg>
      </pc:sldChg>
      <pc:sldChg chg="modSp add mod">
        <pc:chgData name="Richard Charnigo" userId="4fe029dc7930efe6" providerId="LiveId" clId="{0B936FBC-80DD-47E5-A05F-A93B6EED2A19}" dt="2025-09-18T22:39:16.994" v="16196" actId="114"/>
        <pc:sldMkLst>
          <pc:docMk/>
          <pc:sldMk cId="650561810" sldId="277"/>
        </pc:sldMkLst>
        <pc:spChg chg="mod">
          <ac:chgData name="Richard Charnigo" userId="4fe029dc7930efe6" providerId="LiveId" clId="{0B936FBC-80DD-47E5-A05F-A93B6EED2A19}" dt="2025-09-18T21:53:36.997" v="13903" actId="20577"/>
          <ac:spMkLst>
            <pc:docMk/>
            <pc:sldMk cId="650561810" sldId="277"/>
            <ac:spMk id="2" creationId="{031EB903-700B-36AF-6058-F6DC510AEB99}"/>
          </ac:spMkLst>
        </pc:spChg>
        <pc:spChg chg="mod">
          <ac:chgData name="Richard Charnigo" userId="4fe029dc7930efe6" providerId="LiveId" clId="{0B936FBC-80DD-47E5-A05F-A93B6EED2A19}" dt="2025-09-18T22:39:16.994" v="16196" actId="114"/>
          <ac:spMkLst>
            <pc:docMk/>
            <pc:sldMk cId="650561810" sldId="277"/>
            <ac:spMk id="3" creationId="{D0F77F9F-E451-09F2-9595-3C1A6274DEC2}"/>
          </ac:spMkLst>
        </pc:spChg>
      </pc:sldChg>
      <pc:sldChg chg="modSp add mod">
        <pc:chgData name="Richard Charnigo" userId="4fe029dc7930efe6" providerId="LiveId" clId="{0B936FBC-80DD-47E5-A05F-A93B6EED2A19}" dt="2025-09-18T22:39:04.248" v="16195" actId="114"/>
        <pc:sldMkLst>
          <pc:docMk/>
          <pc:sldMk cId="856663009" sldId="278"/>
        </pc:sldMkLst>
        <pc:spChg chg="mod">
          <ac:chgData name="Richard Charnigo" userId="4fe029dc7930efe6" providerId="LiveId" clId="{0B936FBC-80DD-47E5-A05F-A93B6EED2A19}" dt="2025-09-18T21:53:51.676" v="13934" actId="20577"/>
          <ac:spMkLst>
            <pc:docMk/>
            <pc:sldMk cId="856663009" sldId="278"/>
            <ac:spMk id="2" creationId="{031EB903-700B-36AF-6058-F6DC510AEB99}"/>
          </ac:spMkLst>
        </pc:spChg>
        <pc:spChg chg="mod">
          <ac:chgData name="Richard Charnigo" userId="4fe029dc7930efe6" providerId="LiveId" clId="{0B936FBC-80DD-47E5-A05F-A93B6EED2A19}" dt="2025-09-18T22:39:04.248" v="16195" actId="114"/>
          <ac:spMkLst>
            <pc:docMk/>
            <pc:sldMk cId="856663009" sldId="278"/>
            <ac:spMk id="3" creationId="{D0F77F9F-E451-09F2-9595-3C1A6274DEC2}"/>
          </ac:spMkLst>
        </pc:spChg>
      </pc:sldChg>
      <pc:sldChg chg="modSp add mod">
        <pc:chgData name="Richard Charnigo" userId="4fe029dc7930efe6" providerId="LiveId" clId="{0B936FBC-80DD-47E5-A05F-A93B6EED2A19}" dt="2025-09-18T22:40:35.138" v="16213" actId="20577"/>
        <pc:sldMkLst>
          <pc:docMk/>
          <pc:sldMk cId="3319980101" sldId="279"/>
        </pc:sldMkLst>
        <pc:spChg chg="mod">
          <ac:chgData name="Richard Charnigo" userId="4fe029dc7930efe6" providerId="LiveId" clId="{0B936FBC-80DD-47E5-A05F-A93B6EED2A19}" dt="2025-09-18T21:53:57.055" v="13937" actId="20577"/>
          <ac:spMkLst>
            <pc:docMk/>
            <pc:sldMk cId="3319980101" sldId="279"/>
            <ac:spMk id="2" creationId="{031EB903-700B-36AF-6058-F6DC510AEB99}"/>
          </ac:spMkLst>
        </pc:spChg>
        <pc:spChg chg="mod">
          <ac:chgData name="Richard Charnigo" userId="4fe029dc7930efe6" providerId="LiveId" clId="{0B936FBC-80DD-47E5-A05F-A93B6EED2A19}" dt="2025-09-18T22:40:35.138" v="16213" actId="20577"/>
          <ac:spMkLst>
            <pc:docMk/>
            <pc:sldMk cId="3319980101" sldId="279"/>
            <ac:spMk id="3" creationId="{D0F77F9F-E451-09F2-9595-3C1A6274DEC2}"/>
          </ac:spMkLst>
        </pc:spChg>
      </pc:sldChg>
      <pc:sldChg chg="modSp add mod">
        <pc:chgData name="Richard Charnigo" userId="4fe029dc7930efe6" providerId="LiveId" clId="{0B936FBC-80DD-47E5-A05F-A93B6EED2A19}" dt="2025-09-19T01:38:18.509" v="16238" actId="20577"/>
        <pc:sldMkLst>
          <pc:docMk/>
          <pc:sldMk cId="2144503230" sldId="280"/>
        </pc:sldMkLst>
        <pc:spChg chg="mod">
          <ac:chgData name="Richard Charnigo" userId="4fe029dc7930efe6" providerId="LiveId" clId="{0B936FBC-80DD-47E5-A05F-A93B6EED2A19}" dt="2025-09-18T22:05:32.230" v="15198" actId="20577"/>
          <ac:spMkLst>
            <pc:docMk/>
            <pc:sldMk cId="2144503230" sldId="280"/>
            <ac:spMk id="2" creationId="{031EB903-700B-36AF-6058-F6DC510AEB99}"/>
          </ac:spMkLst>
        </pc:spChg>
        <pc:spChg chg="mod">
          <ac:chgData name="Richard Charnigo" userId="4fe029dc7930efe6" providerId="LiveId" clId="{0B936FBC-80DD-47E5-A05F-A93B6EED2A19}" dt="2025-09-19T01:38:18.509" v="16238" actId="20577"/>
          <ac:spMkLst>
            <pc:docMk/>
            <pc:sldMk cId="2144503230" sldId="280"/>
            <ac:spMk id="3" creationId="{D0F77F9F-E451-09F2-9595-3C1A6274DEC2}"/>
          </ac:spMkLst>
        </pc:spChg>
      </pc:sldChg>
      <pc:sldChg chg="add ord">
        <pc:chgData name="Richard Charnigo" userId="4fe029dc7930efe6" providerId="LiveId" clId="{0B936FBC-80DD-47E5-A05F-A93B6EED2A19}" dt="2025-09-18T22:05:39.218" v="15200"/>
        <pc:sldMkLst>
          <pc:docMk/>
          <pc:sldMk cId="851278491" sldId="281"/>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2301923" y="1122363"/>
            <a:ext cx="7588155" cy="2621154"/>
          </a:xfrm>
        </p:spPr>
        <p:txBody>
          <a:bodyPr anchor="b">
            <a:normAutofit/>
          </a:bodyPr>
          <a:lstStyle>
            <a:lvl1pPr algn="ctr">
              <a:defRPr sz="4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2301923" y="3843708"/>
            <a:ext cx="7588155" cy="1414091"/>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p>
            <a:fld id="{C128FA71-3A18-48C0-980F-4B68F7F63042}" type="datetime1">
              <a:rPr lang="en-US" smtClean="0"/>
              <a:t>10/2/2025</a:t>
            </a:fld>
            <a:endParaRPr lang="en-US"/>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5360782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E956D-CB73-C986-F100-46487310D11E}"/>
              </a:ext>
            </a:extLst>
          </p:cNvPr>
          <p:cNvSpPr>
            <a:spLocks noGrp="1"/>
          </p:cNvSpPr>
          <p:nvPr>
            <p:ph type="title"/>
          </p:nvPr>
        </p:nvSpPr>
        <p:spPr>
          <a:xfrm>
            <a:off x="612648" y="548640"/>
            <a:ext cx="10515600" cy="1132258"/>
          </a:xfr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423E6A-A07C-BF0D-EA30-9A8A854E48F1}"/>
              </a:ext>
            </a:extLst>
          </p:cNvPr>
          <p:cNvSpPr>
            <a:spLocks noGrp="1"/>
          </p:cNvSpPr>
          <p:nvPr>
            <p:ph type="body" orient="vert" idx="1"/>
          </p:nvPr>
        </p:nvSpPr>
        <p:spPr>
          <a:xfrm>
            <a:off x="612648" y="1680898"/>
            <a:ext cx="10515600" cy="44960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DC9908-8F95-8DFC-72CC-158552B56735}"/>
              </a:ext>
            </a:extLst>
          </p:cNvPr>
          <p:cNvSpPr>
            <a:spLocks noGrp="1"/>
          </p:cNvSpPr>
          <p:nvPr>
            <p:ph type="dt" sz="half" idx="10"/>
          </p:nvPr>
        </p:nvSpPr>
        <p:spPr/>
        <p:txBody>
          <a:bodyPr/>
          <a:lstStyle/>
          <a:p>
            <a:fld id="{7104EDB3-C0E8-45F8-9E1D-1B6C8D1880C0}" type="datetime1">
              <a:rPr lang="en-US" smtClean="0"/>
              <a:t>10/2/2025</a:t>
            </a:fld>
            <a:endParaRPr lang="en-US"/>
          </a:p>
        </p:txBody>
      </p:sp>
      <p:sp>
        <p:nvSpPr>
          <p:cNvPr id="5" name="Footer Placeholder 4">
            <a:extLst>
              <a:ext uri="{FF2B5EF4-FFF2-40B4-BE49-F238E27FC236}">
                <a16:creationId xmlns:a16="http://schemas.microsoft.com/office/drawing/2014/main" id="{2C26C9BE-9060-50CB-2BB7-07307FF89A7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84A835B-97D3-BC22-F0B8-4986D4636271}"/>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4548139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85B0252-346C-F6F4-3642-19F571550D45}"/>
              </a:ext>
            </a:extLst>
          </p:cNvPr>
          <p:cNvSpPr>
            <a:spLocks noGrp="1"/>
          </p:cNvSpPr>
          <p:nvPr>
            <p:ph type="title" orient="vert"/>
          </p:nvPr>
        </p:nvSpPr>
        <p:spPr>
          <a:xfrm>
            <a:off x="9634888" y="578497"/>
            <a:ext cx="2047037" cy="5598466"/>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F798DA36-7351-9D6A-518B-678AB8A507D3}"/>
              </a:ext>
            </a:extLst>
          </p:cNvPr>
          <p:cNvSpPr>
            <a:spLocks noGrp="1"/>
          </p:cNvSpPr>
          <p:nvPr>
            <p:ph type="body" orient="vert" idx="1"/>
          </p:nvPr>
        </p:nvSpPr>
        <p:spPr>
          <a:xfrm>
            <a:off x="838200" y="578497"/>
            <a:ext cx="8796688" cy="55984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846BDFF-D746-836C-04B8-CA89AD5D1466}"/>
              </a:ext>
            </a:extLst>
          </p:cNvPr>
          <p:cNvSpPr>
            <a:spLocks noGrp="1"/>
          </p:cNvSpPr>
          <p:nvPr>
            <p:ph type="dt" sz="half" idx="10"/>
          </p:nvPr>
        </p:nvSpPr>
        <p:spPr/>
        <p:txBody>
          <a:bodyPr/>
          <a:lstStyle/>
          <a:p>
            <a:fld id="{9CF0EC4B-54ED-4041-B552-9BA760FA3DBA}" type="datetime1">
              <a:rPr lang="en-US" smtClean="0"/>
              <a:t>10/2/2025</a:t>
            </a:fld>
            <a:endParaRPr lang="en-US"/>
          </a:p>
        </p:txBody>
      </p:sp>
      <p:sp>
        <p:nvSpPr>
          <p:cNvPr id="5" name="Footer Placeholder 4">
            <a:extLst>
              <a:ext uri="{FF2B5EF4-FFF2-40B4-BE49-F238E27FC236}">
                <a16:creationId xmlns:a16="http://schemas.microsoft.com/office/drawing/2014/main" id="{919AA929-A9E6-FF9C-0C59-177F892D6A6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316D893-7E81-90DC-4139-7687B39C3AC8}"/>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534436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51C1210E-201E-4473-82AC-2466F5386C38}" type="datetime1">
              <a:rPr lang="en-US" smtClean="0"/>
              <a:t>10/2/2025</a:t>
            </a:fld>
            <a:endParaRPr lang="en-US"/>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147542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D06AF-EF87-8489-2C82-DEB90B7EFE0C}"/>
              </a:ext>
            </a:extLst>
          </p:cNvPr>
          <p:cNvSpPr>
            <a:spLocks noGrp="1"/>
          </p:cNvSpPr>
          <p:nvPr>
            <p:ph type="title"/>
          </p:nvPr>
        </p:nvSpPr>
        <p:spPr>
          <a:xfrm>
            <a:off x="603381" y="553616"/>
            <a:ext cx="8273140" cy="4008859"/>
          </a:xfrm>
        </p:spPr>
        <p:txBody>
          <a:bodyPr anchor="t">
            <a:normAutofit/>
          </a:bodyPr>
          <a:lstStyle>
            <a:lvl1pPr>
              <a:defRPr sz="5400" cap="all" baseline="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08E5678-CA38-1318-9EA2-5E0A4F9A59BA}"/>
              </a:ext>
            </a:extLst>
          </p:cNvPr>
          <p:cNvSpPr>
            <a:spLocks noGrp="1"/>
          </p:cNvSpPr>
          <p:nvPr>
            <p:ph type="body" idx="1"/>
          </p:nvPr>
        </p:nvSpPr>
        <p:spPr>
          <a:xfrm>
            <a:off x="603380" y="4589463"/>
            <a:ext cx="8273140" cy="1384617"/>
          </a:xfrm>
        </p:spPr>
        <p:txBody>
          <a:bodyPr anchor="b">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4E99186-7E5A-60AF-DE69-5C7DA71611AB}"/>
              </a:ext>
            </a:extLst>
          </p:cNvPr>
          <p:cNvSpPr>
            <a:spLocks noGrp="1"/>
          </p:cNvSpPr>
          <p:nvPr>
            <p:ph type="dt" sz="half" idx="10"/>
          </p:nvPr>
        </p:nvSpPr>
        <p:spPr/>
        <p:txBody>
          <a:bodyPr/>
          <a:lstStyle/>
          <a:p>
            <a:fld id="{B01EA198-6CAB-4B8F-B93F-1F9C8C4B6CE7}" type="datetime1">
              <a:rPr lang="en-US" smtClean="0"/>
              <a:t>10/2/2025</a:t>
            </a:fld>
            <a:endParaRPr lang="en-US"/>
          </a:p>
        </p:txBody>
      </p:sp>
      <p:sp>
        <p:nvSpPr>
          <p:cNvPr id="5" name="Footer Placeholder 4">
            <a:extLst>
              <a:ext uri="{FF2B5EF4-FFF2-40B4-BE49-F238E27FC236}">
                <a16:creationId xmlns:a16="http://schemas.microsoft.com/office/drawing/2014/main" id="{82FA13D1-1FBA-E820-323B-77B41F1A665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B39BE85-85F6-4636-C651-D87CC969A49E}"/>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595985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8" y="548640"/>
            <a:ext cx="10741152" cy="1132258"/>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72E861E-DFBA-B4AA-9356-CDE3D3F57C04}"/>
              </a:ext>
            </a:extLst>
          </p:cNvPr>
          <p:cNvSpPr>
            <a:spLocks noGrp="1"/>
          </p:cNvSpPr>
          <p:nvPr>
            <p:ph sz="half" idx="1"/>
          </p:nvPr>
        </p:nvSpPr>
        <p:spPr>
          <a:xfrm>
            <a:off x="612648"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51D7538-EC5A-3EE7-176F-A58920C5079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CA06041F-4525-44D5-AA4F-332294BF1F56}" type="datetime1">
              <a:rPr lang="en-US" smtClean="0"/>
              <a:t>10/2/2025</a:t>
            </a:fld>
            <a:endParaRPr lang="en-US"/>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2349381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EE969-634D-6E32-D227-18E9282C6F9E}"/>
              </a:ext>
            </a:extLst>
          </p:cNvPr>
          <p:cNvSpPr>
            <a:spLocks noGrp="1"/>
          </p:cNvSpPr>
          <p:nvPr>
            <p:ph type="title"/>
          </p:nvPr>
        </p:nvSpPr>
        <p:spPr>
          <a:xfrm>
            <a:off x="609600" y="547396"/>
            <a:ext cx="10745788" cy="114329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609600" y="1685735"/>
            <a:ext cx="5157787"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4DA52B0-7419-A946-4523-6D34BCAD26D1}"/>
              </a:ext>
            </a:extLst>
          </p:cNvPr>
          <p:cNvSpPr>
            <a:spLocks noGrp="1"/>
          </p:cNvSpPr>
          <p:nvPr>
            <p:ph sz="half" idx="2"/>
          </p:nvPr>
        </p:nvSpPr>
        <p:spPr>
          <a:xfrm>
            <a:off x="609600" y="2386894"/>
            <a:ext cx="5157787"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06536620-C4F3-EEC3-DBF1-05196B1CBB55}"/>
              </a:ext>
            </a:extLst>
          </p:cNvPr>
          <p:cNvSpPr>
            <a:spLocks noGrp="1"/>
          </p:cNvSpPr>
          <p:nvPr>
            <p:ph type="body" sz="quarter" idx="3"/>
          </p:nvPr>
        </p:nvSpPr>
        <p:spPr>
          <a:xfrm>
            <a:off x="6172200" y="1685735"/>
            <a:ext cx="5183188"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3BAE980-E611-98B5-04E9-DE4584B0E33F}"/>
              </a:ext>
            </a:extLst>
          </p:cNvPr>
          <p:cNvSpPr>
            <a:spLocks noGrp="1"/>
          </p:cNvSpPr>
          <p:nvPr>
            <p:ph sz="quarter" idx="4"/>
          </p:nvPr>
        </p:nvSpPr>
        <p:spPr>
          <a:xfrm>
            <a:off x="6172199" y="2386894"/>
            <a:ext cx="5183189"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3B3581-658A-8487-F9CB-E79F2BFF27E4}"/>
              </a:ext>
            </a:extLst>
          </p:cNvPr>
          <p:cNvSpPr>
            <a:spLocks noGrp="1"/>
          </p:cNvSpPr>
          <p:nvPr>
            <p:ph type="dt" sz="half" idx="10"/>
          </p:nvPr>
        </p:nvSpPr>
        <p:spPr/>
        <p:txBody>
          <a:bodyPr/>
          <a:lstStyle/>
          <a:p>
            <a:fld id="{F9557091-BBDF-4EB9-BA6B-2BB67AC4FC0F}" type="datetime1">
              <a:rPr lang="en-US" smtClean="0"/>
              <a:t>10/2/2025</a:t>
            </a:fld>
            <a:endParaRPr lang="en-US"/>
          </a:p>
        </p:txBody>
      </p:sp>
      <p:sp>
        <p:nvSpPr>
          <p:cNvPr id="8" name="Footer Placeholder 7">
            <a:extLst>
              <a:ext uri="{FF2B5EF4-FFF2-40B4-BE49-F238E27FC236}">
                <a16:creationId xmlns:a16="http://schemas.microsoft.com/office/drawing/2014/main" id="{949D76D8-9033-26CF-BF4C-AECCC685C177}"/>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E02A06B8-CC1D-542F-D8EB-7625046B91D2}"/>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0945064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A9F42-7FF7-F803-C075-BC4968D35E3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89E8268-7232-2944-F1BD-399F9419B563}"/>
              </a:ext>
            </a:extLst>
          </p:cNvPr>
          <p:cNvSpPr>
            <a:spLocks noGrp="1"/>
          </p:cNvSpPr>
          <p:nvPr>
            <p:ph type="dt" sz="half" idx="10"/>
          </p:nvPr>
        </p:nvSpPr>
        <p:spPr/>
        <p:txBody>
          <a:bodyPr/>
          <a:lstStyle/>
          <a:p>
            <a:fld id="{2D6B226B-77A6-410C-9796-083F278E0125}" type="datetime1">
              <a:rPr lang="en-US" smtClean="0"/>
              <a:t>10/2/2025</a:t>
            </a:fld>
            <a:endParaRPr lang="en-US"/>
          </a:p>
        </p:txBody>
      </p:sp>
      <p:sp>
        <p:nvSpPr>
          <p:cNvPr id="4" name="Footer Placeholder 3">
            <a:extLst>
              <a:ext uri="{FF2B5EF4-FFF2-40B4-BE49-F238E27FC236}">
                <a16:creationId xmlns:a16="http://schemas.microsoft.com/office/drawing/2014/main" id="{6B968DDD-323F-89A1-84E3-DDBA626D9386}"/>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8FBDC76-671D-1671-DCE2-D5658BD40E29}"/>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7533203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BC4D82-0182-501C-9231-46767680476E}"/>
              </a:ext>
            </a:extLst>
          </p:cNvPr>
          <p:cNvSpPr>
            <a:spLocks noGrp="1"/>
          </p:cNvSpPr>
          <p:nvPr>
            <p:ph type="dt" sz="half" idx="10"/>
          </p:nvPr>
        </p:nvSpPr>
        <p:spPr/>
        <p:txBody>
          <a:bodyPr/>
          <a:lstStyle/>
          <a:p>
            <a:fld id="{A23A578B-D289-4C40-8593-3D356C49DA58}" type="datetime1">
              <a:rPr lang="en-US" smtClean="0"/>
              <a:t>10/2/2025</a:t>
            </a:fld>
            <a:endParaRPr lang="en-US"/>
          </a:p>
        </p:txBody>
      </p:sp>
      <p:sp>
        <p:nvSpPr>
          <p:cNvPr id="3" name="Footer Placeholder 2">
            <a:extLst>
              <a:ext uri="{FF2B5EF4-FFF2-40B4-BE49-F238E27FC236}">
                <a16:creationId xmlns:a16="http://schemas.microsoft.com/office/drawing/2014/main" id="{10EAA6C9-A7F3-19F1-D17C-A1D83FAF553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34EBB816-1B94-116F-92D4-6043AE9E0C6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2636241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0C37F-77BE-E128-4248-D001C39E79C6}"/>
              </a:ext>
            </a:extLst>
          </p:cNvPr>
          <p:cNvSpPr>
            <a:spLocks noGrp="1"/>
          </p:cNvSpPr>
          <p:nvPr>
            <p:ph type="title"/>
          </p:nvPr>
        </p:nvSpPr>
        <p:spPr>
          <a:xfrm>
            <a:off x="597160" y="553616"/>
            <a:ext cx="3595634" cy="1757505"/>
          </a:xfrm>
        </p:spPr>
        <p:txBody>
          <a:bodyPr anchor="t">
            <a:normAutofit/>
          </a:bodyPr>
          <a:lstStyle>
            <a:lvl1pPr>
              <a:defRPr sz="28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F3B20A8-A604-C977-02C0-083BA8663484}"/>
              </a:ext>
            </a:extLst>
          </p:cNvPr>
          <p:cNvSpPr>
            <a:spLocks noGrp="1"/>
          </p:cNvSpPr>
          <p:nvPr>
            <p:ph idx="1"/>
          </p:nvPr>
        </p:nvSpPr>
        <p:spPr>
          <a:xfrm>
            <a:off x="5134708" y="553616"/>
            <a:ext cx="6279741" cy="5486400"/>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EC0EEBFB-2026-6A35-33ED-F008376B67A0}"/>
              </a:ext>
            </a:extLst>
          </p:cNvPr>
          <p:cNvSpPr>
            <a:spLocks noGrp="1"/>
          </p:cNvSpPr>
          <p:nvPr>
            <p:ph type="body" sz="half" idx="2"/>
          </p:nvPr>
        </p:nvSpPr>
        <p:spPr>
          <a:xfrm>
            <a:off x="597160" y="2311121"/>
            <a:ext cx="3595634" cy="3728895"/>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F05638-7A56-469A-825A-1DFA600254C8}"/>
              </a:ext>
            </a:extLst>
          </p:cNvPr>
          <p:cNvSpPr>
            <a:spLocks noGrp="1"/>
          </p:cNvSpPr>
          <p:nvPr>
            <p:ph type="dt" sz="half" idx="10"/>
          </p:nvPr>
        </p:nvSpPr>
        <p:spPr/>
        <p:txBody>
          <a:bodyPr/>
          <a:lstStyle/>
          <a:p>
            <a:fld id="{713DFAE3-14DB-48A7-A80F-80DDB072CE3D}" type="datetime1">
              <a:rPr lang="en-US" smtClean="0"/>
              <a:t>10/2/2025</a:t>
            </a:fld>
            <a:endParaRPr lang="en-US"/>
          </a:p>
        </p:txBody>
      </p:sp>
      <p:sp>
        <p:nvSpPr>
          <p:cNvPr id="6" name="Footer Placeholder 5">
            <a:extLst>
              <a:ext uri="{FF2B5EF4-FFF2-40B4-BE49-F238E27FC236}">
                <a16:creationId xmlns:a16="http://schemas.microsoft.com/office/drawing/2014/main" id="{9C85A215-184B-2105-0279-ED02F644583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2C7CA46-892B-253A-3A28-7414E17B837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7255169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06A09-98CF-FAC2-3708-AECC4360C651}"/>
              </a:ext>
            </a:extLst>
          </p:cNvPr>
          <p:cNvSpPr>
            <a:spLocks noGrp="1"/>
          </p:cNvSpPr>
          <p:nvPr>
            <p:ph type="title"/>
          </p:nvPr>
        </p:nvSpPr>
        <p:spPr>
          <a:xfrm>
            <a:off x="594360" y="557784"/>
            <a:ext cx="3595634" cy="2212313"/>
          </a:xfrm>
        </p:spPr>
        <p:txBody>
          <a:bodyPr anchor="t">
            <a:normAutofit/>
          </a:bodyPr>
          <a:lstStyle>
            <a:lvl1pPr>
              <a:defRPr sz="28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571C769-CEC8-962A-01E6-15B0E056791E}"/>
              </a:ext>
            </a:extLst>
          </p:cNvPr>
          <p:cNvSpPr>
            <a:spLocks noGrp="1"/>
          </p:cNvSpPr>
          <p:nvPr>
            <p:ph type="pic" idx="1"/>
          </p:nvPr>
        </p:nvSpPr>
        <p:spPr>
          <a:xfrm>
            <a:off x="5063319" y="657103"/>
            <a:ext cx="6483687" cy="555590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F32C4A61-EF2A-C5A5-B150-4448600B3937}"/>
              </a:ext>
            </a:extLst>
          </p:cNvPr>
          <p:cNvSpPr>
            <a:spLocks noGrp="1"/>
          </p:cNvSpPr>
          <p:nvPr>
            <p:ph type="body" sz="half" idx="2"/>
          </p:nvPr>
        </p:nvSpPr>
        <p:spPr>
          <a:xfrm>
            <a:off x="609601" y="2826137"/>
            <a:ext cx="3585586" cy="3434638"/>
          </a:xfrm>
        </p:spPr>
        <p:txBody>
          <a:bodyPr anchor="b"/>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0B235E-39C7-4C78-20EF-DB48ECD9CB90}"/>
              </a:ext>
            </a:extLst>
          </p:cNvPr>
          <p:cNvSpPr>
            <a:spLocks noGrp="1"/>
          </p:cNvSpPr>
          <p:nvPr>
            <p:ph type="dt" sz="half" idx="10"/>
          </p:nvPr>
        </p:nvSpPr>
        <p:spPr/>
        <p:txBody>
          <a:bodyPr/>
          <a:lstStyle/>
          <a:p>
            <a:fld id="{92C5EAEF-6478-4102-8F5D-A5FE9FC97ACB}" type="datetime1">
              <a:rPr lang="en-US" smtClean="0"/>
              <a:t>10/2/2025</a:t>
            </a:fld>
            <a:endParaRPr lang="en-US"/>
          </a:p>
        </p:txBody>
      </p:sp>
      <p:sp>
        <p:nvSpPr>
          <p:cNvPr id="6" name="Footer Placeholder 5">
            <a:extLst>
              <a:ext uri="{FF2B5EF4-FFF2-40B4-BE49-F238E27FC236}">
                <a16:creationId xmlns:a16="http://schemas.microsoft.com/office/drawing/2014/main" id="{7FDC75DA-9A78-9AB9-7171-95A08CC51C5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EFE1A03-DCCB-53C7-DBFE-2AD55C90591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4326456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612648" y="548640"/>
            <a:ext cx="10653578" cy="1132258"/>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612647" y="1715532"/>
            <a:ext cx="10653579" cy="459382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a:off x="137160" y="6453002"/>
            <a:ext cx="3494314" cy="365125"/>
          </a:xfrm>
          <a:prstGeom prst="rect">
            <a:avLst/>
          </a:prstGeom>
        </p:spPr>
        <p:txBody>
          <a:bodyPr vert="horz" lIns="91440" tIns="45720" rIns="91440" bIns="45720" rtlCol="0" anchor="ctr"/>
          <a:lstStyle>
            <a:lvl1pPr algn="l">
              <a:defRPr sz="900">
                <a:solidFill>
                  <a:schemeClr val="tx1"/>
                </a:solidFill>
              </a:defRPr>
            </a:lvl1pPr>
          </a:lstStyle>
          <a:p>
            <a:fld id="{67F45AC6-C491-4585-A584-9CE2AF7D5500}" type="datetime1">
              <a:rPr lang="en-US" smtClean="0"/>
              <a:t>10/2/2025</a:t>
            </a:fld>
            <a:endParaRPr lang="en-US"/>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a:off x="8876521" y="6453002"/>
            <a:ext cx="2805405" cy="365125"/>
          </a:xfrm>
          <a:prstGeom prst="rect">
            <a:avLst/>
          </a:prstGeom>
        </p:spPr>
        <p:txBody>
          <a:bodyPr vert="horz" lIns="91440" tIns="45720" rIns="91440" bIns="45720" rtlCol="0" anchor="ctr"/>
          <a:lstStyle>
            <a:lvl1pPr algn="r">
              <a:defRPr sz="90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632162" y="6453002"/>
            <a:ext cx="429207" cy="365125"/>
          </a:xfrm>
          <a:prstGeom prst="rect">
            <a:avLst/>
          </a:prstGeom>
        </p:spPr>
        <p:txBody>
          <a:bodyPr vert="horz" lIns="91440" tIns="45720" rIns="91440" bIns="45720" rtlCol="0" anchor="ctr"/>
          <a:lstStyle>
            <a:lvl1pPr algn="r">
              <a:defRPr sz="900">
                <a:solidFill>
                  <a:schemeClr val="tx1"/>
                </a:solidFill>
              </a:defRPr>
            </a:lvl1pPr>
          </a:lstStyle>
          <a:p>
            <a:fld id="{CC057153-B650-4DEB-B370-79DDCFDCE934}" type="slidenum">
              <a:rPr lang="en-US" smtClean="0"/>
              <a:t>‹#›</a:t>
            </a:fld>
            <a:endParaRPr lang="en-US"/>
          </a:p>
        </p:txBody>
      </p:sp>
    </p:spTree>
    <p:extLst>
      <p:ext uri="{BB962C8B-B14F-4D97-AF65-F5344CB8AC3E}">
        <p14:creationId xmlns:p14="http://schemas.microsoft.com/office/powerpoint/2010/main" val="3939071163"/>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54" r:id="rId6"/>
    <p:sldLayoutId id="2147483750" r:id="rId7"/>
    <p:sldLayoutId id="2147483751" r:id="rId8"/>
    <p:sldLayoutId id="2147483752" r:id="rId9"/>
    <p:sldLayoutId id="2147483753" r:id="rId10"/>
    <p:sldLayoutId id="2147483755" r:id="rId11"/>
  </p:sldLayoutIdLst>
  <p:hf sldNum="0" hdr="0" ftr="0" dt="0"/>
  <p:txStyles>
    <p:title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 name="Rectangle 46">
            <a:extLst>
              <a:ext uri="{FF2B5EF4-FFF2-40B4-BE49-F238E27FC236}">
                <a16:creationId xmlns:a16="http://schemas.microsoft.com/office/drawing/2014/main" id="{1A32057F-F015-B1B2-4E3E-2307F8EFC9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5BC26E0-8949-3811-511C-2040B1CD54E6}"/>
              </a:ext>
            </a:extLst>
          </p:cNvPr>
          <p:cNvSpPr>
            <a:spLocks noGrp="1"/>
          </p:cNvSpPr>
          <p:nvPr>
            <p:ph type="ctrTitle"/>
          </p:nvPr>
        </p:nvSpPr>
        <p:spPr>
          <a:xfrm>
            <a:off x="6783355" y="395982"/>
            <a:ext cx="5206482" cy="3634842"/>
          </a:xfrm>
        </p:spPr>
        <p:txBody>
          <a:bodyPr>
            <a:normAutofit/>
          </a:bodyPr>
          <a:lstStyle/>
          <a:p>
            <a:pPr algn="l"/>
            <a:r>
              <a:rPr lang="en-US" sz="3400" dirty="0"/>
              <a:t>Sums of independent continuous random variables; sampling distributions</a:t>
            </a:r>
            <a:br>
              <a:rPr lang="en-US" sz="3400" dirty="0"/>
            </a:br>
            <a:br>
              <a:rPr lang="en-US" sz="3400" dirty="0"/>
            </a:br>
            <a:r>
              <a:rPr lang="en-US" sz="3400" dirty="0"/>
              <a:t>	</a:t>
            </a:r>
            <a:r>
              <a:rPr lang="en-US" sz="4600" dirty="0"/>
              <a:t> </a:t>
            </a:r>
          </a:p>
        </p:txBody>
      </p:sp>
      <p:sp>
        <p:nvSpPr>
          <p:cNvPr id="3" name="Subtitle 2">
            <a:extLst>
              <a:ext uri="{FF2B5EF4-FFF2-40B4-BE49-F238E27FC236}">
                <a16:creationId xmlns:a16="http://schemas.microsoft.com/office/drawing/2014/main" id="{24A1EF70-41E0-5BCD-9EEC-E9E73B761C0C}"/>
              </a:ext>
            </a:extLst>
          </p:cNvPr>
          <p:cNvSpPr>
            <a:spLocks noGrp="1"/>
          </p:cNvSpPr>
          <p:nvPr>
            <p:ph type="subTitle" idx="1"/>
          </p:nvPr>
        </p:nvSpPr>
        <p:spPr>
          <a:xfrm>
            <a:off x="7168896" y="3782008"/>
            <a:ext cx="4206240" cy="1648721"/>
          </a:xfrm>
        </p:spPr>
        <p:txBody>
          <a:bodyPr>
            <a:noAutofit/>
          </a:bodyPr>
          <a:lstStyle/>
          <a:p>
            <a:pPr algn="l">
              <a:lnSpc>
                <a:spcPct val="110000"/>
              </a:lnSpc>
            </a:pPr>
            <a:r>
              <a:rPr lang="en-US" sz="2400" dirty="0"/>
              <a:t>BST 675</a:t>
            </a:r>
          </a:p>
          <a:p>
            <a:pPr algn="l">
              <a:lnSpc>
                <a:spcPct val="110000"/>
              </a:lnSpc>
            </a:pPr>
            <a:r>
              <a:rPr lang="en-US" sz="2400" dirty="0"/>
              <a:t>Fall 2025</a:t>
            </a:r>
          </a:p>
          <a:p>
            <a:pPr algn="l">
              <a:lnSpc>
                <a:spcPct val="110000"/>
              </a:lnSpc>
            </a:pPr>
            <a:r>
              <a:rPr lang="en-US" sz="2400" dirty="0"/>
              <a:t>Lecture 7</a:t>
            </a:r>
          </a:p>
          <a:p>
            <a:pPr algn="l">
              <a:lnSpc>
                <a:spcPct val="110000"/>
              </a:lnSpc>
            </a:pPr>
            <a:r>
              <a:rPr lang="en-US" sz="2400" dirty="0"/>
              <a:t>Dr. Richard Charnigo</a:t>
            </a:r>
          </a:p>
        </p:txBody>
      </p:sp>
      <p:pic>
        <p:nvPicPr>
          <p:cNvPr id="15" name="Picture 3" descr="A marble with brown and aqua colors">
            <a:extLst>
              <a:ext uri="{FF2B5EF4-FFF2-40B4-BE49-F238E27FC236}">
                <a16:creationId xmlns:a16="http://schemas.microsoft.com/office/drawing/2014/main" id="{F88DD0FA-DA51-068C-C0F2-D42E50604907}"/>
              </a:ext>
            </a:extLst>
          </p:cNvPr>
          <p:cNvPicPr>
            <a:picLocks noChangeAspect="1"/>
          </p:cNvPicPr>
          <p:nvPr/>
        </p:nvPicPr>
        <p:blipFill>
          <a:blip r:embed="rId2"/>
          <a:srcRect l="15341" r="16583"/>
          <a:stretch>
            <a:fillRect/>
          </a:stretch>
        </p:blipFill>
        <p:spPr>
          <a:xfrm>
            <a:off x="20" y="1"/>
            <a:ext cx="6575591" cy="6858000"/>
          </a:xfrm>
          <a:prstGeom prst="rect">
            <a:avLst/>
          </a:prstGeom>
        </p:spPr>
      </p:pic>
    </p:spTree>
    <p:extLst>
      <p:ext uri="{BB962C8B-B14F-4D97-AF65-F5344CB8AC3E}">
        <p14:creationId xmlns:p14="http://schemas.microsoft.com/office/powerpoint/2010/main" val="340496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1000"/>
                                  </p:stCondLst>
                                  <p:iterate type="lt">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4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2000"/>
                                  </p:stCondLst>
                                  <p:iterate type="lt">
                                    <p:tmPct val="10000"/>
                                  </p:iterate>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4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2000"/>
                                  </p:stCondLst>
                                  <p:iterate type="lt">
                                    <p:tmPct val="10000"/>
                                  </p:iterate>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4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2000"/>
                                  </p:stCondLst>
                                  <p:iterate type="lt">
                                    <p:tmPct val="10000"/>
                                  </p:iterate>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4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Some known results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Result 1:  If  X</a:t>
                </a:r>
                <a:r>
                  <a:rPr lang="en-US" sz="2800" i="1" baseline="-25000" dirty="0"/>
                  <a:t>i</a:t>
                </a:r>
                <a:r>
                  <a:rPr lang="en-US" sz="2800" dirty="0"/>
                  <a:t>  has a distribution with mean  </a:t>
                </a:r>
                <a14:m>
                  <m:oMath xmlns:m="http://schemas.openxmlformats.org/officeDocument/2006/math">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𝜇</m:t>
                        </m:r>
                      </m:e>
                      <m:sub>
                        <m:r>
                          <a:rPr lang="en-US" sz="2800" b="0" i="1" smtClean="0">
                            <a:latin typeface="Cambria Math" panose="02040503050406030204" pitchFamily="18" charset="0"/>
                          </a:rPr>
                          <m:t>𝑖</m:t>
                        </m:r>
                      </m:sub>
                    </m:sSub>
                  </m:oMath>
                </a14:m>
                <a:r>
                  <a:rPr lang="en-US" sz="2800" dirty="0"/>
                  <a:t>  and variance  </a:t>
                </a:r>
                <a14:m>
                  <m:oMath xmlns:m="http://schemas.openxmlformats.org/officeDocument/2006/math">
                    <m:sSubSup>
                      <m:sSubSupPr>
                        <m:ctrlPr>
                          <a:rPr lang="en-US" sz="2800" b="0" i="1" smtClean="0">
                            <a:latin typeface="Cambria Math" panose="02040503050406030204" pitchFamily="18" charset="0"/>
                          </a:rPr>
                        </m:ctrlPr>
                      </m:sSubSupPr>
                      <m:e>
                        <m:r>
                          <a:rPr lang="en-US" sz="2800" b="0" i="1" smtClean="0">
                            <a:latin typeface="Cambria Math" panose="02040503050406030204" pitchFamily="18" charset="0"/>
                          </a:rPr>
                          <m:t>𝜎</m:t>
                        </m:r>
                      </m:e>
                      <m:sub>
                        <m:r>
                          <a:rPr lang="en-US" sz="2800" b="0" i="1" smtClean="0">
                            <a:latin typeface="Cambria Math" panose="02040503050406030204" pitchFamily="18" charset="0"/>
                          </a:rPr>
                          <m:t>𝑖</m:t>
                        </m:r>
                      </m:sub>
                      <m:sup>
                        <m:r>
                          <a:rPr lang="en-US" sz="2800" b="0" i="1" smtClean="0">
                            <a:latin typeface="Cambria Math" panose="02040503050406030204" pitchFamily="18" charset="0"/>
                          </a:rPr>
                          <m:t>2</m:t>
                        </m:r>
                      </m:sup>
                    </m:sSubSup>
                  </m:oMath>
                </a14:m>
                <a:r>
                  <a:rPr lang="en-US" sz="2800" dirty="0"/>
                  <a:t>,  and if  c</a:t>
                </a:r>
                <a:r>
                  <a:rPr lang="en-US" sz="2800" i="1" baseline="-25000" dirty="0"/>
                  <a:t>i</a:t>
                </a:r>
                <a:r>
                  <a:rPr lang="en-US" sz="2800" dirty="0"/>
                  <a:t>  is a nonzero constant, where  </a:t>
                </a:r>
                <a:r>
                  <a:rPr lang="en-US" sz="2800" i="1" dirty="0" err="1"/>
                  <a:t>i</a:t>
                </a:r>
                <a:r>
                  <a:rPr lang="en-US" sz="2800" dirty="0"/>
                  <a:t>  is between  1  and  n,  then  c</a:t>
                </a:r>
                <a:r>
                  <a:rPr lang="en-US" sz="2800" baseline="-25000" dirty="0"/>
                  <a:t>1</a:t>
                </a:r>
                <a:r>
                  <a:rPr lang="en-US" sz="2800" dirty="0"/>
                  <a:t> X</a:t>
                </a:r>
                <a:r>
                  <a:rPr lang="en-US" sz="2800" baseline="-25000" dirty="0"/>
                  <a:t>1</a:t>
                </a:r>
                <a:r>
                  <a:rPr lang="en-US" sz="2800" dirty="0"/>
                  <a:t> + c</a:t>
                </a:r>
                <a:r>
                  <a:rPr lang="en-US" sz="2800" baseline="-25000" dirty="0"/>
                  <a:t>2</a:t>
                </a:r>
                <a:r>
                  <a:rPr lang="en-US" sz="2800" dirty="0"/>
                  <a:t> X</a:t>
                </a:r>
                <a:r>
                  <a:rPr lang="en-US" sz="2800" baseline="-25000" dirty="0"/>
                  <a:t>2</a:t>
                </a:r>
                <a:r>
                  <a:rPr lang="en-US" sz="2800" dirty="0"/>
                  <a:t> + … + </a:t>
                </a:r>
                <a:r>
                  <a:rPr lang="en-US" sz="2800" dirty="0" err="1"/>
                  <a:t>c</a:t>
                </a:r>
                <a:r>
                  <a:rPr lang="en-US" sz="2800" baseline="-25000" dirty="0" err="1"/>
                  <a:t>n</a:t>
                </a:r>
                <a:r>
                  <a:rPr lang="en-US" sz="2800" dirty="0"/>
                  <a:t> </a:t>
                </a:r>
                <a:r>
                  <a:rPr lang="en-US" sz="2800" dirty="0" err="1"/>
                  <a:t>X</a:t>
                </a:r>
                <a:r>
                  <a:rPr lang="en-US" sz="2800" baseline="-25000" dirty="0" err="1"/>
                  <a:t>n</a:t>
                </a:r>
                <a:r>
                  <a:rPr lang="en-US" sz="2800" dirty="0"/>
                  <a:t>  has a distribution with mean  </a:t>
                </a:r>
              </a:p>
              <a:p>
                <a:pPr marL="0" indent="0">
                  <a:spcBef>
                    <a:spcPts val="0"/>
                  </a:spcBef>
                  <a:buNone/>
                </a:pPr>
                <a:r>
                  <a:rPr lang="en-US" sz="2800" dirty="0"/>
                  <a:t>c</a:t>
                </a:r>
                <a:r>
                  <a:rPr lang="en-US" sz="2800" baseline="-25000" dirty="0"/>
                  <a:t>1</a:t>
                </a:r>
                <a:r>
                  <a:rPr lang="en-US" sz="2800" dirty="0"/>
                  <a:t> </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rPr>
                          <m:t>𝜇</m:t>
                        </m:r>
                      </m:e>
                      <m:sub>
                        <m:r>
                          <a:rPr lang="en-US" sz="2800" b="0" i="1" smtClean="0">
                            <a:latin typeface="Cambria Math" panose="02040503050406030204" pitchFamily="18" charset="0"/>
                          </a:rPr>
                          <m:t>1</m:t>
                        </m:r>
                      </m:sub>
                    </m:sSub>
                  </m:oMath>
                </a14:m>
                <a:r>
                  <a:rPr lang="en-US" sz="2800" dirty="0"/>
                  <a:t> + c</a:t>
                </a:r>
                <a:r>
                  <a:rPr lang="en-US" sz="2800" baseline="-25000" dirty="0"/>
                  <a:t>2</a:t>
                </a:r>
                <a:r>
                  <a:rPr lang="en-US" sz="2800" dirty="0"/>
                  <a:t> </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rPr>
                          <m:t>𝜇</m:t>
                        </m:r>
                      </m:e>
                      <m:sub>
                        <m:r>
                          <a:rPr lang="en-US" sz="2800" b="0" i="1" smtClean="0">
                            <a:latin typeface="Cambria Math" panose="02040503050406030204" pitchFamily="18" charset="0"/>
                          </a:rPr>
                          <m:t>2</m:t>
                        </m:r>
                      </m:sub>
                    </m:sSub>
                  </m:oMath>
                </a14:m>
                <a:r>
                  <a:rPr lang="en-US" sz="2800" dirty="0"/>
                  <a:t> + … + </a:t>
                </a:r>
                <a:r>
                  <a:rPr lang="en-US" sz="2800" dirty="0" err="1"/>
                  <a:t>c</a:t>
                </a:r>
                <a:r>
                  <a:rPr lang="en-US" sz="2800" baseline="-25000" dirty="0" err="1"/>
                  <a:t>n</a:t>
                </a:r>
                <a:r>
                  <a:rPr lang="en-US" sz="2800" dirty="0"/>
                  <a:t> </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rPr>
                          <m:t>𝜇</m:t>
                        </m:r>
                      </m:e>
                      <m:sub>
                        <m:r>
                          <m:rPr>
                            <m:sty m:val="p"/>
                          </m:rPr>
                          <a:rPr lang="en-US" sz="2800" b="0" i="0" smtClean="0">
                            <a:latin typeface="Cambria Math" panose="02040503050406030204" pitchFamily="18" charset="0"/>
                          </a:rPr>
                          <m:t>n</m:t>
                        </m:r>
                      </m:sub>
                    </m:sSub>
                  </m:oMath>
                </a14:m>
                <a:r>
                  <a:rPr lang="en-US" sz="2800" dirty="0"/>
                  <a:t>  and variance  </a:t>
                </a:r>
              </a:p>
              <a:p>
                <a:pPr marL="0" indent="0">
                  <a:spcBef>
                    <a:spcPts val="0"/>
                  </a:spcBef>
                  <a:buNone/>
                </a:pPr>
                <a:r>
                  <a:rPr lang="en-US" sz="2800" dirty="0"/>
                  <a:t>c</a:t>
                </a:r>
                <a:r>
                  <a:rPr lang="en-US" sz="2800" baseline="-25000" dirty="0"/>
                  <a:t>1</a:t>
                </a:r>
                <a:r>
                  <a:rPr lang="en-US" sz="2800" baseline="30000" dirty="0"/>
                  <a:t>2</a:t>
                </a:r>
                <a:r>
                  <a:rPr lang="en-US" sz="2800" dirty="0"/>
                  <a:t> </a:t>
                </a:r>
                <a14:m>
                  <m:oMath xmlns:m="http://schemas.openxmlformats.org/officeDocument/2006/math">
                    <m:sSubSup>
                      <m:sSubSupPr>
                        <m:ctrlPr>
                          <a:rPr lang="en-US" sz="2800" b="0" i="1" smtClean="0">
                            <a:latin typeface="Cambria Math" panose="02040503050406030204" pitchFamily="18" charset="0"/>
                          </a:rPr>
                        </m:ctrlPr>
                      </m:sSubSupPr>
                      <m:e>
                        <m:r>
                          <a:rPr lang="en-US" sz="2800" b="0" i="1" smtClean="0">
                            <a:latin typeface="Cambria Math" panose="02040503050406030204" pitchFamily="18" charset="0"/>
                          </a:rPr>
                          <m:t>𝜎</m:t>
                        </m:r>
                      </m:e>
                      <m:sub>
                        <m:r>
                          <a:rPr lang="en-US" sz="2800" b="0" i="1" smtClean="0">
                            <a:latin typeface="Cambria Math" panose="02040503050406030204" pitchFamily="18" charset="0"/>
                          </a:rPr>
                          <m:t>1</m:t>
                        </m:r>
                      </m:sub>
                      <m:sup>
                        <m:r>
                          <a:rPr lang="en-US" sz="2800" b="0" i="1" smtClean="0">
                            <a:latin typeface="Cambria Math" panose="02040503050406030204" pitchFamily="18" charset="0"/>
                          </a:rPr>
                          <m:t>2</m:t>
                        </m:r>
                      </m:sup>
                    </m:sSubSup>
                  </m:oMath>
                </a14:m>
                <a:r>
                  <a:rPr lang="en-US" sz="2800" dirty="0"/>
                  <a:t> + c</a:t>
                </a:r>
                <a:r>
                  <a:rPr lang="en-US" sz="2800" baseline="-25000" dirty="0"/>
                  <a:t>2</a:t>
                </a:r>
                <a:r>
                  <a:rPr lang="en-US" sz="2800" baseline="30000" dirty="0"/>
                  <a:t>2</a:t>
                </a:r>
                <a:r>
                  <a:rPr lang="en-US" sz="2800" dirty="0"/>
                  <a:t> </a:t>
                </a:r>
                <a14:m>
                  <m:oMath xmlns:m="http://schemas.openxmlformats.org/officeDocument/2006/math">
                    <m:sSubSup>
                      <m:sSubSupPr>
                        <m:ctrlPr>
                          <a:rPr lang="en-US" sz="2800" i="1">
                            <a:latin typeface="Cambria Math" panose="02040503050406030204" pitchFamily="18" charset="0"/>
                          </a:rPr>
                        </m:ctrlPr>
                      </m:sSubSupPr>
                      <m:e>
                        <m:r>
                          <a:rPr lang="en-US" sz="2800" i="1">
                            <a:latin typeface="Cambria Math" panose="02040503050406030204" pitchFamily="18" charset="0"/>
                          </a:rPr>
                          <m:t>𝜎</m:t>
                        </m:r>
                      </m:e>
                      <m:sub>
                        <m:r>
                          <a:rPr lang="en-US" sz="2800" b="0" i="1" smtClean="0">
                            <a:latin typeface="Cambria Math" panose="02040503050406030204" pitchFamily="18" charset="0"/>
                          </a:rPr>
                          <m:t>2</m:t>
                        </m:r>
                      </m:sub>
                      <m:sup>
                        <m:r>
                          <a:rPr lang="en-US" sz="2800" i="1">
                            <a:latin typeface="Cambria Math" panose="02040503050406030204" pitchFamily="18" charset="0"/>
                          </a:rPr>
                          <m:t>2</m:t>
                        </m:r>
                      </m:sup>
                    </m:sSubSup>
                  </m:oMath>
                </a14:m>
                <a:r>
                  <a:rPr lang="en-US" sz="2800" dirty="0"/>
                  <a:t> + … + c</a:t>
                </a:r>
                <a:r>
                  <a:rPr lang="en-US" sz="2800" baseline="-25000" dirty="0"/>
                  <a:t>n</a:t>
                </a:r>
                <a:r>
                  <a:rPr lang="en-US" sz="2800" baseline="30000" dirty="0"/>
                  <a:t>2</a:t>
                </a:r>
                <a:r>
                  <a:rPr lang="en-US" sz="2800" dirty="0"/>
                  <a:t> </a:t>
                </a:r>
                <a14:m>
                  <m:oMath xmlns:m="http://schemas.openxmlformats.org/officeDocument/2006/math">
                    <m:sSubSup>
                      <m:sSubSupPr>
                        <m:ctrlPr>
                          <a:rPr lang="en-US" sz="2800" i="1">
                            <a:latin typeface="Cambria Math" panose="02040503050406030204" pitchFamily="18" charset="0"/>
                          </a:rPr>
                        </m:ctrlPr>
                      </m:sSubSupPr>
                      <m:e>
                        <m:r>
                          <a:rPr lang="en-US" sz="2800" i="1">
                            <a:latin typeface="Cambria Math" panose="02040503050406030204" pitchFamily="18" charset="0"/>
                          </a:rPr>
                          <m:t>𝜎</m:t>
                        </m:r>
                      </m:e>
                      <m:sub>
                        <m:r>
                          <m:rPr>
                            <m:sty m:val="p"/>
                          </m:rPr>
                          <a:rPr lang="en-US" sz="2800" b="0" i="0" smtClean="0">
                            <a:latin typeface="Cambria Math" panose="02040503050406030204" pitchFamily="18" charset="0"/>
                          </a:rPr>
                          <m:t>n</m:t>
                        </m:r>
                      </m:sub>
                      <m:sup>
                        <m:r>
                          <a:rPr lang="en-US" sz="2800" i="1">
                            <a:latin typeface="Cambria Math" panose="02040503050406030204" pitchFamily="18" charset="0"/>
                          </a:rPr>
                          <m:t>2</m:t>
                        </m:r>
                      </m:sup>
                    </m:sSubSup>
                  </m:oMath>
                </a14:m>
                <a:r>
                  <a:rPr lang="en-US" sz="2800" dirty="0"/>
                  <a:t>. </a:t>
                </a:r>
              </a:p>
              <a:p>
                <a:pPr marL="0" indent="0">
                  <a:spcBef>
                    <a:spcPts val="0"/>
                  </a:spcBef>
                  <a:buNone/>
                </a:pPr>
                <a:endParaRPr lang="en-US" sz="2800" dirty="0"/>
              </a:p>
              <a:p>
                <a:pPr marL="0" indent="0">
                  <a:spcBef>
                    <a:spcPts val="0"/>
                  </a:spcBef>
                  <a:buNone/>
                </a:pPr>
                <a:r>
                  <a:rPr lang="en-US" sz="2800" dirty="0"/>
                  <a:t>Special case:  If  c</a:t>
                </a:r>
                <a:r>
                  <a:rPr lang="en-US" sz="2800" i="1" baseline="-25000" dirty="0"/>
                  <a:t>i</a:t>
                </a:r>
                <a:r>
                  <a:rPr lang="en-US" sz="2800" dirty="0"/>
                  <a:t> = 1/n, </a:t>
                </a:r>
                <a14:m>
                  <m:oMath xmlns:m="http://schemas.openxmlformats.org/officeDocument/2006/math">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 </m:t>
                        </m:r>
                        <m:r>
                          <a:rPr lang="en-US" sz="2800" b="0" i="1" smtClean="0">
                            <a:latin typeface="Cambria Math" panose="02040503050406030204" pitchFamily="18" charset="0"/>
                          </a:rPr>
                          <m:t>𝜇</m:t>
                        </m:r>
                      </m:e>
                      <m:sub>
                        <m:r>
                          <a:rPr lang="en-US" sz="2800" b="0" i="1" smtClean="0">
                            <a:latin typeface="Cambria Math" panose="02040503050406030204" pitchFamily="18" charset="0"/>
                          </a:rPr>
                          <m:t>𝑖</m:t>
                        </m:r>
                      </m:sub>
                    </m:sSub>
                  </m:oMath>
                </a14:m>
                <a:r>
                  <a:rPr lang="en-US" sz="2800" dirty="0"/>
                  <a:t> = </a:t>
                </a:r>
                <a14:m>
                  <m:oMath xmlns:m="http://schemas.openxmlformats.org/officeDocument/2006/math">
                    <m:r>
                      <a:rPr lang="en-US" sz="2800" b="0" i="1" smtClean="0">
                        <a:latin typeface="Cambria Math" panose="02040503050406030204" pitchFamily="18" charset="0"/>
                      </a:rPr>
                      <m:t>𝜇</m:t>
                    </m:r>
                  </m:oMath>
                </a14:m>
                <a:r>
                  <a:rPr lang="en-US" sz="2800" dirty="0"/>
                  <a:t>,  and </a:t>
                </a:r>
                <a14:m>
                  <m:oMath xmlns:m="http://schemas.openxmlformats.org/officeDocument/2006/math">
                    <m:sSubSup>
                      <m:sSubSupPr>
                        <m:ctrlPr>
                          <a:rPr lang="en-US" sz="2800" i="1">
                            <a:latin typeface="Cambria Math" panose="02040503050406030204" pitchFamily="18" charset="0"/>
                          </a:rPr>
                        </m:ctrlPr>
                      </m:sSubSupPr>
                      <m:e>
                        <m:r>
                          <a:rPr lang="en-US" sz="2800" b="0" i="1" smtClean="0">
                            <a:latin typeface="Cambria Math" panose="02040503050406030204" pitchFamily="18" charset="0"/>
                          </a:rPr>
                          <m:t> </m:t>
                        </m:r>
                        <m:r>
                          <a:rPr lang="en-US" sz="2800" i="1">
                            <a:latin typeface="Cambria Math" panose="02040503050406030204" pitchFamily="18" charset="0"/>
                          </a:rPr>
                          <m:t>𝜎</m:t>
                        </m:r>
                      </m:e>
                      <m:sub>
                        <m:r>
                          <a:rPr lang="en-US" sz="2800" i="1">
                            <a:latin typeface="Cambria Math" panose="02040503050406030204" pitchFamily="18" charset="0"/>
                          </a:rPr>
                          <m:t>𝑖</m:t>
                        </m:r>
                      </m:sub>
                      <m:sup>
                        <m:r>
                          <a:rPr lang="en-US" sz="2800" i="1">
                            <a:latin typeface="Cambria Math" panose="02040503050406030204" pitchFamily="18" charset="0"/>
                          </a:rPr>
                          <m:t>2</m:t>
                        </m:r>
                      </m:sup>
                    </m:sSubSup>
                  </m:oMath>
                </a14:m>
                <a:r>
                  <a:rPr lang="en-US" sz="2800" dirty="0"/>
                  <a:t> = </a:t>
                </a:r>
                <a14:m>
                  <m:oMath xmlns:m="http://schemas.openxmlformats.org/officeDocument/2006/math">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𝜎</m:t>
                        </m:r>
                      </m:e>
                      <m:sup>
                        <m:r>
                          <a:rPr lang="en-US" sz="2800" b="0" i="1" smtClean="0">
                            <a:latin typeface="Cambria Math" panose="02040503050406030204" pitchFamily="18" charset="0"/>
                          </a:rPr>
                          <m:t>2</m:t>
                        </m:r>
                      </m:sup>
                    </m:sSup>
                  </m:oMath>
                </a14:m>
                <a:r>
                  <a:rPr lang="en-US" sz="2800" dirty="0"/>
                  <a:t>  for all  </a:t>
                </a:r>
                <a:r>
                  <a:rPr lang="en-US" sz="2800" i="1" dirty="0" err="1"/>
                  <a:t>i</a:t>
                </a:r>
                <a:r>
                  <a:rPr lang="en-US" sz="2800" dirty="0"/>
                  <a:t>,  then this result says that the sample mean  </a:t>
                </a:r>
                <a14:m>
                  <m:oMath xmlns:m="http://schemas.openxmlformats.org/officeDocument/2006/math">
                    <m:acc>
                      <m:accPr>
                        <m:chr m:val="̅"/>
                        <m:ctrlPr>
                          <a:rPr lang="en-US" sz="2800" b="0" i="1" smtClean="0">
                            <a:latin typeface="Cambria Math" panose="02040503050406030204" pitchFamily="18" charset="0"/>
                          </a:rPr>
                        </m:ctrlPr>
                      </m:accPr>
                      <m:e>
                        <m:r>
                          <m:rPr>
                            <m:sty m:val="p"/>
                          </m:rPr>
                          <a:rPr lang="en-US" sz="2800" b="0" i="0" smtClean="0">
                            <a:latin typeface="Cambria Math" panose="02040503050406030204" pitchFamily="18" charset="0"/>
                          </a:rPr>
                          <m:t>X</m:t>
                        </m:r>
                      </m:e>
                    </m:acc>
                    <m:r>
                      <a:rPr lang="en-US" sz="2800" b="0" i="1" dirty="0" smtClean="0">
                        <a:latin typeface="Cambria Math" panose="02040503050406030204" pitchFamily="18" charset="0"/>
                      </a:rPr>
                      <m:t> </m:t>
                    </m:r>
                  </m:oMath>
                </a14:m>
                <a:r>
                  <a:rPr lang="en-US" sz="2800" dirty="0"/>
                  <a:t> has a distribution with mean  </a:t>
                </a:r>
                <a14:m>
                  <m:oMath xmlns:m="http://schemas.openxmlformats.org/officeDocument/2006/math">
                    <m:r>
                      <a:rPr lang="en-US" sz="2800" i="1">
                        <a:latin typeface="Cambria Math" panose="02040503050406030204" pitchFamily="18" charset="0"/>
                      </a:rPr>
                      <m:t>𝜇</m:t>
                    </m:r>
                  </m:oMath>
                </a14:m>
                <a:r>
                  <a:rPr lang="en-US" sz="2800" dirty="0"/>
                  <a:t>  and variance  </a:t>
                </a:r>
                <a14:m>
                  <m:oMath xmlns:m="http://schemas.openxmlformats.org/officeDocument/2006/math">
                    <m:sSup>
                      <m:sSupPr>
                        <m:ctrlPr>
                          <a:rPr lang="en-US" sz="2800" i="1">
                            <a:latin typeface="Cambria Math" panose="02040503050406030204" pitchFamily="18" charset="0"/>
                          </a:rPr>
                        </m:ctrlPr>
                      </m:sSupPr>
                      <m:e>
                        <m:r>
                          <a:rPr lang="en-US" sz="2800" i="1">
                            <a:latin typeface="Cambria Math" panose="02040503050406030204" pitchFamily="18" charset="0"/>
                          </a:rPr>
                          <m:t>𝜎</m:t>
                        </m:r>
                      </m:e>
                      <m:sup>
                        <m:r>
                          <a:rPr lang="en-US" sz="2800" i="1">
                            <a:latin typeface="Cambria Math" panose="02040503050406030204" pitchFamily="18" charset="0"/>
                          </a:rPr>
                          <m:t>2</m:t>
                        </m:r>
                      </m:sup>
                    </m:sSup>
                  </m:oMath>
                </a14:m>
                <a:r>
                  <a:rPr lang="en-US" sz="2800" dirty="0"/>
                  <a:t>/ n.  Averaging reduces uncertainty !</a:t>
                </a:r>
              </a:p>
            </p:txBody>
          </p:sp>
        </mc:Choice>
        <mc:Fallback xmlns="">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1061" r="-1831"/>
                </a:stretch>
              </a:blipFill>
            </p:spPr>
            <p:txBody>
              <a:bodyPr/>
              <a:lstStyle/>
              <a:p>
                <a:r>
                  <a:rPr lang="en-US">
                    <a:noFill/>
                  </a:rPr>
                  <a:t> </a:t>
                </a:r>
              </a:p>
            </p:txBody>
          </p:sp>
        </mc:Fallback>
      </mc:AlternateContent>
    </p:spTree>
    <p:extLst>
      <p:ext uri="{BB962C8B-B14F-4D97-AF65-F5344CB8AC3E}">
        <p14:creationId xmlns:p14="http://schemas.microsoft.com/office/powerpoint/2010/main" val="39943793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Some known results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Result 2:  If  X</a:t>
                </a:r>
                <a:r>
                  <a:rPr lang="en-US" sz="2800" i="1" baseline="-25000" dirty="0"/>
                  <a:t>i</a:t>
                </a:r>
                <a:r>
                  <a:rPr lang="en-US" sz="2800" dirty="0"/>
                  <a:t>  has a </a:t>
                </a:r>
                <a:r>
                  <a:rPr lang="en-US" sz="2800" i="1" dirty="0"/>
                  <a:t>normal</a:t>
                </a:r>
                <a:r>
                  <a:rPr lang="en-US" sz="2800" dirty="0"/>
                  <a:t> distribution with mean  </a:t>
                </a:r>
                <a14:m>
                  <m:oMath xmlns:m="http://schemas.openxmlformats.org/officeDocument/2006/math">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𝜇</m:t>
                        </m:r>
                      </m:e>
                      <m:sub>
                        <m:r>
                          <a:rPr lang="en-US" sz="2800" b="0" i="1" smtClean="0">
                            <a:latin typeface="Cambria Math" panose="02040503050406030204" pitchFamily="18" charset="0"/>
                          </a:rPr>
                          <m:t>𝑖</m:t>
                        </m:r>
                      </m:sub>
                    </m:sSub>
                  </m:oMath>
                </a14:m>
                <a:r>
                  <a:rPr lang="en-US" sz="2800" dirty="0"/>
                  <a:t>  and variance  </a:t>
                </a:r>
                <a14:m>
                  <m:oMath xmlns:m="http://schemas.openxmlformats.org/officeDocument/2006/math">
                    <m:sSubSup>
                      <m:sSubSupPr>
                        <m:ctrlPr>
                          <a:rPr lang="en-US" sz="2800" b="0" i="1" smtClean="0">
                            <a:latin typeface="Cambria Math" panose="02040503050406030204" pitchFamily="18" charset="0"/>
                          </a:rPr>
                        </m:ctrlPr>
                      </m:sSubSupPr>
                      <m:e>
                        <m:r>
                          <a:rPr lang="en-US" sz="2800" b="0" i="1" smtClean="0">
                            <a:latin typeface="Cambria Math" panose="02040503050406030204" pitchFamily="18" charset="0"/>
                          </a:rPr>
                          <m:t>𝜎</m:t>
                        </m:r>
                      </m:e>
                      <m:sub>
                        <m:r>
                          <a:rPr lang="en-US" sz="2800" b="0" i="1" smtClean="0">
                            <a:latin typeface="Cambria Math" panose="02040503050406030204" pitchFamily="18" charset="0"/>
                          </a:rPr>
                          <m:t>𝑖</m:t>
                        </m:r>
                      </m:sub>
                      <m:sup>
                        <m:r>
                          <a:rPr lang="en-US" sz="2800" b="0" i="1" smtClean="0">
                            <a:latin typeface="Cambria Math" panose="02040503050406030204" pitchFamily="18" charset="0"/>
                          </a:rPr>
                          <m:t>2</m:t>
                        </m:r>
                      </m:sup>
                    </m:sSubSup>
                  </m:oMath>
                </a14:m>
                <a:r>
                  <a:rPr lang="en-US" sz="2800" dirty="0"/>
                  <a:t>,  and if  c</a:t>
                </a:r>
                <a:r>
                  <a:rPr lang="en-US" sz="2800" i="1" baseline="-25000" dirty="0"/>
                  <a:t>i</a:t>
                </a:r>
                <a:r>
                  <a:rPr lang="en-US" sz="2800" dirty="0"/>
                  <a:t>  is a nonzero constant, where  </a:t>
                </a:r>
                <a:r>
                  <a:rPr lang="en-US" sz="2800" i="1" dirty="0" err="1"/>
                  <a:t>i</a:t>
                </a:r>
                <a:r>
                  <a:rPr lang="en-US" sz="2800" dirty="0"/>
                  <a:t>  is between  1  and  n,  then  c</a:t>
                </a:r>
                <a:r>
                  <a:rPr lang="en-US" sz="2800" baseline="-25000" dirty="0"/>
                  <a:t>1</a:t>
                </a:r>
                <a:r>
                  <a:rPr lang="en-US" sz="2800" dirty="0"/>
                  <a:t> X</a:t>
                </a:r>
                <a:r>
                  <a:rPr lang="en-US" sz="2800" baseline="-25000" dirty="0"/>
                  <a:t>1</a:t>
                </a:r>
                <a:r>
                  <a:rPr lang="en-US" sz="2800" dirty="0"/>
                  <a:t> + c</a:t>
                </a:r>
                <a:r>
                  <a:rPr lang="en-US" sz="2800" baseline="-25000" dirty="0"/>
                  <a:t>2</a:t>
                </a:r>
                <a:r>
                  <a:rPr lang="en-US" sz="2800" dirty="0"/>
                  <a:t> X</a:t>
                </a:r>
                <a:r>
                  <a:rPr lang="en-US" sz="2800" baseline="-25000" dirty="0"/>
                  <a:t>2</a:t>
                </a:r>
                <a:r>
                  <a:rPr lang="en-US" sz="2800" dirty="0"/>
                  <a:t> + … + </a:t>
                </a:r>
                <a:r>
                  <a:rPr lang="en-US" sz="2800" dirty="0" err="1"/>
                  <a:t>c</a:t>
                </a:r>
                <a:r>
                  <a:rPr lang="en-US" sz="2800" baseline="-25000" dirty="0" err="1"/>
                  <a:t>n</a:t>
                </a:r>
                <a:r>
                  <a:rPr lang="en-US" sz="2800" dirty="0"/>
                  <a:t> </a:t>
                </a:r>
                <a:r>
                  <a:rPr lang="en-US" sz="2800" dirty="0" err="1"/>
                  <a:t>X</a:t>
                </a:r>
                <a:r>
                  <a:rPr lang="en-US" sz="2800" baseline="-25000" dirty="0" err="1"/>
                  <a:t>n</a:t>
                </a:r>
                <a:r>
                  <a:rPr lang="en-US" sz="2800" dirty="0"/>
                  <a:t>  has a </a:t>
                </a:r>
                <a:r>
                  <a:rPr lang="en-US" sz="2800" i="1" dirty="0"/>
                  <a:t>normal </a:t>
                </a:r>
                <a:r>
                  <a:rPr lang="en-US" sz="2800" dirty="0"/>
                  <a:t>distribution with mean  c</a:t>
                </a:r>
                <a:r>
                  <a:rPr lang="en-US" sz="2800" baseline="-25000" dirty="0"/>
                  <a:t>1</a:t>
                </a:r>
                <a:r>
                  <a:rPr lang="en-US" sz="2800" dirty="0"/>
                  <a:t> </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rPr>
                          <m:t>𝜇</m:t>
                        </m:r>
                      </m:e>
                      <m:sub>
                        <m:r>
                          <a:rPr lang="en-US" sz="2800" b="0" i="1" smtClean="0">
                            <a:latin typeface="Cambria Math" panose="02040503050406030204" pitchFamily="18" charset="0"/>
                          </a:rPr>
                          <m:t>1</m:t>
                        </m:r>
                      </m:sub>
                    </m:sSub>
                  </m:oMath>
                </a14:m>
                <a:r>
                  <a:rPr lang="en-US" sz="2800" dirty="0"/>
                  <a:t> + c</a:t>
                </a:r>
                <a:r>
                  <a:rPr lang="en-US" sz="2800" baseline="-25000" dirty="0"/>
                  <a:t>2</a:t>
                </a:r>
                <a:r>
                  <a:rPr lang="en-US" sz="2800" dirty="0"/>
                  <a:t> </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rPr>
                          <m:t>𝜇</m:t>
                        </m:r>
                      </m:e>
                      <m:sub>
                        <m:r>
                          <a:rPr lang="en-US" sz="2800" b="0" i="1" smtClean="0">
                            <a:latin typeface="Cambria Math" panose="02040503050406030204" pitchFamily="18" charset="0"/>
                          </a:rPr>
                          <m:t>2</m:t>
                        </m:r>
                      </m:sub>
                    </m:sSub>
                  </m:oMath>
                </a14:m>
                <a:r>
                  <a:rPr lang="en-US" sz="2800" dirty="0"/>
                  <a:t> + … + </a:t>
                </a:r>
                <a:r>
                  <a:rPr lang="en-US" sz="2800" dirty="0" err="1"/>
                  <a:t>c</a:t>
                </a:r>
                <a:r>
                  <a:rPr lang="en-US" sz="2800" baseline="-25000" dirty="0" err="1"/>
                  <a:t>n</a:t>
                </a:r>
                <a:r>
                  <a:rPr lang="en-US" sz="2800" dirty="0"/>
                  <a:t> </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rPr>
                          <m:t>𝜇</m:t>
                        </m:r>
                      </m:e>
                      <m:sub>
                        <m:r>
                          <m:rPr>
                            <m:sty m:val="p"/>
                          </m:rPr>
                          <a:rPr lang="en-US" sz="2800" b="0" i="0" smtClean="0">
                            <a:latin typeface="Cambria Math" panose="02040503050406030204" pitchFamily="18" charset="0"/>
                          </a:rPr>
                          <m:t>n</m:t>
                        </m:r>
                      </m:sub>
                    </m:sSub>
                  </m:oMath>
                </a14:m>
                <a:r>
                  <a:rPr lang="en-US" sz="2800" dirty="0"/>
                  <a:t>  and variance  </a:t>
                </a:r>
              </a:p>
              <a:p>
                <a:pPr marL="0" indent="0">
                  <a:spcBef>
                    <a:spcPts val="0"/>
                  </a:spcBef>
                  <a:buNone/>
                </a:pPr>
                <a:r>
                  <a:rPr lang="en-US" sz="2800" dirty="0"/>
                  <a:t>c</a:t>
                </a:r>
                <a:r>
                  <a:rPr lang="en-US" sz="2800" baseline="-25000" dirty="0"/>
                  <a:t>1</a:t>
                </a:r>
                <a:r>
                  <a:rPr lang="en-US" sz="2800" baseline="30000" dirty="0"/>
                  <a:t>2</a:t>
                </a:r>
                <a:r>
                  <a:rPr lang="en-US" sz="2800" dirty="0"/>
                  <a:t> </a:t>
                </a:r>
                <a14:m>
                  <m:oMath xmlns:m="http://schemas.openxmlformats.org/officeDocument/2006/math">
                    <m:sSubSup>
                      <m:sSubSupPr>
                        <m:ctrlPr>
                          <a:rPr lang="en-US" sz="2800" b="0" i="1" smtClean="0">
                            <a:latin typeface="Cambria Math" panose="02040503050406030204" pitchFamily="18" charset="0"/>
                          </a:rPr>
                        </m:ctrlPr>
                      </m:sSubSupPr>
                      <m:e>
                        <m:r>
                          <a:rPr lang="en-US" sz="2800" b="0" i="1" smtClean="0">
                            <a:latin typeface="Cambria Math" panose="02040503050406030204" pitchFamily="18" charset="0"/>
                          </a:rPr>
                          <m:t>𝜎</m:t>
                        </m:r>
                      </m:e>
                      <m:sub>
                        <m:r>
                          <a:rPr lang="en-US" sz="2800" b="0" i="1" smtClean="0">
                            <a:latin typeface="Cambria Math" panose="02040503050406030204" pitchFamily="18" charset="0"/>
                          </a:rPr>
                          <m:t>1</m:t>
                        </m:r>
                      </m:sub>
                      <m:sup>
                        <m:r>
                          <a:rPr lang="en-US" sz="2800" b="0" i="1" smtClean="0">
                            <a:latin typeface="Cambria Math" panose="02040503050406030204" pitchFamily="18" charset="0"/>
                          </a:rPr>
                          <m:t>2</m:t>
                        </m:r>
                      </m:sup>
                    </m:sSubSup>
                  </m:oMath>
                </a14:m>
                <a:r>
                  <a:rPr lang="en-US" sz="2800" dirty="0"/>
                  <a:t> + c</a:t>
                </a:r>
                <a:r>
                  <a:rPr lang="en-US" sz="2800" baseline="-25000" dirty="0"/>
                  <a:t>2</a:t>
                </a:r>
                <a:r>
                  <a:rPr lang="en-US" sz="2800" baseline="30000" dirty="0"/>
                  <a:t>2</a:t>
                </a:r>
                <a:r>
                  <a:rPr lang="en-US" sz="2800" dirty="0"/>
                  <a:t> </a:t>
                </a:r>
                <a14:m>
                  <m:oMath xmlns:m="http://schemas.openxmlformats.org/officeDocument/2006/math">
                    <m:sSubSup>
                      <m:sSubSupPr>
                        <m:ctrlPr>
                          <a:rPr lang="en-US" sz="2800" i="1">
                            <a:latin typeface="Cambria Math" panose="02040503050406030204" pitchFamily="18" charset="0"/>
                          </a:rPr>
                        </m:ctrlPr>
                      </m:sSubSupPr>
                      <m:e>
                        <m:r>
                          <a:rPr lang="en-US" sz="2800" i="1">
                            <a:latin typeface="Cambria Math" panose="02040503050406030204" pitchFamily="18" charset="0"/>
                          </a:rPr>
                          <m:t>𝜎</m:t>
                        </m:r>
                      </m:e>
                      <m:sub>
                        <m:r>
                          <a:rPr lang="en-US" sz="2800" b="0" i="1" smtClean="0">
                            <a:latin typeface="Cambria Math" panose="02040503050406030204" pitchFamily="18" charset="0"/>
                          </a:rPr>
                          <m:t>2</m:t>
                        </m:r>
                      </m:sub>
                      <m:sup>
                        <m:r>
                          <a:rPr lang="en-US" sz="2800" i="1">
                            <a:latin typeface="Cambria Math" panose="02040503050406030204" pitchFamily="18" charset="0"/>
                          </a:rPr>
                          <m:t>2</m:t>
                        </m:r>
                      </m:sup>
                    </m:sSubSup>
                  </m:oMath>
                </a14:m>
                <a:r>
                  <a:rPr lang="en-US" sz="2800" dirty="0"/>
                  <a:t> + … + c</a:t>
                </a:r>
                <a:r>
                  <a:rPr lang="en-US" sz="2800" baseline="-25000" dirty="0"/>
                  <a:t>n</a:t>
                </a:r>
                <a:r>
                  <a:rPr lang="en-US" sz="2800" baseline="30000" dirty="0"/>
                  <a:t>2</a:t>
                </a:r>
                <a:r>
                  <a:rPr lang="en-US" sz="2800" dirty="0"/>
                  <a:t> </a:t>
                </a:r>
                <a14:m>
                  <m:oMath xmlns:m="http://schemas.openxmlformats.org/officeDocument/2006/math">
                    <m:sSubSup>
                      <m:sSubSupPr>
                        <m:ctrlPr>
                          <a:rPr lang="en-US" sz="2800" i="1">
                            <a:latin typeface="Cambria Math" panose="02040503050406030204" pitchFamily="18" charset="0"/>
                          </a:rPr>
                        </m:ctrlPr>
                      </m:sSubSupPr>
                      <m:e>
                        <m:r>
                          <a:rPr lang="en-US" sz="2800" i="1">
                            <a:latin typeface="Cambria Math" panose="02040503050406030204" pitchFamily="18" charset="0"/>
                          </a:rPr>
                          <m:t>𝜎</m:t>
                        </m:r>
                      </m:e>
                      <m:sub>
                        <m:r>
                          <m:rPr>
                            <m:sty m:val="p"/>
                          </m:rPr>
                          <a:rPr lang="en-US" sz="2800" b="0" i="0" smtClean="0">
                            <a:latin typeface="Cambria Math" panose="02040503050406030204" pitchFamily="18" charset="0"/>
                          </a:rPr>
                          <m:t>n</m:t>
                        </m:r>
                      </m:sub>
                      <m:sup>
                        <m:r>
                          <a:rPr lang="en-US" sz="2800" i="1">
                            <a:latin typeface="Cambria Math" panose="02040503050406030204" pitchFamily="18" charset="0"/>
                          </a:rPr>
                          <m:t>2</m:t>
                        </m:r>
                      </m:sup>
                    </m:sSubSup>
                  </m:oMath>
                </a14:m>
                <a:r>
                  <a:rPr lang="en-US" sz="2800" dirty="0"/>
                  <a:t>.</a:t>
                </a:r>
              </a:p>
              <a:p>
                <a:pPr marL="0" indent="0">
                  <a:spcBef>
                    <a:spcPts val="0"/>
                  </a:spcBef>
                  <a:buNone/>
                </a:pPr>
                <a:endParaRPr lang="en-US" sz="2800" dirty="0"/>
              </a:p>
              <a:p>
                <a:pPr marL="0" indent="0">
                  <a:spcBef>
                    <a:spcPts val="0"/>
                  </a:spcBef>
                  <a:buNone/>
                </a:pPr>
                <a:r>
                  <a:rPr lang="en-US" sz="2800" dirty="0"/>
                  <a:t>So, weighted sums of (independent) normal random variables are themselves normal random variables.</a:t>
                </a:r>
              </a:p>
            </p:txBody>
          </p:sp>
        </mc:Choice>
        <mc:Fallback xmlns="">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398"/>
                </a:stretch>
              </a:blipFill>
            </p:spPr>
            <p:txBody>
              <a:bodyPr/>
              <a:lstStyle/>
              <a:p>
                <a:r>
                  <a:rPr lang="en-US">
                    <a:noFill/>
                  </a:rPr>
                  <a:t> </a:t>
                </a:r>
              </a:p>
            </p:txBody>
          </p:sp>
        </mc:Fallback>
      </mc:AlternateContent>
    </p:spTree>
    <p:extLst>
      <p:ext uri="{BB962C8B-B14F-4D97-AF65-F5344CB8AC3E}">
        <p14:creationId xmlns:p14="http://schemas.microsoft.com/office/powerpoint/2010/main" val="2767717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Some known results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Result 3:  If  X</a:t>
                </a:r>
                <a:r>
                  <a:rPr lang="en-US" sz="2800" i="1" baseline="-25000" dirty="0"/>
                  <a:t>i</a:t>
                </a:r>
                <a:r>
                  <a:rPr lang="en-US" sz="2800" dirty="0"/>
                  <a:t>  has a </a:t>
                </a:r>
                <a:r>
                  <a:rPr lang="en-US" sz="2800" i="1" dirty="0"/>
                  <a:t>gamma</a:t>
                </a:r>
                <a:r>
                  <a:rPr lang="en-US" sz="2800" dirty="0"/>
                  <a:t> distribution with shape  </a:t>
                </a:r>
                <a14:m>
                  <m:oMath xmlns:m="http://schemas.openxmlformats.org/officeDocument/2006/math">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𝛼</m:t>
                        </m:r>
                      </m:e>
                      <m:sub>
                        <m:r>
                          <a:rPr lang="en-US" sz="2800" b="0" i="1" smtClean="0">
                            <a:latin typeface="Cambria Math" panose="02040503050406030204" pitchFamily="18" charset="0"/>
                          </a:rPr>
                          <m:t>𝑖</m:t>
                        </m:r>
                      </m:sub>
                    </m:sSub>
                  </m:oMath>
                </a14:m>
                <a:r>
                  <a:rPr lang="en-US" sz="2800" dirty="0"/>
                  <a:t>  and rate  </a:t>
                </a:r>
                <a14:m>
                  <m:oMath xmlns:m="http://schemas.openxmlformats.org/officeDocument/2006/math">
                    <m:r>
                      <a:rPr lang="en-US" sz="2800" b="0" i="1" smtClean="0">
                        <a:latin typeface="Cambria Math" panose="02040503050406030204" pitchFamily="18" charset="0"/>
                      </a:rPr>
                      <m:t>𝜆</m:t>
                    </m:r>
                  </m:oMath>
                </a14:m>
                <a:r>
                  <a:rPr lang="en-US" sz="2800" dirty="0"/>
                  <a:t>,  where  </a:t>
                </a:r>
                <a:r>
                  <a:rPr lang="en-US" sz="2800" i="1" dirty="0" err="1"/>
                  <a:t>i</a:t>
                </a:r>
                <a:r>
                  <a:rPr lang="en-US" sz="2800" dirty="0"/>
                  <a:t>  is between  1  and  n,  then  X</a:t>
                </a:r>
                <a:r>
                  <a:rPr lang="en-US" sz="2800" baseline="-25000" dirty="0"/>
                  <a:t>1</a:t>
                </a:r>
                <a:r>
                  <a:rPr lang="en-US" sz="2800" dirty="0"/>
                  <a:t> + X</a:t>
                </a:r>
                <a:r>
                  <a:rPr lang="en-US" sz="2800" baseline="-25000" dirty="0"/>
                  <a:t>2</a:t>
                </a:r>
                <a:r>
                  <a:rPr lang="en-US" sz="2800" dirty="0"/>
                  <a:t> + … + </a:t>
                </a:r>
                <a:r>
                  <a:rPr lang="en-US" sz="2800" dirty="0" err="1"/>
                  <a:t>X</a:t>
                </a:r>
                <a:r>
                  <a:rPr lang="en-US" sz="2800" baseline="-25000" dirty="0" err="1"/>
                  <a:t>n</a:t>
                </a:r>
                <a:r>
                  <a:rPr lang="en-US" sz="2800" dirty="0"/>
                  <a:t>  has a </a:t>
                </a:r>
                <a:r>
                  <a:rPr lang="en-US" sz="2800" i="1" dirty="0"/>
                  <a:t>gamma </a:t>
                </a:r>
                <a:r>
                  <a:rPr lang="en-US" sz="2800" dirty="0"/>
                  <a:t>distribution with shape </a:t>
                </a:r>
                <a14:m>
                  <m:oMath xmlns:m="http://schemas.openxmlformats.org/officeDocument/2006/math">
                    <m:r>
                      <a:rPr lang="en-US" sz="2800" b="0" i="0" smtClean="0">
                        <a:latin typeface="Cambria Math" panose="02040503050406030204" pitchFamily="18" charset="0"/>
                      </a:rPr>
                      <m:t> </m:t>
                    </m:r>
                    <m:sSub>
                      <m:sSubPr>
                        <m:ctrlPr>
                          <a:rPr lang="en-US" sz="2800" i="1">
                            <a:latin typeface="Cambria Math" panose="02040503050406030204" pitchFamily="18" charset="0"/>
                          </a:rPr>
                        </m:ctrlPr>
                      </m:sSubPr>
                      <m:e>
                        <m:r>
                          <a:rPr lang="en-US" sz="2800" i="1">
                            <a:latin typeface="Cambria Math" panose="02040503050406030204" pitchFamily="18" charset="0"/>
                          </a:rPr>
                          <m:t>𝛼</m:t>
                        </m:r>
                      </m:e>
                      <m:sub>
                        <m:r>
                          <a:rPr lang="en-US" sz="2800" b="0" i="1" smtClean="0">
                            <a:latin typeface="Cambria Math" panose="02040503050406030204" pitchFamily="18" charset="0"/>
                          </a:rPr>
                          <m:t>1</m:t>
                        </m:r>
                      </m:sub>
                    </m:sSub>
                    <m:r>
                      <a:rPr lang="en-US" sz="2800" b="0" i="1" smtClean="0">
                        <a:latin typeface="Cambria Math" panose="02040503050406030204" pitchFamily="18" charset="0"/>
                      </a:rPr>
                      <m:t>+</m:t>
                    </m:r>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𝛼</m:t>
                        </m:r>
                      </m:e>
                      <m:sub>
                        <m:r>
                          <a:rPr lang="en-US" sz="2800" b="0" i="1" smtClean="0">
                            <a:latin typeface="Cambria Math" panose="02040503050406030204" pitchFamily="18" charset="0"/>
                          </a:rPr>
                          <m:t>2</m:t>
                        </m:r>
                      </m:sub>
                    </m:sSub>
                    <m:r>
                      <a:rPr lang="en-US" sz="2800" b="0" i="1" smtClean="0">
                        <a:latin typeface="Cambria Math" panose="02040503050406030204" pitchFamily="18" charset="0"/>
                      </a:rPr>
                      <m:t>+ …+</m:t>
                    </m:r>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𝛼</m:t>
                        </m:r>
                      </m:e>
                      <m:sub>
                        <m:r>
                          <m:rPr>
                            <m:sty m:val="p"/>
                          </m:rPr>
                          <a:rPr lang="en-US" sz="2800" b="0" i="0" smtClean="0">
                            <a:latin typeface="Cambria Math" panose="02040503050406030204" pitchFamily="18" charset="0"/>
                          </a:rPr>
                          <m:t>n</m:t>
                        </m:r>
                      </m:sub>
                    </m:sSub>
                  </m:oMath>
                </a14:m>
                <a:r>
                  <a:rPr lang="en-US" sz="2800" dirty="0"/>
                  <a:t>  and rate </a:t>
                </a:r>
                <a14:m>
                  <m:oMath xmlns:m="http://schemas.openxmlformats.org/officeDocument/2006/math">
                    <m:r>
                      <a:rPr lang="en-US" sz="2800" i="1">
                        <a:latin typeface="Cambria Math" panose="02040503050406030204" pitchFamily="18" charset="0"/>
                      </a:rPr>
                      <m:t>𝜆</m:t>
                    </m:r>
                  </m:oMath>
                </a14:m>
                <a:r>
                  <a:rPr lang="en-US" sz="2800" dirty="0"/>
                  <a:t>.</a:t>
                </a:r>
              </a:p>
              <a:p>
                <a:pPr marL="0" indent="0">
                  <a:spcBef>
                    <a:spcPts val="0"/>
                  </a:spcBef>
                  <a:buNone/>
                </a:pPr>
                <a:endParaRPr lang="en-US" sz="2800" dirty="0"/>
              </a:p>
              <a:p>
                <a:pPr marL="0" indent="0">
                  <a:spcBef>
                    <a:spcPts val="0"/>
                  </a:spcBef>
                  <a:buNone/>
                </a:pPr>
                <a:r>
                  <a:rPr lang="en-US" sz="2800" dirty="0"/>
                  <a:t>Special case:  If </a:t>
                </a:r>
                <a14:m>
                  <m:oMath xmlns:m="http://schemas.openxmlformats.org/officeDocument/2006/math">
                    <m:r>
                      <a:rPr lang="en-US" sz="2800" b="0" i="1" smtClean="0">
                        <a:latin typeface="Cambria Math" panose="02040503050406030204" pitchFamily="18" charset="0"/>
                      </a:rPr>
                      <m:t> </m:t>
                    </m:r>
                    <m:r>
                      <a:rPr lang="en-US" sz="2800" b="0" i="1" smtClean="0">
                        <a:latin typeface="Cambria Math" panose="02040503050406030204" pitchFamily="18" charset="0"/>
                      </a:rPr>
                      <m:t>𝜆</m:t>
                    </m:r>
                  </m:oMath>
                </a14:m>
                <a:r>
                  <a:rPr lang="en-US" sz="2800" dirty="0"/>
                  <a:t> = 1/2,  then this result says that a sum of (independent) chi-square random variables is itself a chi-square random variable, with the degrees of freedom adding.</a:t>
                </a:r>
              </a:p>
            </p:txBody>
          </p:sp>
        </mc:Choice>
        <mc:Fallback xmlns="">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398" r="-2002"/>
                </a:stretch>
              </a:blipFill>
            </p:spPr>
            <p:txBody>
              <a:bodyPr/>
              <a:lstStyle/>
              <a:p>
                <a:r>
                  <a:rPr lang="en-US">
                    <a:noFill/>
                  </a:rPr>
                  <a:t> </a:t>
                </a:r>
              </a:p>
            </p:txBody>
          </p:sp>
        </mc:Fallback>
      </mc:AlternateContent>
    </p:spTree>
    <p:extLst>
      <p:ext uri="{BB962C8B-B14F-4D97-AF65-F5344CB8AC3E}">
        <p14:creationId xmlns:p14="http://schemas.microsoft.com/office/powerpoint/2010/main" val="1533286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Central Limit Theorem</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Sometimes we are not so much interested in the exact distribution of  X</a:t>
            </a:r>
            <a:r>
              <a:rPr lang="en-US" sz="2800" baseline="-25000" dirty="0"/>
              <a:t>1</a:t>
            </a:r>
            <a:r>
              <a:rPr lang="en-US" sz="2800" dirty="0"/>
              <a:t> + X</a:t>
            </a:r>
            <a:r>
              <a:rPr lang="en-US" sz="2800" baseline="-25000" dirty="0"/>
              <a:t>2</a:t>
            </a:r>
            <a:r>
              <a:rPr lang="en-US" sz="2800" dirty="0"/>
              <a:t> + … + </a:t>
            </a:r>
            <a:r>
              <a:rPr lang="en-US" sz="2800" dirty="0" err="1"/>
              <a:t>X</a:t>
            </a:r>
            <a:r>
              <a:rPr lang="en-US" sz="2800" baseline="-25000" dirty="0" err="1"/>
              <a:t>n</a:t>
            </a:r>
            <a:r>
              <a:rPr lang="en-US" sz="2800" dirty="0"/>
              <a:t>  as in whether this distribution is approximately normal.</a:t>
            </a:r>
          </a:p>
          <a:p>
            <a:pPr marL="0" indent="0">
              <a:spcBef>
                <a:spcPts val="0"/>
              </a:spcBef>
              <a:buNone/>
            </a:pPr>
            <a:endParaRPr lang="en-US" sz="2800" dirty="0"/>
          </a:p>
          <a:p>
            <a:pPr marL="0" indent="0">
              <a:spcBef>
                <a:spcPts val="0"/>
              </a:spcBef>
              <a:buNone/>
            </a:pPr>
            <a:r>
              <a:rPr lang="en-US" sz="2800" dirty="0"/>
              <a:t>Under fairly broad conditions, the </a:t>
            </a:r>
            <a:r>
              <a:rPr lang="en-US" sz="2800" u="sng" dirty="0"/>
              <a:t>Central Limit Theorem</a:t>
            </a:r>
            <a:r>
              <a:rPr lang="en-US" sz="2800" dirty="0"/>
              <a:t> provides that assurance.  For the present purpose, though, let us consider the situation in which  X</a:t>
            </a:r>
            <a:r>
              <a:rPr lang="en-US" sz="2800" baseline="-25000" dirty="0"/>
              <a:t>1</a:t>
            </a:r>
            <a:r>
              <a:rPr lang="en-US" sz="2800" dirty="0"/>
              <a:t>, X</a:t>
            </a:r>
            <a:r>
              <a:rPr lang="en-US" sz="2800" baseline="-25000" dirty="0"/>
              <a:t>2</a:t>
            </a:r>
            <a:r>
              <a:rPr lang="en-US" sz="2800" dirty="0"/>
              <a:t>, …, </a:t>
            </a:r>
            <a:r>
              <a:rPr lang="en-US" sz="2800" dirty="0" err="1"/>
              <a:t>X</a:t>
            </a:r>
            <a:r>
              <a:rPr lang="en-US" sz="2800" baseline="-25000" dirty="0" err="1"/>
              <a:t>n</a:t>
            </a:r>
            <a:r>
              <a:rPr lang="en-US" sz="2800" dirty="0"/>
              <a:t>  are not only independent but have the same distribution.  We then refer to X</a:t>
            </a:r>
            <a:r>
              <a:rPr lang="en-US" sz="2800" baseline="-25000" dirty="0"/>
              <a:t>1</a:t>
            </a:r>
            <a:r>
              <a:rPr lang="en-US" sz="2800" dirty="0"/>
              <a:t>, X</a:t>
            </a:r>
            <a:r>
              <a:rPr lang="en-US" sz="2800" baseline="-25000" dirty="0"/>
              <a:t>2</a:t>
            </a:r>
            <a:r>
              <a:rPr lang="en-US" sz="2800" dirty="0"/>
              <a:t>, …, </a:t>
            </a:r>
            <a:r>
              <a:rPr lang="en-US" sz="2800" dirty="0" err="1"/>
              <a:t>X</a:t>
            </a:r>
            <a:r>
              <a:rPr lang="en-US" sz="2800" baseline="-25000" dirty="0" err="1"/>
              <a:t>n</a:t>
            </a:r>
            <a:r>
              <a:rPr lang="en-US" sz="2800" dirty="0"/>
              <a:t>  as </a:t>
            </a:r>
            <a:r>
              <a:rPr lang="en-US" sz="2800" u="sng" dirty="0"/>
              <a:t>independent and identically distributed</a:t>
            </a:r>
            <a:r>
              <a:rPr lang="en-US" sz="2800" dirty="0"/>
              <a:t> (</a:t>
            </a:r>
            <a:r>
              <a:rPr lang="en-US" sz="2800" dirty="0" err="1"/>
              <a:t>iid</a:t>
            </a:r>
            <a:r>
              <a:rPr lang="en-US" sz="2800" dirty="0"/>
              <a:t>). </a:t>
            </a:r>
          </a:p>
        </p:txBody>
      </p:sp>
    </p:spTree>
    <p:extLst>
      <p:ext uri="{BB962C8B-B14F-4D97-AF65-F5344CB8AC3E}">
        <p14:creationId xmlns:p14="http://schemas.microsoft.com/office/powerpoint/2010/main" val="13453274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Central Limit Theorem </a:t>
            </a:r>
            <a:r>
              <a:rPr lang="en-US"/>
              <a:t>(continued)</a:t>
            </a:r>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If the distribution common to  X</a:t>
                </a:r>
                <a:r>
                  <a:rPr lang="en-US" sz="2800" baseline="-25000" dirty="0"/>
                  <a:t>1</a:t>
                </a:r>
                <a:r>
                  <a:rPr lang="en-US" sz="2800" dirty="0"/>
                  <a:t>, X</a:t>
                </a:r>
                <a:r>
                  <a:rPr lang="en-US" sz="2800" baseline="-25000" dirty="0"/>
                  <a:t>2</a:t>
                </a:r>
                <a:r>
                  <a:rPr lang="en-US" sz="2800" dirty="0"/>
                  <a:t>, …, </a:t>
                </a:r>
                <a:r>
                  <a:rPr lang="en-US" sz="2800" dirty="0" err="1"/>
                  <a:t>X</a:t>
                </a:r>
                <a:r>
                  <a:rPr lang="en-US" sz="2800" baseline="-25000" dirty="0" err="1"/>
                  <a:t>n</a:t>
                </a:r>
                <a:r>
                  <a:rPr lang="en-US" sz="2800" dirty="0"/>
                  <a:t>  has mean  </a:t>
                </a:r>
                <a14:m>
                  <m:oMath xmlns:m="http://schemas.openxmlformats.org/officeDocument/2006/math">
                    <m:r>
                      <a:rPr lang="en-US" sz="2800" b="0" i="1" smtClean="0">
                        <a:latin typeface="Cambria Math" panose="02040503050406030204" pitchFamily="18" charset="0"/>
                      </a:rPr>
                      <m:t>𝜇</m:t>
                    </m:r>
                  </m:oMath>
                </a14:m>
                <a:r>
                  <a:rPr lang="en-US" sz="2800" dirty="0"/>
                  <a:t>  and variance  </a:t>
                </a:r>
                <a14:m>
                  <m:oMath xmlns:m="http://schemas.openxmlformats.org/officeDocument/2006/math">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𝜎</m:t>
                        </m:r>
                      </m:e>
                      <m:sup>
                        <m:r>
                          <a:rPr lang="en-US" sz="2800" b="0" i="1" smtClean="0">
                            <a:latin typeface="Cambria Math" panose="02040503050406030204" pitchFamily="18" charset="0"/>
                          </a:rPr>
                          <m:t>2</m:t>
                        </m:r>
                      </m:sup>
                    </m:sSup>
                  </m:oMath>
                </a14:m>
                <a:r>
                  <a:rPr lang="en-US" sz="2800" dirty="0"/>
                  <a:t>,  then, for any real number  </a:t>
                </a:r>
                <a:r>
                  <a:rPr lang="en-US" sz="2800" i="1" dirty="0"/>
                  <a:t>z</a:t>
                </a:r>
                <a:r>
                  <a:rPr lang="en-US" sz="2800" dirty="0"/>
                  <a:t>,  </a:t>
                </a:r>
              </a:p>
              <a:p>
                <a:pPr marL="0" indent="0">
                  <a:spcBef>
                    <a:spcPts val="0"/>
                  </a:spcBef>
                  <a:buNone/>
                </a:pPr>
                <a14:m>
                  <m:oMath xmlns:m="http://schemas.openxmlformats.org/officeDocument/2006/math">
                    <m:func>
                      <m:funcPr>
                        <m:ctrlPr>
                          <a:rPr lang="en-US" sz="2800" i="1" smtClean="0">
                            <a:latin typeface="Cambria Math" panose="02040503050406030204" pitchFamily="18" charset="0"/>
                          </a:rPr>
                        </m:ctrlPr>
                      </m:funcPr>
                      <m:fName>
                        <m:limLow>
                          <m:limLowPr>
                            <m:ctrlPr>
                              <a:rPr lang="en-US" sz="2800" i="1" smtClean="0">
                                <a:latin typeface="Cambria Math" panose="02040503050406030204" pitchFamily="18" charset="0"/>
                              </a:rPr>
                            </m:ctrlPr>
                          </m:limLowPr>
                          <m:e>
                            <m:r>
                              <m:rPr>
                                <m:sty m:val="p"/>
                              </m:rPr>
                              <a:rPr lang="en-US" sz="2800" i="0" smtClean="0">
                                <a:latin typeface="Cambria Math" panose="02040503050406030204" pitchFamily="18" charset="0"/>
                              </a:rPr>
                              <m:t>lim</m:t>
                            </m:r>
                          </m:e>
                          <m:lim>
                            <m:r>
                              <m:rPr>
                                <m:sty m:val="p"/>
                              </m:rPr>
                              <a:rPr lang="en-US" sz="2800" b="0" i="0" smtClean="0">
                                <a:latin typeface="Cambria Math" panose="02040503050406030204" pitchFamily="18" charset="0"/>
                              </a:rPr>
                              <m:t>n</m:t>
                            </m:r>
                            <m:r>
                              <a:rPr lang="en-US" sz="2800" b="0" i="1" smtClean="0">
                                <a:latin typeface="Cambria Math" panose="02040503050406030204" pitchFamily="18" charset="0"/>
                              </a:rPr>
                              <m:t>→∞</m:t>
                            </m:r>
                          </m:lim>
                        </m:limLow>
                      </m:fName>
                      <m:e>
                        <m:r>
                          <m:rPr>
                            <m:nor/>
                          </m:rPr>
                          <a:rPr lang="en-US" sz="2800" dirty="0"/>
                          <m:t>P</m:t>
                        </m:r>
                        <m:r>
                          <m:rPr>
                            <m:nor/>
                          </m:rPr>
                          <a:rPr lang="en-US" sz="2800" dirty="0"/>
                          <m:t>[ (</m:t>
                        </m:r>
                        <m:acc>
                          <m:accPr>
                            <m:chr m:val="̅"/>
                            <m:ctrlPr>
                              <a:rPr lang="en-US" sz="2800" i="1">
                                <a:latin typeface="Cambria Math" panose="02040503050406030204" pitchFamily="18" charset="0"/>
                              </a:rPr>
                            </m:ctrlPr>
                          </m:accPr>
                          <m:e>
                            <m:r>
                              <m:rPr>
                                <m:sty m:val="p"/>
                              </m:rPr>
                              <a:rPr lang="en-US" sz="2800">
                                <a:latin typeface="Cambria Math" panose="02040503050406030204" pitchFamily="18" charset="0"/>
                              </a:rPr>
                              <m:t>X</m:t>
                            </m:r>
                          </m:e>
                        </m:acc>
                        <m:r>
                          <a:rPr lang="en-US" sz="2800" i="1" dirty="0">
                            <a:latin typeface="Cambria Math" panose="02040503050406030204" pitchFamily="18" charset="0"/>
                          </a:rPr>
                          <m:t> −</m:t>
                        </m:r>
                        <m:r>
                          <a:rPr lang="en-US" sz="2800" i="1" dirty="0">
                            <a:latin typeface="Cambria Math" panose="02040503050406030204" pitchFamily="18" charset="0"/>
                          </a:rPr>
                          <m:t>𝜇</m:t>
                        </m:r>
                        <m:r>
                          <a:rPr lang="en-US" sz="2800" i="1" dirty="0">
                            <a:latin typeface="Cambria Math" panose="02040503050406030204" pitchFamily="18" charset="0"/>
                          </a:rPr>
                          <m:t>)</m:t>
                        </m:r>
                        <m:r>
                          <m:rPr>
                            <m:nor/>
                          </m:rPr>
                          <a:rPr lang="en-US" sz="2800" dirty="0"/>
                          <m:t> / (</m:t>
                        </m:r>
                        <m:r>
                          <a:rPr lang="en-US" sz="2800" i="1">
                            <a:latin typeface="Cambria Math" panose="02040503050406030204" pitchFamily="18" charset="0"/>
                          </a:rPr>
                          <m:t>𝜎</m:t>
                        </m:r>
                        <m:r>
                          <m:rPr>
                            <m:nor/>
                          </m:rPr>
                          <a:rPr lang="en-US" sz="2800" dirty="0"/>
                          <m:t> / </m:t>
                        </m:r>
                        <m:r>
                          <m:rPr>
                            <m:nor/>
                          </m:rPr>
                          <a:rPr lang="en-US" sz="2800" dirty="0"/>
                          <m:t>n</m:t>
                        </m:r>
                        <m:r>
                          <m:rPr>
                            <m:nor/>
                          </m:rPr>
                          <a:rPr lang="en-US" sz="2800" baseline="30000" dirty="0"/>
                          <m:t>1/2</m:t>
                        </m:r>
                        <m:r>
                          <m:rPr>
                            <m:nor/>
                          </m:rPr>
                          <a:rPr lang="en-US" sz="2800" dirty="0"/>
                          <m:t> ) </m:t>
                        </m:r>
                        <m:r>
                          <m:rPr>
                            <m:nor/>
                          </m:rPr>
                          <a:rPr lang="en-US" sz="2800" u="sng" dirty="0"/>
                          <m:t>&lt;</m:t>
                        </m:r>
                        <m:r>
                          <m:rPr>
                            <m:nor/>
                          </m:rPr>
                          <a:rPr lang="en-US" sz="2800" dirty="0"/>
                          <m:t> </m:t>
                        </m:r>
                        <m:r>
                          <m:rPr>
                            <m:nor/>
                          </m:rPr>
                          <a:rPr lang="en-US" sz="2800" i="1" dirty="0"/>
                          <m:t> </m:t>
                        </m:r>
                        <m:r>
                          <m:rPr>
                            <m:nor/>
                          </m:rPr>
                          <a:rPr lang="en-US" sz="2800" i="1" dirty="0"/>
                          <m:t>z</m:t>
                        </m:r>
                        <m:r>
                          <m:rPr>
                            <m:nor/>
                          </m:rPr>
                          <a:rPr lang="en-US" sz="2800" dirty="0"/>
                          <m:t> ]</m:t>
                        </m:r>
                      </m:e>
                    </m:func>
                  </m:oMath>
                </a14:m>
                <a:r>
                  <a:rPr lang="en-US" sz="2800" dirty="0"/>
                  <a:t> = </a:t>
                </a:r>
                <a14:m>
                  <m:oMath xmlns:m="http://schemas.openxmlformats.org/officeDocument/2006/math">
                    <m:r>
                      <m:rPr>
                        <m:sty m:val="p"/>
                      </m:rPr>
                      <a:rPr lang="en-US" sz="2800" b="0" i="0" smtClean="0">
                        <a:latin typeface="Cambria Math" panose="02040503050406030204" pitchFamily="18" charset="0"/>
                      </a:rPr>
                      <m:t>Φ</m:t>
                    </m:r>
                    <m:r>
                      <a:rPr lang="en-US" sz="2800" b="0" i="1" smtClean="0">
                        <a:latin typeface="Cambria Math" panose="02040503050406030204" pitchFamily="18" charset="0"/>
                      </a:rPr>
                      <m:t>( </m:t>
                    </m:r>
                    <m:r>
                      <a:rPr lang="en-US" sz="2800" b="0" i="1" smtClean="0">
                        <a:latin typeface="Cambria Math" panose="02040503050406030204" pitchFamily="18" charset="0"/>
                      </a:rPr>
                      <m:t>𝑧</m:t>
                    </m:r>
                    <m:r>
                      <a:rPr lang="en-US" sz="2800" b="0" i="1" smtClean="0">
                        <a:latin typeface="Cambria Math" panose="02040503050406030204" pitchFamily="18" charset="0"/>
                      </a:rPr>
                      <m:t> )</m:t>
                    </m:r>
                  </m:oMath>
                </a14:m>
                <a:r>
                  <a:rPr lang="en-US" sz="2800" dirty="0"/>
                  <a:t>,</a:t>
                </a:r>
              </a:p>
              <a:p>
                <a:pPr marL="0" indent="0">
                  <a:spcBef>
                    <a:spcPts val="0"/>
                  </a:spcBef>
                  <a:buNone/>
                </a:pPr>
                <a:r>
                  <a:rPr lang="en-US" sz="2800" dirty="0"/>
                  <a:t>where  </a:t>
                </a:r>
                <a14:m>
                  <m:oMath xmlns:m="http://schemas.openxmlformats.org/officeDocument/2006/math">
                    <m:r>
                      <m:rPr>
                        <m:sty m:val="p"/>
                      </m:rPr>
                      <a:rPr lang="en-US" sz="2800" b="0" i="0" smtClean="0">
                        <a:latin typeface="Cambria Math" panose="02040503050406030204" pitchFamily="18" charset="0"/>
                      </a:rPr>
                      <m:t>Φ</m:t>
                    </m:r>
                  </m:oMath>
                </a14:m>
                <a:r>
                  <a:rPr lang="en-US" sz="2800" dirty="0"/>
                  <a:t>  denotes the standard normal cumulative distribution function.</a:t>
                </a:r>
              </a:p>
              <a:p>
                <a:pPr marL="0" indent="0">
                  <a:spcBef>
                    <a:spcPts val="0"/>
                  </a:spcBef>
                  <a:buNone/>
                </a:pPr>
                <a:endParaRPr lang="en-US" sz="2800" dirty="0"/>
              </a:p>
              <a:p>
                <a:pPr marL="0" indent="0">
                  <a:spcBef>
                    <a:spcPts val="0"/>
                  </a:spcBef>
                  <a:buNone/>
                </a:pPr>
                <a:r>
                  <a:rPr lang="en-US" sz="2800" dirty="0"/>
                  <a:t>This kind of probabilistic limit is called </a:t>
                </a:r>
                <a:r>
                  <a:rPr lang="en-US" sz="2800" u="sng" dirty="0"/>
                  <a:t>convergence in distribution</a:t>
                </a:r>
                <a:r>
                  <a:rPr lang="en-US" sz="2800" dirty="0"/>
                  <a:t> or </a:t>
                </a:r>
                <a:r>
                  <a:rPr lang="en-US" sz="2800" u="sng" dirty="0"/>
                  <a:t>convergence in law</a:t>
                </a:r>
                <a:r>
                  <a:rPr lang="en-US" sz="2800" dirty="0"/>
                  <a:t>.</a:t>
                </a:r>
              </a:p>
            </p:txBody>
          </p:sp>
        </mc:Choice>
        <mc:Fallback xmlns="">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398" r="-172"/>
                </a:stretch>
              </a:blipFill>
            </p:spPr>
            <p:txBody>
              <a:bodyPr/>
              <a:lstStyle/>
              <a:p>
                <a:r>
                  <a:rPr lang="en-US">
                    <a:noFill/>
                  </a:rPr>
                  <a:t> </a:t>
                </a:r>
              </a:p>
            </p:txBody>
          </p:sp>
        </mc:Fallback>
      </mc:AlternateContent>
    </p:spTree>
    <p:extLst>
      <p:ext uri="{BB962C8B-B14F-4D97-AF65-F5344CB8AC3E}">
        <p14:creationId xmlns:p14="http://schemas.microsoft.com/office/powerpoint/2010/main" val="7745519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Central Limit Theorem </a:t>
            </a:r>
            <a:r>
              <a:rPr lang="en-US"/>
              <a:t>(continued)</a:t>
            </a:r>
            <a:endParaRPr lang="en-US" dirty="0"/>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Applying the Central Limit Theorem with  </a:t>
                </a:r>
                <a:r>
                  <a:rPr lang="en-US" sz="2800" i="1" dirty="0"/>
                  <a:t>z</a:t>
                </a:r>
                <a:r>
                  <a:rPr lang="en-US" sz="2800" dirty="0"/>
                  <a:t> = 1.96  and                </a:t>
                </a:r>
                <a:r>
                  <a:rPr lang="en-US" sz="2800" i="1" dirty="0"/>
                  <a:t>z</a:t>
                </a:r>
                <a:r>
                  <a:rPr lang="en-US" sz="2800" dirty="0"/>
                  <a:t> = -1.96, for instance, yields</a:t>
                </a:r>
              </a:p>
              <a:p>
                <a:pPr marL="0" indent="0">
                  <a:spcBef>
                    <a:spcPts val="0"/>
                  </a:spcBef>
                  <a:buNone/>
                </a:pPr>
                <a14:m>
                  <m:oMath xmlns:m="http://schemas.openxmlformats.org/officeDocument/2006/math">
                    <m:func>
                      <m:funcPr>
                        <m:ctrlPr>
                          <a:rPr lang="en-US" sz="2800" i="1" smtClean="0">
                            <a:latin typeface="Cambria Math" panose="02040503050406030204" pitchFamily="18" charset="0"/>
                          </a:rPr>
                        </m:ctrlPr>
                      </m:funcPr>
                      <m:fName>
                        <m:limLow>
                          <m:limLowPr>
                            <m:ctrlPr>
                              <a:rPr lang="en-US" sz="2800" i="1" smtClean="0">
                                <a:latin typeface="Cambria Math" panose="02040503050406030204" pitchFamily="18" charset="0"/>
                              </a:rPr>
                            </m:ctrlPr>
                          </m:limLowPr>
                          <m:e>
                            <m:r>
                              <m:rPr>
                                <m:sty m:val="p"/>
                              </m:rPr>
                              <a:rPr lang="en-US" sz="2800" i="0" smtClean="0">
                                <a:latin typeface="Cambria Math" panose="02040503050406030204" pitchFamily="18" charset="0"/>
                              </a:rPr>
                              <m:t>lim</m:t>
                            </m:r>
                          </m:e>
                          <m:lim>
                            <m:r>
                              <m:rPr>
                                <m:sty m:val="p"/>
                              </m:rPr>
                              <a:rPr lang="en-US" sz="2800" b="0" i="0" smtClean="0">
                                <a:latin typeface="Cambria Math" panose="02040503050406030204" pitchFamily="18" charset="0"/>
                              </a:rPr>
                              <m:t>n</m:t>
                            </m:r>
                            <m:r>
                              <a:rPr lang="en-US" sz="2800" b="0" i="1" smtClean="0">
                                <a:latin typeface="Cambria Math" panose="02040503050406030204" pitchFamily="18" charset="0"/>
                              </a:rPr>
                              <m:t>→∞</m:t>
                            </m:r>
                          </m:lim>
                        </m:limLow>
                      </m:fName>
                      <m:e>
                        <m:r>
                          <m:rPr>
                            <m:nor/>
                          </m:rPr>
                          <a:rPr lang="en-US" sz="2800" dirty="0"/>
                          <m:t>P</m:t>
                        </m:r>
                        <m:r>
                          <m:rPr>
                            <m:nor/>
                          </m:rPr>
                          <a:rPr lang="en-US" sz="2800" dirty="0"/>
                          <m:t>[ −1.96</m:t>
                        </m:r>
                        <m:r>
                          <a:rPr lang="en-US" sz="2800" b="0" i="1" dirty="0" smtClean="0">
                            <a:latin typeface="Cambria Math" panose="02040503050406030204" pitchFamily="18" charset="0"/>
                          </a:rPr>
                          <m:t>≤</m:t>
                        </m:r>
                        <m:r>
                          <m:rPr>
                            <m:nor/>
                          </m:rPr>
                          <a:rPr lang="en-US" sz="2800" b="0" i="0" dirty="0" smtClean="0"/>
                          <m:t>(</m:t>
                        </m:r>
                        <m:acc>
                          <m:accPr>
                            <m:chr m:val="̅"/>
                            <m:ctrlPr>
                              <a:rPr lang="en-US" sz="2800" i="1">
                                <a:latin typeface="Cambria Math" panose="02040503050406030204" pitchFamily="18" charset="0"/>
                              </a:rPr>
                            </m:ctrlPr>
                          </m:accPr>
                          <m:e>
                            <m:r>
                              <m:rPr>
                                <m:sty m:val="p"/>
                              </m:rPr>
                              <a:rPr lang="en-US" sz="2800">
                                <a:latin typeface="Cambria Math" panose="02040503050406030204" pitchFamily="18" charset="0"/>
                              </a:rPr>
                              <m:t>X</m:t>
                            </m:r>
                          </m:e>
                        </m:acc>
                        <m:r>
                          <a:rPr lang="en-US" sz="2800" i="1" dirty="0">
                            <a:latin typeface="Cambria Math" panose="02040503050406030204" pitchFamily="18" charset="0"/>
                          </a:rPr>
                          <m:t> −</m:t>
                        </m:r>
                        <m:r>
                          <a:rPr lang="en-US" sz="2800" i="1" dirty="0">
                            <a:latin typeface="Cambria Math" panose="02040503050406030204" pitchFamily="18" charset="0"/>
                          </a:rPr>
                          <m:t>𝜇</m:t>
                        </m:r>
                        <m:r>
                          <a:rPr lang="en-US" sz="2800" i="1" dirty="0">
                            <a:latin typeface="Cambria Math" panose="02040503050406030204" pitchFamily="18" charset="0"/>
                          </a:rPr>
                          <m:t>)</m:t>
                        </m:r>
                        <m:r>
                          <m:rPr>
                            <m:nor/>
                          </m:rPr>
                          <a:rPr lang="en-US" sz="2800" dirty="0"/>
                          <m:t> / (</m:t>
                        </m:r>
                        <m:r>
                          <a:rPr lang="en-US" sz="2800" i="1">
                            <a:latin typeface="Cambria Math" panose="02040503050406030204" pitchFamily="18" charset="0"/>
                          </a:rPr>
                          <m:t>𝜎</m:t>
                        </m:r>
                        <m:r>
                          <m:rPr>
                            <m:nor/>
                          </m:rPr>
                          <a:rPr lang="en-US" sz="2800" dirty="0"/>
                          <m:t> / </m:t>
                        </m:r>
                        <m:r>
                          <m:rPr>
                            <m:nor/>
                          </m:rPr>
                          <a:rPr lang="en-US" sz="2800" dirty="0"/>
                          <m:t>n</m:t>
                        </m:r>
                        <m:r>
                          <m:rPr>
                            <m:nor/>
                          </m:rPr>
                          <a:rPr lang="en-US" sz="2800" baseline="30000" dirty="0"/>
                          <m:t>1/2</m:t>
                        </m:r>
                        <m:r>
                          <m:rPr>
                            <m:nor/>
                          </m:rPr>
                          <a:rPr lang="en-US" sz="2800" dirty="0"/>
                          <m:t> )</m:t>
                        </m:r>
                        <m:r>
                          <a:rPr lang="en-US" sz="2800" b="0" i="1" dirty="0" smtClean="0">
                            <a:latin typeface="Cambria Math" panose="02040503050406030204" pitchFamily="18" charset="0"/>
                          </a:rPr>
                          <m:t>≤</m:t>
                        </m:r>
                        <m:r>
                          <m:rPr>
                            <m:nor/>
                          </m:rPr>
                          <a:rPr lang="en-US" sz="2800" b="0" i="0" dirty="0" smtClean="0"/>
                          <m:t>1.96</m:t>
                        </m:r>
                        <m:r>
                          <m:rPr>
                            <m:nor/>
                          </m:rPr>
                          <a:rPr lang="en-US" sz="2800" dirty="0"/>
                          <m:t> ]</m:t>
                        </m:r>
                      </m:e>
                    </m:func>
                  </m:oMath>
                </a14:m>
                <a:r>
                  <a:rPr lang="en-US" sz="2800" dirty="0"/>
                  <a:t> = 0.95.</a:t>
                </a:r>
              </a:p>
              <a:p>
                <a:pPr marL="0" indent="0">
                  <a:spcBef>
                    <a:spcPts val="0"/>
                  </a:spcBef>
                  <a:buNone/>
                </a:pPr>
                <a:endParaRPr lang="en-US" sz="2800" dirty="0"/>
              </a:p>
              <a:p>
                <a:pPr marL="0" indent="0">
                  <a:spcBef>
                    <a:spcPts val="0"/>
                  </a:spcBef>
                  <a:buNone/>
                </a:pPr>
                <a:r>
                  <a:rPr lang="en-US" sz="2800" dirty="0"/>
                  <a:t>Thus, for large  n,  we have</a:t>
                </a:r>
              </a:p>
              <a:p>
                <a:pPr marL="0" indent="0">
                  <a:spcBef>
                    <a:spcPts val="0"/>
                  </a:spcBef>
                  <a:buNone/>
                </a:pPr>
                <a:r>
                  <a:rPr lang="en-US" sz="2800" dirty="0"/>
                  <a:t>P[</a:t>
                </a:r>
                <a14:m>
                  <m:oMath xmlns:m="http://schemas.openxmlformats.org/officeDocument/2006/math">
                    <m:r>
                      <a:rPr lang="en-US" sz="2800" b="0" i="0" smtClean="0">
                        <a:latin typeface="Cambria Math" panose="02040503050406030204" pitchFamily="18" charset="0"/>
                      </a:rPr>
                      <m:t> </m:t>
                    </m:r>
                    <m:acc>
                      <m:accPr>
                        <m:chr m:val="̅"/>
                        <m:ctrlPr>
                          <a:rPr lang="en-US" sz="2800" i="1" smtClean="0">
                            <a:latin typeface="Cambria Math" panose="02040503050406030204" pitchFamily="18" charset="0"/>
                          </a:rPr>
                        </m:ctrlPr>
                      </m:accPr>
                      <m:e>
                        <m:r>
                          <m:rPr>
                            <m:sty m:val="p"/>
                          </m:rPr>
                          <a:rPr lang="en-US" sz="2800">
                            <a:latin typeface="Cambria Math" panose="02040503050406030204" pitchFamily="18" charset="0"/>
                          </a:rPr>
                          <m:t>X</m:t>
                        </m:r>
                      </m:e>
                    </m:acc>
                  </m:oMath>
                </a14:m>
                <a:r>
                  <a:rPr lang="en-US" sz="2800" dirty="0"/>
                  <a:t> - 1.96 </a:t>
                </a:r>
                <a14:m>
                  <m:oMath xmlns:m="http://schemas.openxmlformats.org/officeDocument/2006/math">
                    <m:r>
                      <a:rPr lang="en-US" sz="2800" i="1">
                        <a:latin typeface="Cambria Math" panose="02040503050406030204" pitchFamily="18" charset="0"/>
                      </a:rPr>
                      <m:t>𝜎</m:t>
                    </m:r>
                    <m:r>
                      <m:rPr>
                        <m:nor/>
                      </m:rPr>
                      <a:rPr lang="en-US" sz="2800" dirty="0"/>
                      <m:t> / </m:t>
                    </m:r>
                    <m:r>
                      <m:rPr>
                        <m:nor/>
                      </m:rPr>
                      <a:rPr lang="en-US" sz="2800" dirty="0"/>
                      <m:t>n</m:t>
                    </m:r>
                    <m:r>
                      <m:rPr>
                        <m:nor/>
                      </m:rPr>
                      <a:rPr lang="en-US" sz="2800" baseline="30000" dirty="0"/>
                      <m:t>1/2</m:t>
                    </m:r>
                  </m:oMath>
                </a14:m>
                <a:r>
                  <a:rPr lang="en-US" sz="2800" dirty="0"/>
                  <a:t> </a:t>
                </a:r>
                <a:r>
                  <a:rPr lang="en-US" sz="2800" u="sng" dirty="0"/>
                  <a:t>&lt;</a:t>
                </a:r>
                <a:r>
                  <a:rPr lang="en-US" sz="2800" dirty="0"/>
                  <a:t> </a:t>
                </a:r>
                <a14:m>
                  <m:oMath xmlns:m="http://schemas.openxmlformats.org/officeDocument/2006/math">
                    <m:r>
                      <a:rPr lang="en-US" sz="2800" i="1" dirty="0">
                        <a:latin typeface="Cambria Math" panose="02040503050406030204" pitchFamily="18" charset="0"/>
                      </a:rPr>
                      <m:t>𝜇</m:t>
                    </m:r>
                  </m:oMath>
                </a14:m>
                <a:r>
                  <a:rPr lang="en-US" sz="2800" dirty="0"/>
                  <a:t> </a:t>
                </a:r>
                <a:r>
                  <a:rPr lang="en-US" sz="2800" u="sng" dirty="0"/>
                  <a:t>&lt;</a:t>
                </a:r>
                <a:r>
                  <a:rPr lang="en-US" sz="2800" dirty="0"/>
                  <a:t> </a:t>
                </a:r>
                <a14:m>
                  <m:oMath xmlns:m="http://schemas.openxmlformats.org/officeDocument/2006/math">
                    <m:acc>
                      <m:accPr>
                        <m:chr m:val="̅"/>
                        <m:ctrlPr>
                          <a:rPr lang="en-US" sz="2800" i="1">
                            <a:latin typeface="Cambria Math" panose="02040503050406030204" pitchFamily="18" charset="0"/>
                          </a:rPr>
                        </m:ctrlPr>
                      </m:accPr>
                      <m:e>
                        <m:r>
                          <m:rPr>
                            <m:sty m:val="p"/>
                          </m:rPr>
                          <a:rPr lang="en-US" sz="2800">
                            <a:latin typeface="Cambria Math" panose="02040503050406030204" pitchFamily="18" charset="0"/>
                          </a:rPr>
                          <m:t>X</m:t>
                        </m:r>
                      </m:e>
                    </m:acc>
                  </m:oMath>
                </a14:m>
                <a:r>
                  <a:rPr lang="en-US" sz="2800" dirty="0"/>
                  <a:t> + 1.96 </a:t>
                </a:r>
                <a14:m>
                  <m:oMath xmlns:m="http://schemas.openxmlformats.org/officeDocument/2006/math">
                    <m:r>
                      <a:rPr lang="en-US" sz="2800" i="1">
                        <a:latin typeface="Cambria Math" panose="02040503050406030204" pitchFamily="18" charset="0"/>
                      </a:rPr>
                      <m:t>𝜎</m:t>
                    </m:r>
                    <m:r>
                      <m:rPr>
                        <m:nor/>
                      </m:rPr>
                      <a:rPr lang="en-US" sz="2800" dirty="0"/>
                      <m:t> / </m:t>
                    </m:r>
                    <m:r>
                      <m:rPr>
                        <m:nor/>
                      </m:rPr>
                      <a:rPr lang="en-US" sz="2800" dirty="0"/>
                      <m:t>n</m:t>
                    </m:r>
                    <m:r>
                      <m:rPr>
                        <m:nor/>
                      </m:rPr>
                      <a:rPr lang="en-US" sz="2800" baseline="30000" dirty="0"/>
                      <m:t>1/2</m:t>
                    </m:r>
                  </m:oMath>
                </a14:m>
                <a:r>
                  <a:rPr lang="en-US" sz="2800" dirty="0"/>
                  <a:t> ] ≈ 0.95,  which provides part of the derivation of a  95%  confidence interval for  </a:t>
                </a:r>
                <a14:m>
                  <m:oMath xmlns:m="http://schemas.openxmlformats.org/officeDocument/2006/math">
                    <m:r>
                      <a:rPr lang="en-US" sz="2800" i="1" dirty="0">
                        <a:latin typeface="Cambria Math" panose="02040503050406030204" pitchFamily="18" charset="0"/>
                      </a:rPr>
                      <m:t>𝜇</m:t>
                    </m:r>
                  </m:oMath>
                </a14:m>
                <a:r>
                  <a:rPr lang="en-US" sz="2800" dirty="0"/>
                  <a:t>.  Of course, one must also cope with the fact that  </a:t>
                </a:r>
                <a14:m>
                  <m:oMath xmlns:m="http://schemas.openxmlformats.org/officeDocument/2006/math">
                    <m:r>
                      <a:rPr lang="en-US" sz="2800" i="1">
                        <a:latin typeface="Cambria Math" panose="02040503050406030204" pitchFamily="18" charset="0"/>
                      </a:rPr>
                      <m:t>𝜎</m:t>
                    </m:r>
                  </m:oMath>
                </a14:m>
                <a:r>
                  <a:rPr lang="en-US" sz="2800" dirty="0"/>
                  <a:t>  may be unknown.  </a:t>
                </a:r>
              </a:p>
            </p:txBody>
          </p:sp>
        </mc:Choice>
        <mc:Fallback>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1061" r="-1087" b="-133"/>
                </a:stretch>
              </a:blipFill>
            </p:spPr>
            <p:txBody>
              <a:bodyPr/>
              <a:lstStyle/>
              <a:p>
                <a:r>
                  <a:rPr lang="en-US">
                    <a:noFill/>
                  </a:rPr>
                  <a:t> </a:t>
                </a:r>
              </a:p>
            </p:txBody>
          </p:sp>
        </mc:Fallback>
      </mc:AlternateContent>
    </p:spTree>
    <p:extLst>
      <p:ext uri="{BB962C8B-B14F-4D97-AF65-F5344CB8AC3E}">
        <p14:creationId xmlns:p14="http://schemas.microsoft.com/office/powerpoint/2010/main" val="14204362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Central Limit Theorem </a:t>
            </a:r>
            <a:r>
              <a:rPr lang="en-US"/>
              <a:t>(continued)</a:t>
            </a:r>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In practice, that entails replacing </a:t>
                </a:r>
                <a14:m>
                  <m:oMath xmlns:m="http://schemas.openxmlformats.org/officeDocument/2006/math">
                    <m:r>
                      <a:rPr lang="en-US" sz="2800" b="0" i="0" smtClean="0">
                        <a:latin typeface="Cambria Math" panose="02040503050406030204" pitchFamily="18" charset="0"/>
                      </a:rPr>
                      <m:t> </m:t>
                    </m:r>
                    <m:r>
                      <a:rPr lang="en-US" sz="2800" i="1" smtClean="0">
                        <a:latin typeface="Cambria Math" panose="02040503050406030204" pitchFamily="18" charset="0"/>
                      </a:rPr>
                      <m:t>𝜎</m:t>
                    </m:r>
                  </m:oMath>
                </a14:m>
                <a:r>
                  <a:rPr lang="en-US" sz="2800" dirty="0"/>
                  <a:t>  by the sample standard deviation and possibly replacing the  1.96  by a larger number.</a:t>
                </a:r>
              </a:p>
              <a:p>
                <a:pPr marL="0" indent="0">
                  <a:spcBef>
                    <a:spcPts val="0"/>
                  </a:spcBef>
                  <a:buNone/>
                </a:pPr>
                <a:endParaRPr lang="en-US" sz="2800" dirty="0"/>
              </a:p>
              <a:p>
                <a:pPr marL="0" indent="0">
                  <a:spcBef>
                    <a:spcPts val="0"/>
                  </a:spcBef>
                  <a:buNone/>
                </a:pPr>
                <a:r>
                  <a:rPr lang="en-US" sz="2800" dirty="0"/>
                  <a:t>In any event, the equality to  0.95  is approximate, unless the distribution common to  X</a:t>
                </a:r>
                <a:r>
                  <a:rPr lang="en-US" sz="2800" baseline="-25000" dirty="0"/>
                  <a:t>1</a:t>
                </a:r>
                <a:r>
                  <a:rPr lang="en-US" sz="2800" dirty="0"/>
                  <a:t>, X</a:t>
                </a:r>
                <a:r>
                  <a:rPr lang="en-US" sz="2800" baseline="-25000" dirty="0"/>
                  <a:t>2</a:t>
                </a:r>
                <a:r>
                  <a:rPr lang="en-US" sz="2800" dirty="0"/>
                  <a:t>, …, </a:t>
                </a:r>
                <a:r>
                  <a:rPr lang="en-US" sz="2800" dirty="0" err="1"/>
                  <a:t>X</a:t>
                </a:r>
                <a:r>
                  <a:rPr lang="en-US" sz="2800" baseline="-25000" dirty="0" err="1"/>
                  <a:t>n</a:t>
                </a:r>
                <a:r>
                  <a:rPr lang="en-US" sz="2800" dirty="0"/>
                  <a:t>  is normal.  The approximation improves as  n  gets larger, and some people have suggested that  n = 30  is a sample size at which the approximation is tolerable.</a:t>
                </a:r>
              </a:p>
            </p:txBody>
          </p:sp>
        </mc:Choice>
        <mc:Fallback xmlns="">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398"/>
                </a:stretch>
              </a:blipFill>
            </p:spPr>
            <p:txBody>
              <a:bodyPr/>
              <a:lstStyle/>
              <a:p>
                <a:r>
                  <a:rPr lang="en-US">
                    <a:noFill/>
                  </a:rPr>
                  <a:t> </a:t>
                </a:r>
              </a:p>
            </p:txBody>
          </p:sp>
        </mc:Fallback>
      </mc:AlternateContent>
    </p:spTree>
    <p:extLst>
      <p:ext uri="{BB962C8B-B14F-4D97-AF65-F5344CB8AC3E}">
        <p14:creationId xmlns:p14="http://schemas.microsoft.com/office/powerpoint/2010/main" val="2271461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Central Limit Theorem </a:t>
            </a:r>
            <a:r>
              <a:rPr lang="en-US"/>
              <a:t>(continued)</a:t>
            </a:r>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For a fixed  n,  the approximation may be better if:</a:t>
                </a:r>
              </a:p>
              <a:p>
                <a:pPr>
                  <a:spcBef>
                    <a:spcPts val="0"/>
                  </a:spcBef>
                </a:pPr>
                <a:r>
                  <a:rPr lang="en-US" sz="2800" dirty="0"/>
                  <a:t>the distribution of  X</a:t>
                </a:r>
                <a:r>
                  <a:rPr lang="en-US" sz="2800" baseline="-25000" dirty="0"/>
                  <a:t>1</a:t>
                </a:r>
                <a:r>
                  <a:rPr lang="en-US" sz="2800" dirty="0"/>
                  <a:t>, X</a:t>
                </a:r>
                <a:r>
                  <a:rPr lang="en-US" sz="2800" baseline="-25000" dirty="0"/>
                  <a:t>2</a:t>
                </a:r>
                <a:r>
                  <a:rPr lang="en-US" sz="2800" dirty="0"/>
                  <a:t>, …, </a:t>
                </a:r>
                <a:r>
                  <a:rPr lang="en-US" sz="2800" dirty="0" err="1"/>
                  <a:t>X</a:t>
                </a:r>
                <a:r>
                  <a:rPr lang="en-US" sz="2800" baseline="-25000" dirty="0" err="1"/>
                  <a:t>n</a:t>
                </a:r>
                <a:r>
                  <a:rPr lang="en-US" sz="2800" dirty="0"/>
                  <a:t>  is </a:t>
                </a:r>
                <a:r>
                  <a:rPr lang="en-US" sz="2800" i="1" dirty="0"/>
                  <a:t>close</a:t>
                </a:r>
                <a:r>
                  <a:rPr lang="en-US" sz="2800" dirty="0"/>
                  <a:t> to normal; and/or,</a:t>
                </a:r>
              </a:p>
              <a:p>
                <a:pPr>
                  <a:spcBef>
                    <a:spcPts val="0"/>
                  </a:spcBef>
                </a:pPr>
                <a:r>
                  <a:rPr lang="en-US" sz="2800" dirty="0"/>
                  <a:t>the  </a:t>
                </a:r>
                <a:r>
                  <a:rPr lang="en-US" sz="2800" i="1" dirty="0"/>
                  <a:t>z</a:t>
                </a:r>
                <a:r>
                  <a:rPr lang="en-US" sz="2800" dirty="0"/>
                  <a:t>  from a few slides back is not too far away from  0.</a:t>
                </a:r>
              </a:p>
              <a:p>
                <a:pPr>
                  <a:spcBef>
                    <a:spcPts val="0"/>
                  </a:spcBef>
                </a:pPr>
                <a:endParaRPr lang="en-US" sz="2800" dirty="0"/>
              </a:p>
              <a:p>
                <a:pPr marL="0" indent="0">
                  <a:spcBef>
                    <a:spcPts val="0"/>
                  </a:spcBef>
                  <a:buNone/>
                </a:pPr>
                <a:r>
                  <a:rPr lang="en-US" sz="2800" dirty="0"/>
                  <a:t>Thus, we may want a larger sample size than  n = 30  to use the Central Limit Theorem to help construct, say, a  99.9%  confidence interval for  </a:t>
                </a:r>
                <a14:m>
                  <m:oMath xmlns:m="http://schemas.openxmlformats.org/officeDocument/2006/math">
                    <m:r>
                      <a:rPr lang="en-US" sz="2800" i="1" dirty="0">
                        <a:latin typeface="Cambria Math" panose="02040503050406030204" pitchFamily="18" charset="0"/>
                      </a:rPr>
                      <m:t>𝜇</m:t>
                    </m:r>
                  </m:oMath>
                </a14:m>
                <a:r>
                  <a:rPr lang="en-US" sz="2800" dirty="0"/>
                  <a:t>.  That said, in a previous example from this lecture, we saw the Central Limit Theorem beginning to “kick in” even at  n = 2 !</a:t>
                </a:r>
              </a:p>
            </p:txBody>
          </p:sp>
        </mc:Choice>
        <mc:Fallback xmlns="">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1061" r="-2059"/>
                </a:stretch>
              </a:blipFill>
            </p:spPr>
            <p:txBody>
              <a:bodyPr/>
              <a:lstStyle/>
              <a:p>
                <a:r>
                  <a:rPr lang="en-US">
                    <a:noFill/>
                  </a:rPr>
                  <a:t> </a:t>
                </a:r>
              </a:p>
            </p:txBody>
          </p:sp>
        </mc:Fallback>
      </mc:AlternateContent>
    </p:spTree>
    <p:extLst>
      <p:ext uri="{BB962C8B-B14F-4D97-AF65-F5344CB8AC3E}">
        <p14:creationId xmlns:p14="http://schemas.microsoft.com/office/powerpoint/2010/main" val="22386559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Simple random sampling</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A </a:t>
            </a:r>
            <a:r>
              <a:rPr lang="en-US" sz="2800" u="sng" dirty="0"/>
              <a:t>simple random sample</a:t>
            </a:r>
            <a:r>
              <a:rPr lang="en-US" sz="2800" dirty="0"/>
              <a:t> of size  n  is obtained when, before we collect the data, each group of  n  people in the relevant population had the same probability of being selected for the sample.</a:t>
            </a:r>
          </a:p>
          <a:p>
            <a:pPr marL="0" indent="0">
              <a:spcBef>
                <a:spcPts val="0"/>
              </a:spcBef>
              <a:buNone/>
            </a:pPr>
            <a:endParaRPr lang="en-US" sz="2800" dirty="0"/>
          </a:p>
          <a:p>
            <a:pPr marL="0" indent="0">
              <a:spcBef>
                <a:spcPts val="0"/>
              </a:spcBef>
              <a:buNone/>
            </a:pPr>
            <a:r>
              <a:rPr lang="en-US" sz="2800" dirty="0"/>
              <a:t>In practice, we seldom obtain a simple random sample.  Some people may not want to participate in a research study, and other people may not be readily accessible to the researcher. </a:t>
            </a:r>
          </a:p>
        </p:txBody>
      </p:sp>
    </p:spTree>
    <p:extLst>
      <p:ext uri="{BB962C8B-B14F-4D97-AF65-F5344CB8AC3E}">
        <p14:creationId xmlns:p14="http://schemas.microsoft.com/office/powerpoint/2010/main" val="30433275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Simple random sampling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Still, a simple random sample is a relevant idealization.  Indeed, suppose that numerical measurements are to be collected for  n  people.  Before the sample has been selected, those numerical measurements have not yet been determined.  </a:t>
            </a:r>
          </a:p>
          <a:p>
            <a:pPr marL="0" indent="0">
              <a:spcBef>
                <a:spcPts val="0"/>
              </a:spcBef>
              <a:buNone/>
            </a:pPr>
            <a:endParaRPr lang="en-US" sz="2800" dirty="0"/>
          </a:p>
          <a:p>
            <a:pPr marL="0" indent="0">
              <a:spcBef>
                <a:spcPts val="0"/>
              </a:spcBef>
              <a:buNone/>
            </a:pPr>
            <a:r>
              <a:rPr lang="en-US" sz="2800" dirty="0"/>
              <a:t>So, before the sample has been selected, we have random variables  X</a:t>
            </a:r>
            <a:r>
              <a:rPr lang="en-US" sz="2800" baseline="-25000" dirty="0"/>
              <a:t>1</a:t>
            </a:r>
            <a:r>
              <a:rPr lang="en-US" sz="2800" dirty="0"/>
              <a:t>, X</a:t>
            </a:r>
            <a:r>
              <a:rPr lang="en-US" sz="2800" baseline="-25000" dirty="0"/>
              <a:t>2</a:t>
            </a:r>
            <a:r>
              <a:rPr lang="en-US" sz="2800" dirty="0"/>
              <a:t>, …, </a:t>
            </a:r>
            <a:r>
              <a:rPr lang="en-US" sz="2800" dirty="0" err="1"/>
              <a:t>X</a:t>
            </a:r>
            <a:r>
              <a:rPr lang="en-US" sz="2800" baseline="-25000" dirty="0" err="1"/>
              <a:t>n</a:t>
            </a:r>
            <a:r>
              <a:rPr lang="en-US" sz="2800" dirty="0"/>
              <a:t>.  But, after the data have been collected, the random variables take on numerical values (which may be denoted abstractly in lower case, as in  x</a:t>
            </a:r>
            <a:r>
              <a:rPr lang="en-US" sz="2800" baseline="-25000" dirty="0"/>
              <a:t>1</a:t>
            </a:r>
            <a:r>
              <a:rPr lang="en-US" sz="2800" dirty="0"/>
              <a:t>, x</a:t>
            </a:r>
            <a:r>
              <a:rPr lang="en-US" sz="2800" baseline="-25000" dirty="0"/>
              <a:t>2</a:t>
            </a:r>
            <a:r>
              <a:rPr lang="en-US" sz="2800" dirty="0"/>
              <a:t>, …, </a:t>
            </a:r>
            <a:r>
              <a:rPr lang="en-US" sz="2800" dirty="0" err="1"/>
              <a:t>x</a:t>
            </a:r>
            <a:r>
              <a:rPr lang="en-US" sz="2800" baseline="-25000" dirty="0" err="1"/>
              <a:t>n</a:t>
            </a:r>
            <a:r>
              <a:rPr lang="en-US" sz="2800" dirty="0"/>
              <a:t>).</a:t>
            </a:r>
          </a:p>
        </p:txBody>
      </p:sp>
    </p:spTree>
    <p:extLst>
      <p:ext uri="{BB962C8B-B14F-4D97-AF65-F5344CB8AC3E}">
        <p14:creationId xmlns:p14="http://schemas.microsoft.com/office/powerpoint/2010/main" val="11127198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The convolution formula</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Suppose that  X  and  Y  are independent continuous random variables with respective marginal probability density functions  </a:t>
            </a:r>
            <a:r>
              <a:rPr lang="en-US" sz="2800" i="1" dirty="0" err="1"/>
              <a:t>f</a:t>
            </a:r>
            <a:r>
              <a:rPr lang="en-US" sz="2800" baseline="-25000" dirty="0" err="1"/>
              <a:t>X</a:t>
            </a:r>
            <a:r>
              <a:rPr lang="en-US" sz="2800" dirty="0"/>
              <a:t>(</a:t>
            </a:r>
            <a:r>
              <a:rPr lang="en-US" sz="2800" i="1" dirty="0"/>
              <a:t>x</a:t>
            </a:r>
            <a:r>
              <a:rPr lang="en-US" sz="2800" dirty="0"/>
              <a:t>)  and  </a:t>
            </a:r>
            <a:r>
              <a:rPr lang="en-US" sz="2800" i="1" dirty="0" err="1"/>
              <a:t>f</a:t>
            </a:r>
            <a:r>
              <a:rPr lang="en-US" sz="2800" baseline="-25000" dirty="0" err="1"/>
              <a:t>Y</a:t>
            </a:r>
            <a:r>
              <a:rPr lang="en-US" sz="2800" dirty="0"/>
              <a:t>(</a:t>
            </a:r>
            <a:r>
              <a:rPr lang="en-US" sz="2800" i="1" dirty="0"/>
              <a:t>y</a:t>
            </a:r>
            <a:r>
              <a:rPr lang="en-US" sz="2800" dirty="0"/>
              <a:t>).</a:t>
            </a:r>
          </a:p>
          <a:p>
            <a:pPr marL="0" indent="0">
              <a:spcBef>
                <a:spcPts val="0"/>
              </a:spcBef>
              <a:buNone/>
            </a:pPr>
            <a:endParaRPr lang="en-US" sz="2800" dirty="0"/>
          </a:p>
          <a:p>
            <a:pPr marL="0" indent="0">
              <a:spcBef>
                <a:spcPts val="0"/>
              </a:spcBef>
              <a:buNone/>
            </a:pPr>
            <a:r>
              <a:rPr lang="en-US" sz="2800" dirty="0"/>
              <a:t>Define a new random variable  W  by  X + Y.  We may ask, what is the distribution of  W ?</a:t>
            </a:r>
          </a:p>
          <a:p>
            <a:pPr marL="0" indent="0">
              <a:spcBef>
                <a:spcPts val="0"/>
              </a:spcBef>
              <a:buNone/>
            </a:pPr>
            <a:endParaRPr lang="en-US" sz="2800" dirty="0"/>
          </a:p>
        </p:txBody>
      </p:sp>
    </p:spTree>
    <p:extLst>
      <p:ext uri="{BB962C8B-B14F-4D97-AF65-F5344CB8AC3E}">
        <p14:creationId xmlns:p14="http://schemas.microsoft.com/office/powerpoint/2010/main" val="7220437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Effectively infinite population</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Under simple random sampling from an </a:t>
            </a:r>
            <a:r>
              <a:rPr lang="en-US" sz="2800" u="sng" dirty="0"/>
              <a:t>effectively infinite population</a:t>
            </a:r>
            <a:r>
              <a:rPr lang="en-US" sz="2800" dirty="0"/>
              <a:t>,  X</a:t>
            </a:r>
            <a:r>
              <a:rPr lang="en-US" sz="2800" baseline="-25000" dirty="0"/>
              <a:t>1</a:t>
            </a:r>
            <a:r>
              <a:rPr lang="en-US" sz="2800" dirty="0"/>
              <a:t>, X</a:t>
            </a:r>
            <a:r>
              <a:rPr lang="en-US" sz="2800" baseline="-25000" dirty="0"/>
              <a:t>2</a:t>
            </a:r>
            <a:r>
              <a:rPr lang="en-US" sz="2800" dirty="0"/>
              <a:t>, …, </a:t>
            </a:r>
            <a:r>
              <a:rPr lang="en-US" sz="2800" dirty="0" err="1"/>
              <a:t>X</a:t>
            </a:r>
            <a:r>
              <a:rPr lang="en-US" sz="2800" baseline="-25000" dirty="0" err="1"/>
              <a:t>n</a:t>
            </a:r>
            <a:r>
              <a:rPr lang="en-US" sz="2800" dirty="0"/>
              <a:t>  may be regarded as </a:t>
            </a:r>
            <a:r>
              <a:rPr lang="en-US" sz="2800" dirty="0" err="1"/>
              <a:t>iid</a:t>
            </a:r>
            <a:r>
              <a:rPr lang="en-US" sz="2800" dirty="0"/>
              <a:t>.  Moreover, their common distribution is whatever probability distribution describes the population from which we are sampling.</a:t>
            </a:r>
          </a:p>
          <a:p>
            <a:pPr marL="0" indent="0">
              <a:spcBef>
                <a:spcPts val="0"/>
              </a:spcBef>
              <a:buNone/>
            </a:pPr>
            <a:endParaRPr lang="en-US" sz="2800" dirty="0"/>
          </a:p>
          <a:p>
            <a:pPr marL="0" indent="0">
              <a:spcBef>
                <a:spcPts val="0"/>
              </a:spcBef>
              <a:buNone/>
            </a:pPr>
            <a:r>
              <a:rPr lang="en-US" sz="2800" dirty="0"/>
              <a:t>An effectively infinite population is one that is, say,  20  times as large as the sample to be drawn from it.  The  20  represents a practical rule of thumb, consistent with guidelines appearing online, but it is not a mathematical definition.</a:t>
            </a:r>
          </a:p>
        </p:txBody>
      </p:sp>
    </p:spTree>
    <p:extLst>
      <p:ext uri="{BB962C8B-B14F-4D97-AF65-F5344CB8AC3E}">
        <p14:creationId xmlns:p14="http://schemas.microsoft.com/office/powerpoint/2010/main" val="23266163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With or without replacement ?</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An effectively infinite population may also be thought of as one which is so large that sampling without replacement is practically indistinguishable from sampling with replacement.</a:t>
            </a:r>
          </a:p>
          <a:p>
            <a:pPr marL="0" indent="0">
              <a:spcBef>
                <a:spcPts val="0"/>
              </a:spcBef>
              <a:buNone/>
            </a:pPr>
            <a:endParaRPr lang="en-US" sz="2800" dirty="0"/>
          </a:p>
          <a:p>
            <a:pPr marL="0" indent="0">
              <a:spcBef>
                <a:spcPts val="0"/>
              </a:spcBef>
              <a:buNone/>
            </a:pPr>
            <a:r>
              <a:rPr lang="en-US" sz="2800" dirty="0"/>
              <a:t>Note that simple random sampling is done without replacement.  Indeed, sampling </a:t>
            </a:r>
            <a:r>
              <a:rPr lang="en-US" sz="2800" i="1" dirty="0"/>
              <a:t>with</a:t>
            </a:r>
            <a:r>
              <a:rPr lang="en-US" sz="2800" dirty="0"/>
              <a:t> replacement is not always possible.  A researcher does not, for instance, recruit the same participant twice into the same clinical trial !</a:t>
            </a:r>
          </a:p>
        </p:txBody>
      </p:sp>
    </p:spTree>
    <p:extLst>
      <p:ext uri="{BB962C8B-B14F-4D97-AF65-F5344CB8AC3E}">
        <p14:creationId xmlns:p14="http://schemas.microsoft.com/office/powerpoint/2010/main" val="6505618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With or without replacement ?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On the other hand, sampling with replacement allows  X</a:t>
            </a:r>
            <a:r>
              <a:rPr lang="en-US" sz="2800" baseline="-25000" dirty="0"/>
              <a:t>1</a:t>
            </a:r>
            <a:r>
              <a:rPr lang="en-US" sz="2800" dirty="0"/>
              <a:t>, X</a:t>
            </a:r>
            <a:r>
              <a:rPr lang="en-US" sz="2800" baseline="-25000" dirty="0"/>
              <a:t>2</a:t>
            </a:r>
            <a:r>
              <a:rPr lang="en-US" sz="2800" dirty="0"/>
              <a:t>, …, </a:t>
            </a:r>
            <a:r>
              <a:rPr lang="en-US" sz="2800" dirty="0" err="1"/>
              <a:t>X</a:t>
            </a:r>
            <a:r>
              <a:rPr lang="en-US" sz="2800" baseline="-25000" dirty="0" err="1"/>
              <a:t>n</a:t>
            </a:r>
            <a:r>
              <a:rPr lang="en-US" sz="2800" dirty="0"/>
              <a:t>  to be regarded as independent.  </a:t>
            </a:r>
          </a:p>
          <a:p>
            <a:pPr marL="0" indent="0">
              <a:spcBef>
                <a:spcPts val="0"/>
              </a:spcBef>
              <a:buNone/>
            </a:pPr>
            <a:endParaRPr lang="en-US" sz="2800" dirty="0"/>
          </a:p>
          <a:p>
            <a:pPr marL="0" indent="0">
              <a:spcBef>
                <a:spcPts val="0"/>
              </a:spcBef>
              <a:buNone/>
            </a:pPr>
            <a:r>
              <a:rPr lang="en-US" sz="2800" dirty="0"/>
              <a:t>To see this, suppose that Jane Doe is selected as the first person in the sample and that Jane Doe has  X</a:t>
            </a:r>
            <a:r>
              <a:rPr lang="en-US" sz="2800" baseline="-25000" dirty="0"/>
              <a:t>1</a:t>
            </a:r>
            <a:r>
              <a:rPr lang="en-US" sz="2800" dirty="0"/>
              <a:t> = 140.  If we sample </a:t>
            </a:r>
            <a:r>
              <a:rPr lang="en-US" sz="2800" i="1" dirty="0"/>
              <a:t>without</a:t>
            </a:r>
            <a:r>
              <a:rPr lang="en-US" sz="2800" dirty="0"/>
              <a:t> replacement, then Jane Doe cannot also be selected as the second person in the sample.  This makes  X</a:t>
            </a:r>
            <a:r>
              <a:rPr lang="en-US" sz="2800" baseline="-25000" dirty="0"/>
              <a:t>2</a:t>
            </a:r>
            <a:r>
              <a:rPr lang="en-US" sz="2800" dirty="0"/>
              <a:t> = 140  slightly less likely to occur, so that knowing something about  X</a:t>
            </a:r>
            <a:r>
              <a:rPr lang="en-US" sz="2800" baseline="-25000" dirty="0"/>
              <a:t>1</a:t>
            </a:r>
            <a:r>
              <a:rPr lang="en-US" sz="2800" dirty="0"/>
              <a:t>  told us (a little) something about  X</a:t>
            </a:r>
            <a:r>
              <a:rPr lang="en-US" sz="2800" baseline="-25000" dirty="0"/>
              <a:t>2</a:t>
            </a:r>
            <a:r>
              <a:rPr lang="en-US" sz="2800" dirty="0"/>
              <a:t>.</a:t>
            </a:r>
          </a:p>
        </p:txBody>
      </p:sp>
    </p:spTree>
    <p:extLst>
      <p:ext uri="{BB962C8B-B14F-4D97-AF65-F5344CB8AC3E}">
        <p14:creationId xmlns:p14="http://schemas.microsoft.com/office/powerpoint/2010/main" val="8566630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With or without replacement ?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With an effectively infinite population, there would be virtually no chance of selecting Jane Doe as both the first person and the second person in the sample, even if we permitted that.</a:t>
            </a:r>
          </a:p>
          <a:p>
            <a:pPr marL="0" indent="0">
              <a:spcBef>
                <a:spcPts val="0"/>
              </a:spcBef>
              <a:buNone/>
            </a:pPr>
            <a:endParaRPr lang="en-US" sz="2800" dirty="0"/>
          </a:p>
          <a:p>
            <a:pPr marL="0" indent="0">
              <a:spcBef>
                <a:spcPts val="0"/>
              </a:spcBef>
              <a:buNone/>
            </a:pPr>
            <a:r>
              <a:rPr lang="en-US" sz="2800" dirty="0"/>
              <a:t>In summary, the combination of simple random sampling and an effectively infinite population suffices for our purposes of viewing  X</a:t>
            </a:r>
            <a:r>
              <a:rPr lang="en-US" sz="2800" baseline="-25000" dirty="0"/>
              <a:t>1</a:t>
            </a:r>
            <a:r>
              <a:rPr lang="en-US" sz="2800" dirty="0"/>
              <a:t>, X</a:t>
            </a:r>
            <a:r>
              <a:rPr lang="en-US" sz="2800" baseline="-25000" dirty="0"/>
              <a:t>2</a:t>
            </a:r>
            <a:r>
              <a:rPr lang="en-US" sz="2800" dirty="0"/>
              <a:t>, …, </a:t>
            </a:r>
            <a:r>
              <a:rPr lang="en-US" sz="2800" dirty="0" err="1"/>
              <a:t>X</a:t>
            </a:r>
            <a:r>
              <a:rPr lang="en-US" sz="2800" baseline="-25000" dirty="0" err="1"/>
              <a:t>n</a:t>
            </a:r>
            <a:r>
              <a:rPr lang="en-US" sz="2800" dirty="0"/>
              <a:t>  as </a:t>
            </a:r>
            <a:r>
              <a:rPr lang="en-US" sz="2800" dirty="0" err="1"/>
              <a:t>iid</a:t>
            </a:r>
            <a:r>
              <a:rPr lang="en-US" sz="2800" dirty="0"/>
              <a:t>.  This idea (or its generalization to random vectors) underlies many common statistical methods.</a:t>
            </a:r>
          </a:p>
        </p:txBody>
      </p:sp>
    </p:spTree>
    <p:extLst>
      <p:ext uri="{BB962C8B-B14F-4D97-AF65-F5344CB8AC3E}">
        <p14:creationId xmlns:p14="http://schemas.microsoft.com/office/powerpoint/2010/main" val="33199801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Sampling distributions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The previous discussion suggests a reason for why the distribution of some function of  X</a:t>
                </a:r>
                <a:r>
                  <a:rPr lang="en-US" sz="2800" baseline="-25000" dirty="0"/>
                  <a:t>1</a:t>
                </a:r>
                <a:r>
                  <a:rPr lang="en-US" sz="2800" dirty="0"/>
                  <a:t>, X</a:t>
                </a:r>
                <a:r>
                  <a:rPr lang="en-US" sz="2800" baseline="-25000" dirty="0"/>
                  <a:t>2</a:t>
                </a:r>
                <a:r>
                  <a:rPr lang="en-US" sz="2800" dirty="0"/>
                  <a:t>, …, </a:t>
                </a:r>
                <a:r>
                  <a:rPr lang="en-US" sz="2800" dirty="0" err="1"/>
                  <a:t>X</a:t>
                </a:r>
                <a:r>
                  <a:rPr lang="en-US" sz="2800" baseline="-25000" dirty="0" err="1"/>
                  <a:t>n</a:t>
                </a:r>
                <a:r>
                  <a:rPr lang="en-US" sz="2800" dirty="0"/>
                  <a:t>  should be called a </a:t>
                </a:r>
                <a:r>
                  <a:rPr lang="en-US" sz="2800" u="sng" dirty="0"/>
                  <a:t>sampling distribution</a:t>
                </a:r>
                <a:r>
                  <a:rPr lang="en-US" sz="2800" dirty="0"/>
                  <a:t>.  This is because  X</a:t>
                </a:r>
                <a:r>
                  <a:rPr lang="en-US" sz="2800" baseline="-25000" dirty="0"/>
                  <a:t>1</a:t>
                </a:r>
                <a:r>
                  <a:rPr lang="en-US" sz="2800" dirty="0"/>
                  <a:t>, X</a:t>
                </a:r>
                <a:r>
                  <a:rPr lang="en-US" sz="2800" baseline="-25000" dirty="0"/>
                  <a:t>2</a:t>
                </a:r>
                <a:r>
                  <a:rPr lang="en-US" sz="2800" dirty="0"/>
                  <a:t>, …, </a:t>
                </a:r>
                <a:r>
                  <a:rPr lang="en-US" sz="2800" dirty="0" err="1"/>
                  <a:t>X</a:t>
                </a:r>
                <a:r>
                  <a:rPr lang="en-US" sz="2800" baseline="-25000" dirty="0" err="1"/>
                  <a:t>n</a:t>
                </a:r>
                <a:r>
                  <a:rPr lang="en-US" sz="2800" dirty="0"/>
                  <a:t>  are random variables which will take on numerical values corresponding to the people included in a sample.</a:t>
                </a:r>
              </a:p>
              <a:p>
                <a:pPr marL="0" indent="0">
                  <a:spcBef>
                    <a:spcPts val="0"/>
                  </a:spcBef>
                  <a:buNone/>
                </a:pPr>
                <a:endParaRPr lang="en-US" sz="2800" dirty="0"/>
              </a:p>
              <a:p>
                <a:pPr marL="0" indent="0">
                  <a:spcBef>
                    <a:spcPts val="0"/>
                  </a:spcBef>
                  <a:buNone/>
                </a:pPr>
                <a:r>
                  <a:rPr lang="en-US" sz="2800" dirty="0"/>
                  <a:t>One such function of  X</a:t>
                </a:r>
                <a:r>
                  <a:rPr lang="en-US" sz="2800" baseline="-25000" dirty="0"/>
                  <a:t>1</a:t>
                </a:r>
                <a:r>
                  <a:rPr lang="en-US" sz="2800" dirty="0"/>
                  <a:t>, X</a:t>
                </a:r>
                <a:r>
                  <a:rPr lang="en-US" sz="2800" baseline="-25000" dirty="0"/>
                  <a:t>2</a:t>
                </a:r>
                <a:r>
                  <a:rPr lang="en-US" sz="2800" dirty="0"/>
                  <a:t>, …, </a:t>
                </a:r>
                <a:r>
                  <a:rPr lang="en-US" sz="2800" dirty="0" err="1"/>
                  <a:t>X</a:t>
                </a:r>
                <a:r>
                  <a:rPr lang="en-US" sz="2800" baseline="-25000" dirty="0" err="1"/>
                  <a:t>n</a:t>
                </a:r>
                <a:r>
                  <a:rPr lang="en-US" sz="2800" dirty="0"/>
                  <a:t>  is, of course, the sample mean  </a:t>
                </a:r>
                <a14:m>
                  <m:oMath xmlns:m="http://schemas.openxmlformats.org/officeDocument/2006/math">
                    <m:acc>
                      <m:accPr>
                        <m:chr m:val="̅"/>
                        <m:ctrlPr>
                          <a:rPr lang="en-US" sz="2800" i="1" smtClean="0">
                            <a:latin typeface="Cambria Math" panose="02040503050406030204" pitchFamily="18" charset="0"/>
                          </a:rPr>
                        </m:ctrlPr>
                      </m:accPr>
                      <m:e>
                        <m:r>
                          <m:rPr>
                            <m:sty m:val="p"/>
                          </m:rPr>
                          <a:rPr lang="en-US" sz="2800">
                            <a:latin typeface="Cambria Math" panose="02040503050406030204" pitchFamily="18" charset="0"/>
                          </a:rPr>
                          <m:t>X</m:t>
                        </m:r>
                      </m:e>
                    </m:acc>
                  </m:oMath>
                </a14:m>
                <a:r>
                  <a:rPr lang="en-US" sz="2800" dirty="0"/>
                  <a:t>.  We have already spoken about the sampling distribution of  </a:t>
                </a:r>
                <a14:m>
                  <m:oMath xmlns:m="http://schemas.openxmlformats.org/officeDocument/2006/math">
                    <m:acc>
                      <m:accPr>
                        <m:chr m:val="̅"/>
                        <m:ctrlPr>
                          <a:rPr lang="en-US" sz="2800" i="1">
                            <a:latin typeface="Cambria Math" panose="02040503050406030204" pitchFamily="18" charset="0"/>
                          </a:rPr>
                        </m:ctrlPr>
                      </m:accPr>
                      <m:e>
                        <m:r>
                          <m:rPr>
                            <m:sty m:val="p"/>
                          </m:rPr>
                          <a:rPr lang="en-US" sz="2800">
                            <a:latin typeface="Cambria Math" panose="02040503050406030204" pitchFamily="18" charset="0"/>
                          </a:rPr>
                          <m:t>X</m:t>
                        </m:r>
                      </m:e>
                    </m:acc>
                  </m:oMath>
                </a14:m>
                <a:r>
                  <a:rPr lang="en-US" sz="2800" dirty="0"/>
                  <a:t>,  earlier in this lecture.</a:t>
                </a:r>
              </a:p>
            </p:txBody>
          </p:sp>
        </mc:Choice>
        <mc:Fallback xmlns="">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1061" r="-1144"/>
                </a:stretch>
              </a:blipFill>
            </p:spPr>
            <p:txBody>
              <a:bodyPr/>
              <a:lstStyle/>
              <a:p>
                <a:r>
                  <a:rPr lang="en-US">
                    <a:noFill/>
                  </a:rPr>
                  <a:t> </a:t>
                </a:r>
              </a:p>
            </p:txBody>
          </p:sp>
        </mc:Fallback>
      </mc:AlternateContent>
    </p:spTree>
    <p:extLst>
      <p:ext uri="{BB962C8B-B14F-4D97-AF65-F5344CB8AC3E}">
        <p14:creationId xmlns:p14="http://schemas.microsoft.com/office/powerpoint/2010/main" val="8512784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Sampling distributions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Another common function of  X</a:t>
                </a:r>
                <a:r>
                  <a:rPr lang="en-US" sz="2800" baseline="-25000" dirty="0"/>
                  <a:t>1</a:t>
                </a:r>
                <a:r>
                  <a:rPr lang="en-US" sz="2800" dirty="0"/>
                  <a:t>, X</a:t>
                </a:r>
                <a:r>
                  <a:rPr lang="en-US" sz="2800" baseline="-25000" dirty="0"/>
                  <a:t>2</a:t>
                </a:r>
                <a:r>
                  <a:rPr lang="en-US" sz="2800" dirty="0"/>
                  <a:t>, …, </a:t>
                </a:r>
                <a:r>
                  <a:rPr lang="en-US" sz="2800" dirty="0" err="1"/>
                  <a:t>X</a:t>
                </a:r>
                <a:r>
                  <a:rPr lang="en-US" sz="2800" baseline="-25000" dirty="0" err="1"/>
                  <a:t>n</a:t>
                </a:r>
                <a:r>
                  <a:rPr lang="en-US" sz="2800" dirty="0"/>
                  <a:t>  is the sample variance  S</a:t>
                </a:r>
                <a:r>
                  <a:rPr lang="en-US" sz="2800" baseline="30000" dirty="0"/>
                  <a:t>2</a:t>
                </a:r>
                <a:r>
                  <a:rPr lang="en-US" sz="2800" dirty="0"/>
                  <a:t> </a:t>
                </a:r>
                <a14:m>
                  <m:oMath xmlns:m="http://schemas.openxmlformats.org/officeDocument/2006/math">
                    <m:r>
                      <a:rPr lang="en-US" sz="2800" b="0" i="1" smtClean="0">
                        <a:latin typeface="Cambria Math" panose="02040503050406030204" pitchFamily="18" charset="0"/>
                      </a:rPr>
                      <m:t>≔ </m:t>
                    </m:r>
                    <m:nary>
                      <m:naryPr>
                        <m:chr m:val="∑"/>
                        <m:limLoc m:val="subSup"/>
                        <m:ctrlPr>
                          <a:rPr lang="en-US" sz="2800" b="0" i="1" smtClean="0">
                            <a:latin typeface="Cambria Math" panose="02040503050406030204" pitchFamily="18" charset="0"/>
                          </a:rPr>
                        </m:ctrlPr>
                      </m:naryPr>
                      <m:sub>
                        <m:r>
                          <m:rPr>
                            <m:brk m:alnAt="25"/>
                          </m:rPr>
                          <a:rPr lang="en-US" sz="2800" b="0" i="1" smtClean="0">
                            <a:latin typeface="Cambria Math" panose="02040503050406030204" pitchFamily="18" charset="0"/>
                          </a:rPr>
                          <m:t>𝑖</m:t>
                        </m:r>
                        <m:r>
                          <a:rPr lang="en-US" sz="2800" b="0" i="1" smtClean="0">
                            <a:latin typeface="Cambria Math" panose="02040503050406030204" pitchFamily="18" charset="0"/>
                          </a:rPr>
                          <m:t>=1</m:t>
                        </m:r>
                      </m:sub>
                      <m:sup>
                        <m:r>
                          <m:rPr>
                            <m:sty m:val="p"/>
                          </m:rPr>
                          <a:rPr lang="en-US" sz="2800" b="0" i="0" smtClean="0">
                            <a:latin typeface="Cambria Math" panose="02040503050406030204" pitchFamily="18" charset="0"/>
                          </a:rPr>
                          <m:t>n</m:t>
                        </m:r>
                      </m:sup>
                      <m:e>
                        <m:sSup>
                          <m:sSupPr>
                            <m:ctrlPr>
                              <a:rPr lang="en-US" sz="2800" b="0" i="1" smtClean="0">
                                <a:latin typeface="Cambria Math" panose="02040503050406030204" pitchFamily="18" charset="0"/>
                              </a:rPr>
                            </m:ctrlPr>
                          </m:sSupPr>
                          <m:e>
                            <m:d>
                              <m:dPr>
                                <m:ctrlPr>
                                  <a:rPr lang="en-US" sz="2800" b="0" i="1" smtClean="0">
                                    <a:latin typeface="Cambria Math" panose="02040503050406030204" pitchFamily="18" charset="0"/>
                                  </a:rPr>
                                </m:ctrlPr>
                              </m:dPr>
                              <m:e>
                                <m:sSub>
                                  <m:sSubPr>
                                    <m:ctrlPr>
                                      <a:rPr lang="en-US" sz="2800" b="0" i="1" smtClean="0">
                                        <a:latin typeface="Cambria Math" panose="02040503050406030204" pitchFamily="18" charset="0"/>
                                      </a:rPr>
                                    </m:ctrlPr>
                                  </m:sSubPr>
                                  <m:e>
                                    <m:r>
                                      <m:rPr>
                                        <m:sty m:val="p"/>
                                      </m:rPr>
                                      <a:rPr lang="en-US" sz="2800" b="0" i="0" smtClean="0">
                                        <a:latin typeface="Cambria Math" panose="02040503050406030204" pitchFamily="18" charset="0"/>
                                      </a:rPr>
                                      <m:t>X</m:t>
                                    </m:r>
                                  </m:e>
                                  <m:sub>
                                    <m:r>
                                      <a:rPr lang="en-US" sz="2800" b="0" i="1" smtClean="0">
                                        <a:latin typeface="Cambria Math" panose="02040503050406030204" pitchFamily="18" charset="0"/>
                                      </a:rPr>
                                      <m:t>𝑖</m:t>
                                    </m:r>
                                  </m:sub>
                                </m:sSub>
                                <m:r>
                                  <a:rPr lang="en-US" sz="2800" b="0" i="1" smtClean="0">
                                    <a:latin typeface="Cambria Math" panose="02040503050406030204" pitchFamily="18" charset="0"/>
                                  </a:rPr>
                                  <m:t>−</m:t>
                                </m:r>
                                <m:acc>
                                  <m:accPr>
                                    <m:chr m:val="̅"/>
                                    <m:ctrlPr>
                                      <a:rPr lang="en-US" sz="2800" b="0" i="1" smtClean="0">
                                        <a:latin typeface="Cambria Math" panose="02040503050406030204" pitchFamily="18" charset="0"/>
                                      </a:rPr>
                                    </m:ctrlPr>
                                  </m:accPr>
                                  <m:e>
                                    <m:r>
                                      <m:rPr>
                                        <m:sty m:val="p"/>
                                      </m:rPr>
                                      <a:rPr lang="en-US" sz="2800" b="0" i="0" smtClean="0">
                                        <a:latin typeface="Cambria Math" panose="02040503050406030204" pitchFamily="18" charset="0"/>
                                      </a:rPr>
                                      <m:t>X</m:t>
                                    </m:r>
                                  </m:e>
                                </m:acc>
                              </m:e>
                            </m:d>
                          </m:e>
                          <m:sup>
                            <m:r>
                              <a:rPr lang="en-US" sz="2800" b="0" i="1" smtClean="0">
                                <a:latin typeface="Cambria Math" panose="02040503050406030204" pitchFamily="18" charset="0"/>
                              </a:rPr>
                              <m:t>2</m:t>
                            </m:r>
                          </m:sup>
                        </m:sSup>
                      </m:e>
                    </m:nary>
                  </m:oMath>
                </a14:m>
                <a:r>
                  <a:rPr lang="en-US" sz="2800" dirty="0"/>
                  <a:t> / (n – 1).  If  X</a:t>
                </a:r>
                <a:r>
                  <a:rPr lang="en-US" sz="2800" baseline="-25000" dirty="0"/>
                  <a:t>1</a:t>
                </a:r>
                <a:r>
                  <a:rPr lang="en-US" sz="2800" dirty="0"/>
                  <a:t>, X</a:t>
                </a:r>
                <a:r>
                  <a:rPr lang="en-US" sz="2800" baseline="-25000" dirty="0"/>
                  <a:t>2</a:t>
                </a:r>
                <a:r>
                  <a:rPr lang="en-US" sz="2800" dirty="0"/>
                  <a:t>, …, </a:t>
                </a:r>
                <a:r>
                  <a:rPr lang="en-US" sz="2800" dirty="0" err="1"/>
                  <a:t>X</a:t>
                </a:r>
                <a:r>
                  <a:rPr lang="en-US" sz="2800" baseline="-25000" dirty="0" err="1"/>
                  <a:t>n</a:t>
                </a:r>
                <a:r>
                  <a:rPr lang="en-US" sz="2800" dirty="0"/>
                  <a:t>  are </a:t>
                </a:r>
                <a:r>
                  <a:rPr lang="en-US" sz="2800" dirty="0" err="1"/>
                  <a:t>iid</a:t>
                </a:r>
                <a:r>
                  <a:rPr lang="en-US" sz="2800" dirty="0"/>
                  <a:t> </a:t>
                </a:r>
                <a:r>
                  <a:rPr lang="en-US" sz="2800" i="1" dirty="0"/>
                  <a:t>normal</a:t>
                </a:r>
                <a:r>
                  <a:rPr lang="en-US" sz="2800" dirty="0"/>
                  <a:t> with mean  </a:t>
                </a:r>
                <a14:m>
                  <m:oMath xmlns:m="http://schemas.openxmlformats.org/officeDocument/2006/math">
                    <m:r>
                      <a:rPr lang="en-US" sz="2800" i="1" dirty="0">
                        <a:latin typeface="Cambria Math" panose="02040503050406030204" pitchFamily="18" charset="0"/>
                      </a:rPr>
                      <m:t>𝜇</m:t>
                    </m:r>
                  </m:oMath>
                </a14:m>
                <a:r>
                  <a:rPr lang="en-US" sz="2800" dirty="0"/>
                  <a:t>  and variance  </a:t>
                </a:r>
                <a14:m>
                  <m:oMath xmlns:m="http://schemas.openxmlformats.org/officeDocument/2006/math">
                    <m:sSup>
                      <m:sSupPr>
                        <m:ctrlPr>
                          <a:rPr lang="en-US" sz="2800" b="0" i="1" smtClean="0">
                            <a:latin typeface="Cambria Math" panose="02040503050406030204" pitchFamily="18" charset="0"/>
                          </a:rPr>
                        </m:ctrlPr>
                      </m:sSupPr>
                      <m:e>
                        <m:r>
                          <a:rPr lang="en-US" sz="2800" i="1" smtClean="0">
                            <a:latin typeface="Cambria Math" panose="02040503050406030204" pitchFamily="18" charset="0"/>
                          </a:rPr>
                          <m:t>𝜎</m:t>
                        </m:r>
                      </m:e>
                      <m:sup>
                        <m:r>
                          <a:rPr lang="en-US" sz="2800" b="0" i="1" smtClean="0">
                            <a:latin typeface="Cambria Math" panose="02040503050406030204" pitchFamily="18" charset="0"/>
                          </a:rPr>
                          <m:t>2</m:t>
                        </m:r>
                      </m:sup>
                    </m:sSup>
                  </m:oMath>
                </a14:m>
                <a:r>
                  <a:rPr lang="en-US" sz="2800" dirty="0"/>
                  <a:t>,  then  (n – 1) S</a:t>
                </a:r>
                <a:r>
                  <a:rPr lang="en-US" sz="2800" baseline="30000" dirty="0"/>
                  <a:t>2</a:t>
                </a:r>
                <a:r>
                  <a:rPr lang="en-US" sz="2800" dirty="0"/>
                  <a:t> / </a:t>
                </a:r>
                <a14:m>
                  <m:oMath xmlns:m="http://schemas.openxmlformats.org/officeDocument/2006/math">
                    <m:sSup>
                      <m:sSupPr>
                        <m:ctrlPr>
                          <a:rPr lang="en-US" sz="2800" i="1">
                            <a:latin typeface="Cambria Math" panose="02040503050406030204" pitchFamily="18" charset="0"/>
                          </a:rPr>
                        </m:ctrlPr>
                      </m:sSupPr>
                      <m:e>
                        <m:r>
                          <a:rPr lang="en-US" sz="2800" i="1">
                            <a:latin typeface="Cambria Math" panose="02040503050406030204" pitchFamily="18" charset="0"/>
                          </a:rPr>
                          <m:t>𝜎</m:t>
                        </m:r>
                      </m:e>
                      <m:sup>
                        <m:r>
                          <a:rPr lang="en-US" sz="2800" i="1">
                            <a:latin typeface="Cambria Math" panose="02040503050406030204" pitchFamily="18" charset="0"/>
                          </a:rPr>
                          <m:t>2</m:t>
                        </m:r>
                      </m:sup>
                    </m:sSup>
                  </m:oMath>
                </a14:m>
                <a:r>
                  <a:rPr lang="en-US" sz="2800" dirty="0"/>
                  <a:t>  has the chi-square distribution on  n – 1  degrees of freedom.  </a:t>
                </a:r>
              </a:p>
              <a:p>
                <a:pPr marL="0" indent="0">
                  <a:spcBef>
                    <a:spcPts val="0"/>
                  </a:spcBef>
                  <a:buNone/>
                </a:pPr>
                <a:endParaRPr lang="en-US" sz="2800" dirty="0"/>
              </a:p>
              <a:p>
                <a:pPr marL="0" indent="0">
                  <a:spcBef>
                    <a:spcPts val="0"/>
                  </a:spcBef>
                  <a:buNone/>
                </a:pPr>
                <a:r>
                  <a:rPr lang="en-US" sz="2800" dirty="0"/>
                  <a:t>One last example for now:  Under the conditions above, </a:t>
                </a:r>
                <a14:m>
                  <m:oMath xmlns:m="http://schemas.openxmlformats.org/officeDocument/2006/math">
                    <m:r>
                      <a:rPr lang="en-US" sz="2800" b="0" i="0" dirty="0" smtClean="0">
                        <a:latin typeface="Cambria Math" panose="02040503050406030204" pitchFamily="18" charset="0"/>
                      </a:rPr>
                      <m:t>      </m:t>
                    </m:r>
                    <m:r>
                      <m:rPr>
                        <m:nor/>
                      </m:rPr>
                      <a:rPr lang="en-US" sz="2800" b="0" i="0" dirty="0" smtClean="0">
                        <a:latin typeface="Cambria Math" panose="02040503050406030204" pitchFamily="18" charset="0"/>
                      </a:rPr>
                      <m:t>  </m:t>
                    </m:r>
                    <m:r>
                      <m:rPr>
                        <m:nor/>
                      </m:rPr>
                      <a:rPr lang="en-US" sz="2800" b="0" i="0" dirty="0" smtClean="0"/>
                      <m:t>(</m:t>
                    </m:r>
                    <m:acc>
                      <m:accPr>
                        <m:chr m:val="̅"/>
                        <m:ctrlPr>
                          <a:rPr lang="en-US" sz="2800" i="1">
                            <a:latin typeface="Cambria Math" panose="02040503050406030204" pitchFamily="18" charset="0"/>
                          </a:rPr>
                        </m:ctrlPr>
                      </m:accPr>
                      <m:e>
                        <m:r>
                          <m:rPr>
                            <m:sty m:val="p"/>
                          </m:rPr>
                          <a:rPr lang="en-US" sz="2800">
                            <a:latin typeface="Cambria Math" panose="02040503050406030204" pitchFamily="18" charset="0"/>
                          </a:rPr>
                          <m:t>X</m:t>
                        </m:r>
                      </m:e>
                    </m:acc>
                    <m:r>
                      <a:rPr lang="en-US" sz="2800" i="1" dirty="0">
                        <a:latin typeface="Cambria Math" panose="02040503050406030204" pitchFamily="18" charset="0"/>
                      </a:rPr>
                      <m:t> −</m:t>
                    </m:r>
                    <m:r>
                      <a:rPr lang="en-US" sz="2800" i="1" dirty="0">
                        <a:latin typeface="Cambria Math" panose="02040503050406030204" pitchFamily="18" charset="0"/>
                      </a:rPr>
                      <m:t>𝜇</m:t>
                    </m:r>
                    <m:r>
                      <a:rPr lang="en-US" sz="2800" i="1" dirty="0">
                        <a:latin typeface="Cambria Math" panose="02040503050406030204" pitchFamily="18" charset="0"/>
                      </a:rPr>
                      <m:t>)</m:t>
                    </m:r>
                    <m:r>
                      <m:rPr>
                        <m:nor/>
                      </m:rPr>
                      <a:rPr lang="en-US" sz="2800" dirty="0"/>
                      <m:t> / (</m:t>
                    </m:r>
                    <m:r>
                      <m:rPr>
                        <m:nor/>
                      </m:rPr>
                      <a:rPr lang="en-US" sz="2800" b="0" i="0" dirty="0" smtClean="0"/>
                      <m:t>S</m:t>
                    </m:r>
                    <m:r>
                      <m:rPr>
                        <m:nor/>
                      </m:rPr>
                      <a:rPr lang="en-US" sz="2800" dirty="0"/>
                      <m:t> / </m:t>
                    </m:r>
                    <m:r>
                      <m:rPr>
                        <m:nor/>
                      </m:rPr>
                      <a:rPr lang="en-US" sz="2800" dirty="0"/>
                      <m:t>n</m:t>
                    </m:r>
                    <m:r>
                      <m:rPr>
                        <m:nor/>
                      </m:rPr>
                      <a:rPr lang="en-US" sz="2800" baseline="30000" dirty="0"/>
                      <m:t>1/2</m:t>
                    </m:r>
                    <m:r>
                      <m:rPr>
                        <m:nor/>
                      </m:rPr>
                      <a:rPr lang="en-US" sz="2800" dirty="0"/>
                      <m:t>)</m:t>
                    </m:r>
                  </m:oMath>
                </a14:m>
                <a:r>
                  <a:rPr lang="en-US" sz="2800" dirty="0"/>
                  <a:t>  has the  t  distribution on  n – 1  degrees of freedom.  This “works” because  </a:t>
                </a:r>
                <a14:m>
                  <m:oMath xmlns:m="http://schemas.openxmlformats.org/officeDocument/2006/math">
                    <m:acc>
                      <m:accPr>
                        <m:chr m:val="̅"/>
                        <m:ctrlPr>
                          <a:rPr lang="en-US" sz="2800" i="1">
                            <a:latin typeface="Cambria Math" panose="02040503050406030204" pitchFamily="18" charset="0"/>
                          </a:rPr>
                        </m:ctrlPr>
                      </m:accPr>
                      <m:e>
                        <m:r>
                          <m:rPr>
                            <m:sty m:val="p"/>
                          </m:rPr>
                          <a:rPr lang="en-US" sz="2800">
                            <a:latin typeface="Cambria Math" panose="02040503050406030204" pitchFamily="18" charset="0"/>
                          </a:rPr>
                          <m:t>X</m:t>
                        </m:r>
                      </m:e>
                    </m:acc>
                  </m:oMath>
                </a14:m>
                <a:r>
                  <a:rPr lang="en-US" sz="2800" dirty="0"/>
                  <a:t>  and  </a:t>
                </a:r>
                <a:r>
                  <a:rPr lang="en-US" sz="2800"/>
                  <a:t>S</a:t>
                </a:r>
                <a:r>
                  <a:rPr lang="en-US" sz="2800" baseline="30000"/>
                  <a:t>2</a:t>
                </a:r>
                <a:r>
                  <a:rPr lang="en-US" sz="2800"/>
                  <a:t>  happen to be </a:t>
                </a:r>
                <a:r>
                  <a:rPr lang="en-US" sz="2800" dirty="0"/>
                  <a:t>independent </a:t>
                </a:r>
                <a:r>
                  <a:rPr lang="en-US" sz="2800"/>
                  <a:t>under normality.</a:t>
                </a:r>
                <a:endParaRPr lang="en-US" sz="2800" dirty="0"/>
              </a:p>
            </p:txBody>
          </p:sp>
        </mc:Choice>
        <mc:Fallback xmlns="">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1061" r="-686"/>
                </a:stretch>
              </a:blipFill>
            </p:spPr>
            <p:txBody>
              <a:bodyPr/>
              <a:lstStyle/>
              <a:p>
                <a:r>
                  <a:rPr lang="en-US">
                    <a:noFill/>
                  </a:rPr>
                  <a:t> </a:t>
                </a:r>
              </a:p>
            </p:txBody>
          </p:sp>
        </mc:Fallback>
      </mc:AlternateContent>
    </p:spTree>
    <p:extLst>
      <p:ext uri="{BB962C8B-B14F-4D97-AF65-F5344CB8AC3E}">
        <p14:creationId xmlns:p14="http://schemas.microsoft.com/office/powerpoint/2010/main" val="21445032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The convolution formula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The question can be answered using the “convolution formula”.  I ask you to accept this formula without proof, as its verification requires additional material beyond the scope of BST 675.</a:t>
                </a:r>
              </a:p>
              <a:p>
                <a:pPr marL="0" indent="0">
                  <a:spcBef>
                    <a:spcPts val="0"/>
                  </a:spcBef>
                  <a:buNone/>
                </a:pPr>
                <a:endParaRPr lang="en-US" sz="2800" dirty="0"/>
              </a:p>
              <a:p>
                <a:pPr marL="0" indent="0">
                  <a:spcBef>
                    <a:spcPts val="0"/>
                  </a:spcBef>
                  <a:buNone/>
                </a:pPr>
                <a:r>
                  <a:rPr lang="en-US" sz="2800" dirty="0"/>
                  <a:t>The convolution formula is  </a:t>
                </a:r>
                <a:r>
                  <a:rPr lang="en-US" sz="2800" i="1" dirty="0" err="1"/>
                  <a:t>f</a:t>
                </a:r>
                <a:r>
                  <a:rPr lang="en-US" sz="2800" baseline="-25000" dirty="0" err="1"/>
                  <a:t>W</a:t>
                </a:r>
                <a:r>
                  <a:rPr lang="en-US" sz="2800" dirty="0"/>
                  <a:t>(</a:t>
                </a:r>
                <a:r>
                  <a:rPr lang="en-US" sz="2800" i="1" dirty="0"/>
                  <a:t>w</a:t>
                </a:r>
                <a:r>
                  <a:rPr lang="en-US" sz="2800" dirty="0"/>
                  <a:t>) = </a:t>
                </a:r>
                <a14:m>
                  <m:oMath xmlns:m="http://schemas.openxmlformats.org/officeDocument/2006/math">
                    <m:nary>
                      <m:naryPr>
                        <m:ctrlPr>
                          <a:rPr lang="en-US" sz="2800" b="0" i="1" smtClean="0">
                            <a:latin typeface="Cambria Math" panose="02040503050406030204" pitchFamily="18" charset="0"/>
                          </a:rPr>
                        </m:ctrlPr>
                      </m:naryPr>
                      <m:sub>
                        <m:r>
                          <m:rPr>
                            <m:brk m:alnAt="23"/>
                          </m:rPr>
                          <a:rPr lang="en-US" sz="2800" b="0" i="1" smtClean="0">
                            <a:latin typeface="Cambria Math" panose="02040503050406030204" pitchFamily="18" charset="0"/>
                          </a:rPr>
                          <m:t>−</m:t>
                        </m:r>
                        <m:r>
                          <a:rPr lang="en-US" sz="2800" b="0" i="1" smtClean="0">
                            <a:latin typeface="Cambria Math" panose="02040503050406030204" pitchFamily="18" charset="0"/>
                          </a:rPr>
                          <m:t>∞</m:t>
                        </m:r>
                      </m:sub>
                      <m:sup>
                        <m:r>
                          <a:rPr lang="en-US" sz="2800" b="0" i="1" smtClean="0">
                            <a:latin typeface="Cambria Math" panose="02040503050406030204" pitchFamily="18" charset="0"/>
                          </a:rPr>
                          <m:t>∞</m:t>
                        </m:r>
                      </m:sup>
                      <m:e>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𝑓</m:t>
                            </m:r>
                          </m:e>
                          <m:sub>
                            <m:r>
                              <m:rPr>
                                <m:sty m:val="p"/>
                              </m:rPr>
                              <a:rPr lang="en-US" sz="2800" b="0" i="0" smtClean="0">
                                <a:latin typeface="Cambria Math" panose="02040503050406030204" pitchFamily="18" charset="0"/>
                              </a:rPr>
                              <m:t>X</m:t>
                            </m:r>
                          </m:sub>
                        </m:sSub>
                        <m:d>
                          <m:dPr>
                            <m:ctrlPr>
                              <a:rPr lang="en-US" sz="2800" b="0" i="1" smtClean="0">
                                <a:latin typeface="Cambria Math" panose="02040503050406030204" pitchFamily="18" charset="0"/>
                              </a:rPr>
                            </m:ctrlPr>
                          </m:dPr>
                          <m:e>
                            <m:r>
                              <a:rPr lang="en-US" sz="2800" b="0" i="1" smtClean="0">
                                <a:latin typeface="Cambria Math" panose="02040503050406030204" pitchFamily="18" charset="0"/>
                              </a:rPr>
                              <m:t>𝑡</m:t>
                            </m:r>
                          </m:e>
                        </m:d>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𝑓</m:t>
                            </m:r>
                          </m:e>
                          <m:sub>
                            <m:r>
                              <m:rPr>
                                <m:sty m:val="p"/>
                              </m:rPr>
                              <a:rPr lang="en-US" sz="2800" b="0" i="0" smtClean="0">
                                <a:latin typeface="Cambria Math" panose="02040503050406030204" pitchFamily="18" charset="0"/>
                              </a:rPr>
                              <m:t>Y</m:t>
                            </m:r>
                          </m:sub>
                        </m:sSub>
                        <m:d>
                          <m:dPr>
                            <m:ctrlPr>
                              <a:rPr lang="en-US" sz="2800" b="0" i="1" smtClean="0">
                                <a:latin typeface="Cambria Math" panose="02040503050406030204" pitchFamily="18" charset="0"/>
                              </a:rPr>
                            </m:ctrlPr>
                          </m:dPr>
                          <m:e>
                            <m:r>
                              <a:rPr lang="en-US" sz="2800" b="0" i="1" smtClean="0">
                                <a:latin typeface="Cambria Math" panose="02040503050406030204" pitchFamily="18" charset="0"/>
                              </a:rPr>
                              <m:t>𝑤</m:t>
                            </m:r>
                            <m:r>
                              <a:rPr lang="en-US" sz="2800" b="0" i="1" smtClean="0">
                                <a:latin typeface="Cambria Math" panose="02040503050406030204" pitchFamily="18" charset="0"/>
                              </a:rPr>
                              <m:t>−</m:t>
                            </m:r>
                            <m:r>
                              <a:rPr lang="en-US" sz="2800" b="0" i="1" smtClean="0">
                                <a:latin typeface="Cambria Math" panose="02040503050406030204" pitchFamily="18" charset="0"/>
                              </a:rPr>
                              <m:t>𝑡</m:t>
                            </m:r>
                          </m:e>
                        </m:d>
                        <m:r>
                          <a:rPr lang="en-US" sz="2800" b="0" i="1" smtClean="0">
                            <a:latin typeface="Cambria Math" panose="02040503050406030204" pitchFamily="18" charset="0"/>
                          </a:rPr>
                          <m:t> </m:t>
                        </m:r>
                        <m:r>
                          <a:rPr lang="en-US" sz="2800" b="0" i="1" smtClean="0">
                            <a:latin typeface="Cambria Math" panose="02040503050406030204" pitchFamily="18" charset="0"/>
                          </a:rPr>
                          <m:t>𝑑𝑡</m:t>
                        </m:r>
                      </m:e>
                    </m:nary>
                  </m:oMath>
                </a14:m>
                <a:r>
                  <a:rPr lang="en-US" sz="2800" dirty="0"/>
                  <a:t>.  If you have taken a course in differential equations, then you may have seen a similar formula in the context of solving differential equations by Laplace transforms.</a:t>
                </a:r>
              </a:p>
            </p:txBody>
          </p:sp>
        </mc:Choice>
        <mc:Fallback xmlns="">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398" r="-2059"/>
                </a:stretch>
              </a:blipFill>
            </p:spPr>
            <p:txBody>
              <a:bodyPr/>
              <a:lstStyle/>
              <a:p>
                <a:r>
                  <a:rPr lang="en-US">
                    <a:noFill/>
                  </a:rPr>
                  <a:t> </a:t>
                </a:r>
              </a:p>
            </p:txBody>
          </p:sp>
        </mc:Fallback>
      </mc:AlternateContent>
    </p:spTree>
    <p:extLst>
      <p:ext uri="{BB962C8B-B14F-4D97-AF65-F5344CB8AC3E}">
        <p14:creationId xmlns:p14="http://schemas.microsoft.com/office/powerpoint/2010/main" val="342197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The convolution formula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Otherwise, the convolution formula may not look familiar to you.  </a:t>
            </a:r>
          </a:p>
          <a:p>
            <a:pPr marL="0" indent="0">
              <a:spcBef>
                <a:spcPts val="0"/>
              </a:spcBef>
              <a:buNone/>
            </a:pPr>
            <a:endParaRPr lang="en-US" sz="2800" dirty="0"/>
          </a:p>
          <a:p>
            <a:pPr marL="0" indent="0">
              <a:spcBef>
                <a:spcPts val="0"/>
              </a:spcBef>
              <a:buNone/>
            </a:pPr>
            <a:r>
              <a:rPr lang="en-US" sz="2800" dirty="0"/>
              <a:t>However, the intuition behind the formula is that if  X  is close to  </a:t>
            </a:r>
            <a:r>
              <a:rPr lang="en-US" sz="2800" i="1" dirty="0"/>
              <a:t>t</a:t>
            </a:r>
            <a:r>
              <a:rPr lang="en-US" sz="2800" dirty="0"/>
              <a:t>  and  Y  is close to  </a:t>
            </a:r>
            <a:r>
              <a:rPr lang="en-US" sz="2800" i="1" dirty="0"/>
              <a:t>w</a:t>
            </a:r>
            <a:r>
              <a:rPr lang="en-US" sz="2800" dirty="0"/>
              <a:t> – </a:t>
            </a:r>
            <a:r>
              <a:rPr lang="en-US" sz="2800" i="1" dirty="0"/>
              <a:t>t</a:t>
            </a:r>
            <a:r>
              <a:rPr lang="en-US" sz="2800" dirty="0"/>
              <a:t>,  then  X + Y  will be close to  </a:t>
            </a:r>
            <a:r>
              <a:rPr lang="en-US" sz="2800" i="1" dirty="0"/>
              <a:t>w</a:t>
            </a:r>
            <a:r>
              <a:rPr lang="en-US" sz="2800" dirty="0"/>
              <a:t>.  </a:t>
            </a:r>
          </a:p>
          <a:p>
            <a:pPr marL="0" indent="0">
              <a:spcBef>
                <a:spcPts val="0"/>
              </a:spcBef>
              <a:buNone/>
            </a:pPr>
            <a:endParaRPr lang="en-US" sz="2800" dirty="0"/>
          </a:p>
          <a:p>
            <a:pPr marL="0" indent="0">
              <a:spcBef>
                <a:spcPts val="0"/>
              </a:spcBef>
              <a:buNone/>
            </a:pPr>
            <a:r>
              <a:rPr lang="en-US" sz="2800" dirty="0"/>
              <a:t>The integration arises because, even for a single  </a:t>
            </a:r>
            <a:r>
              <a:rPr lang="en-US" sz="2800" i="1" dirty="0"/>
              <a:t>w  </a:t>
            </a:r>
            <a:r>
              <a:rPr lang="en-US" sz="2800" dirty="0"/>
              <a:t>to be constructed from addition of  </a:t>
            </a:r>
            <a:r>
              <a:rPr lang="en-US" sz="2800" i="1" dirty="0"/>
              <a:t>t</a:t>
            </a:r>
            <a:r>
              <a:rPr lang="en-US" sz="2800" dirty="0"/>
              <a:t>  and  </a:t>
            </a:r>
            <a:r>
              <a:rPr lang="en-US" sz="2800" i="1" dirty="0"/>
              <a:t>w – t</a:t>
            </a:r>
            <a:r>
              <a:rPr lang="en-US" sz="2800" dirty="0"/>
              <a:t>,  there will be many possibilities for  </a:t>
            </a:r>
            <a:r>
              <a:rPr lang="en-US" sz="2800" i="1" dirty="0"/>
              <a:t>t</a:t>
            </a:r>
            <a:r>
              <a:rPr lang="en-US" sz="2800" dirty="0"/>
              <a:t>.</a:t>
            </a:r>
          </a:p>
        </p:txBody>
      </p:sp>
    </p:spTree>
    <p:extLst>
      <p:ext uri="{BB962C8B-B14F-4D97-AF65-F5344CB8AC3E}">
        <p14:creationId xmlns:p14="http://schemas.microsoft.com/office/powerpoint/2010/main" val="28557908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Illustrating convolution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As an example, suppose that  X  and  Y  are independent, both with the uniform distribution on  0  to  1.  Clearly,  X + Y  must lie between  0  and  2.  </a:t>
                </a:r>
              </a:p>
              <a:p>
                <a:pPr marL="0" indent="0">
                  <a:spcBef>
                    <a:spcPts val="0"/>
                  </a:spcBef>
                  <a:buNone/>
                </a:pPr>
                <a:endParaRPr lang="en-US" sz="2800" dirty="0"/>
              </a:p>
              <a:p>
                <a:pPr marL="0" indent="0">
                  <a:spcBef>
                    <a:spcPts val="0"/>
                  </a:spcBef>
                  <a:buNone/>
                </a:pPr>
                <a:r>
                  <a:rPr lang="en-US" sz="2800" dirty="0"/>
                  <a:t>What else does the convolution formula tell us ?</a:t>
                </a:r>
              </a:p>
              <a:p>
                <a:pPr marL="0" indent="0">
                  <a:spcBef>
                    <a:spcPts val="0"/>
                  </a:spcBef>
                  <a:buNone/>
                </a:pPr>
                <a:endParaRPr lang="en-US" sz="2800" dirty="0"/>
              </a:p>
              <a:p>
                <a:pPr marL="0" indent="0">
                  <a:spcBef>
                    <a:spcPts val="0"/>
                  </a:spcBef>
                  <a:buNone/>
                </a:pPr>
                <a:r>
                  <a:rPr lang="en-US" sz="2800" dirty="0"/>
                  <a:t>Looking at the formula  </a:t>
                </a:r>
                <a:r>
                  <a:rPr lang="en-US" sz="2800" i="1" dirty="0" err="1"/>
                  <a:t>f</a:t>
                </a:r>
                <a:r>
                  <a:rPr lang="en-US" sz="2800" baseline="-25000" dirty="0" err="1"/>
                  <a:t>W</a:t>
                </a:r>
                <a:r>
                  <a:rPr lang="en-US" sz="2800" dirty="0"/>
                  <a:t>(</a:t>
                </a:r>
                <a:r>
                  <a:rPr lang="en-US" sz="2800" i="1" dirty="0"/>
                  <a:t>w</a:t>
                </a:r>
                <a:r>
                  <a:rPr lang="en-US" sz="2800" dirty="0"/>
                  <a:t>) = </a:t>
                </a:r>
                <a14:m>
                  <m:oMath xmlns:m="http://schemas.openxmlformats.org/officeDocument/2006/math">
                    <m:nary>
                      <m:naryPr>
                        <m:ctrlPr>
                          <a:rPr lang="en-US" sz="2800" b="0" i="1" smtClean="0">
                            <a:latin typeface="Cambria Math" panose="02040503050406030204" pitchFamily="18" charset="0"/>
                          </a:rPr>
                        </m:ctrlPr>
                      </m:naryPr>
                      <m:sub>
                        <m:r>
                          <m:rPr>
                            <m:brk m:alnAt="23"/>
                          </m:rPr>
                          <a:rPr lang="en-US" sz="2800" b="0" i="1" smtClean="0">
                            <a:latin typeface="Cambria Math" panose="02040503050406030204" pitchFamily="18" charset="0"/>
                          </a:rPr>
                          <m:t>−</m:t>
                        </m:r>
                        <m:r>
                          <a:rPr lang="en-US" sz="2800" b="0" i="1" smtClean="0">
                            <a:latin typeface="Cambria Math" panose="02040503050406030204" pitchFamily="18" charset="0"/>
                          </a:rPr>
                          <m:t>∞</m:t>
                        </m:r>
                      </m:sub>
                      <m:sup>
                        <m:r>
                          <a:rPr lang="en-US" sz="2800" b="0" i="1" smtClean="0">
                            <a:latin typeface="Cambria Math" panose="02040503050406030204" pitchFamily="18" charset="0"/>
                          </a:rPr>
                          <m:t>∞</m:t>
                        </m:r>
                      </m:sup>
                      <m:e>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𝑓</m:t>
                            </m:r>
                          </m:e>
                          <m:sub>
                            <m:r>
                              <m:rPr>
                                <m:sty m:val="p"/>
                              </m:rPr>
                              <a:rPr lang="en-US" sz="2800" b="0" i="0" smtClean="0">
                                <a:latin typeface="Cambria Math" panose="02040503050406030204" pitchFamily="18" charset="0"/>
                              </a:rPr>
                              <m:t>X</m:t>
                            </m:r>
                          </m:sub>
                        </m:sSub>
                        <m:d>
                          <m:dPr>
                            <m:ctrlPr>
                              <a:rPr lang="en-US" sz="2800" b="0" i="1" smtClean="0">
                                <a:latin typeface="Cambria Math" panose="02040503050406030204" pitchFamily="18" charset="0"/>
                              </a:rPr>
                            </m:ctrlPr>
                          </m:dPr>
                          <m:e>
                            <m:r>
                              <a:rPr lang="en-US" sz="2800" b="0" i="1" smtClean="0">
                                <a:latin typeface="Cambria Math" panose="02040503050406030204" pitchFamily="18" charset="0"/>
                              </a:rPr>
                              <m:t>𝑡</m:t>
                            </m:r>
                          </m:e>
                        </m:d>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𝑓</m:t>
                            </m:r>
                          </m:e>
                          <m:sub>
                            <m:r>
                              <m:rPr>
                                <m:sty m:val="p"/>
                              </m:rPr>
                              <a:rPr lang="en-US" sz="2800" b="0" i="0" smtClean="0">
                                <a:latin typeface="Cambria Math" panose="02040503050406030204" pitchFamily="18" charset="0"/>
                              </a:rPr>
                              <m:t>Y</m:t>
                            </m:r>
                          </m:sub>
                        </m:sSub>
                        <m:d>
                          <m:dPr>
                            <m:ctrlPr>
                              <a:rPr lang="en-US" sz="2800" b="0" i="1" smtClean="0">
                                <a:latin typeface="Cambria Math" panose="02040503050406030204" pitchFamily="18" charset="0"/>
                              </a:rPr>
                            </m:ctrlPr>
                          </m:dPr>
                          <m:e>
                            <m:r>
                              <a:rPr lang="en-US" sz="2800" b="0" i="1" smtClean="0">
                                <a:latin typeface="Cambria Math" panose="02040503050406030204" pitchFamily="18" charset="0"/>
                              </a:rPr>
                              <m:t>𝑤</m:t>
                            </m:r>
                            <m:r>
                              <a:rPr lang="en-US" sz="2800" b="0" i="1" smtClean="0">
                                <a:latin typeface="Cambria Math" panose="02040503050406030204" pitchFamily="18" charset="0"/>
                              </a:rPr>
                              <m:t>−</m:t>
                            </m:r>
                            <m:r>
                              <a:rPr lang="en-US" sz="2800" b="0" i="1" smtClean="0">
                                <a:latin typeface="Cambria Math" panose="02040503050406030204" pitchFamily="18" charset="0"/>
                              </a:rPr>
                              <m:t>𝑡</m:t>
                            </m:r>
                          </m:e>
                        </m:d>
                        <m:r>
                          <a:rPr lang="en-US" sz="2800" b="0" i="1" smtClean="0">
                            <a:latin typeface="Cambria Math" panose="02040503050406030204" pitchFamily="18" charset="0"/>
                          </a:rPr>
                          <m:t> </m:t>
                        </m:r>
                        <m:r>
                          <a:rPr lang="en-US" sz="2800" b="0" i="1" smtClean="0">
                            <a:latin typeface="Cambria Math" panose="02040503050406030204" pitchFamily="18" charset="0"/>
                          </a:rPr>
                          <m:t>𝑑𝑡</m:t>
                        </m:r>
                      </m:e>
                    </m:nary>
                  </m:oMath>
                </a14:m>
                <a:r>
                  <a:rPr lang="en-US" sz="2800" dirty="0"/>
                  <a:t>,  some care is needed.  </a:t>
                </a:r>
              </a:p>
              <a:p>
                <a:pPr marL="0" indent="0">
                  <a:spcBef>
                    <a:spcPts val="0"/>
                  </a:spcBef>
                  <a:buNone/>
                </a:pPr>
                <a:endParaRPr lang="en-US" sz="2800" dirty="0"/>
              </a:p>
            </p:txBody>
          </p:sp>
        </mc:Choice>
        <mc:Fallback xmlns="">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398" r="-2002"/>
                </a:stretch>
              </a:blipFill>
            </p:spPr>
            <p:txBody>
              <a:bodyPr/>
              <a:lstStyle/>
              <a:p>
                <a:r>
                  <a:rPr lang="en-US">
                    <a:noFill/>
                  </a:rPr>
                  <a:t> </a:t>
                </a:r>
              </a:p>
            </p:txBody>
          </p:sp>
        </mc:Fallback>
      </mc:AlternateContent>
    </p:spTree>
    <p:extLst>
      <p:ext uri="{BB962C8B-B14F-4D97-AF65-F5344CB8AC3E}">
        <p14:creationId xmlns:p14="http://schemas.microsoft.com/office/powerpoint/2010/main" val="8705066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Illustrating convolution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We have  </a:t>
            </a:r>
            <a:r>
              <a:rPr lang="en-US" sz="2800" i="1" dirty="0" err="1"/>
              <a:t>f</a:t>
            </a:r>
            <a:r>
              <a:rPr lang="en-US" sz="2800" baseline="-25000" dirty="0" err="1"/>
              <a:t>X</a:t>
            </a:r>
            <a:r>
              <a:rPr lang="en-US" sz="2800" dirty="0"/>
              <a:t>(</a:t>
            </a:r>
            <a:r>
              <a:rPr lang="en-US" sz="2800" i="1" dirty="0"/>
              <a:t>t</a:t>
            </a:r>
            <a:r>
              <a:rPr lang="en-US" sz="2800" dirty="0"/>
              <a:t>) = 1  only when  0 &lt; </a:t>
            </a:r>
            <a:r>
              <a:rPr lang="en-US" sz="2800" i="1" dirty="0"/>
              <a:t>t</a:t>
            </a:r>
            <a:r>
              <a:rPr lang="en-US" sz="2800" dirty="0"/>
              <a:t> &lt; 1,  but otherwise  </a:t>
            </a:r>
            <a:r>
              <a:rPr lang="en-US" sz="2800" i="1" dirty="0" err="1"/>
              <a:t>f</a:t>
            </a:r>
            <a:r>
              <a:rPr lang="en-US" sz="2800" baseline="-25000" dirty="0" err="1"/>
              <a:t>X</a:t>
            </a:r>
            <a:r>
              <a:rPr lang="en-US" sz="2800" dirty="0"/>
              <a:t>(</a:t>
            </a:r>
            <a:r>
              <a:rPr lang="en-US" sz="2800" i="1" dirty="0"/>
              <a:t>t</a:t>
            </a:r>
            <a:r>
              <a:rPr lang="en-US" sz="2800" dirty="0"/>
              <a:t>) = 0.  </a:t>
            </a:r>
          </a:p>
          <a:p>
            <a:pPr marL="0" indent="0">
              <a:spcBef>
                <a:spcPts val="0"/>
              </a:spcBef>
              <a:buNone/>
            </a:pPr>
            <a:endParaRPr lang="en-US" sz="2800" dirty="0"/>
          </a:p>
          <a:p>
            <a:pPr marL="0" indent="0">
              <a:spcBef>
                <a:spcPts val="0"/>
              </a:spcBef>
              <a:buNone/>
            </a:pPr>
            <a:r>
              <a:rPr lang="en-US" sz="2800" dirty="0"/>
              <a:t>Likewise, we have  </a:t>
            </a:r>
            <a:r>
              <a:rPr lang="en-US" sz="2800" i="1" dirty="0" err="1"/>
              <a:t>f</a:t>
            </a:r>
            <a:r>
              <a:rPr lang="en-US" sz="2800" baseline="-25000" dirty="0" err="1"/>
              <a:t>Y</a:t>
            </a:r>
            <a:r>
              <a:rPr lang="en-US" sz="2800" dirty="0"/>
              <a:t>(</a:t>
            </a:r>
            <a:r>
              <a:rPr lang="en-US" sz="2800" i="1" dirty="0"/>
              <a:t>w – t</a:t>
            </a:r>
            <a:r>
              <a:rPr lang="en-US" sz="2800" dirty="0"/>
              <a:t>) = 1  only when  0 &lt; </a:t>
            </a:r>
            <a:r>
              <a:rPr lang="en-US" sz="2800" i="1" dirty="0"/>
              <a:t>w</a:t>
            </a:r>
            <a:r>
              <a:rPr lang="en-US" sz="2800" dirty="0"/>
              <a:t> – </a:t>
            </a:r>
            <a:r>
              <a:rPr lang="en-US" sz="2800" i="1" dirty="0"/>
              <a:t>t</a:t>
            </a:r>
            <a:r>
              <a:rPr lang="en-US" sz="2800" dirty="0"/>
              <a:t> &lt; 1,  but otherwise  </a:t>
            </a:r>
            <a:r>
              <a:rPr lang="en-US" sz="2800" i="1" dirty="0" err="1"/>
              <a:t>f</a:t>
            </a:r>
            <a:r>
              <a:rPr lang="en-US" sz="2800" baseline="-25000" dirty="0" err="1"/>
              <a:t>Y</a:t>
            </a:r>
            <a:r>
              <a:rPr lang="en-US" sz="2800" dirty="0"/>
              <a:t>(</a:t>
            </a:r>
            <a:r>
              <a:rPr lang="en-US" sz="2800" i="1" dirty="0"/>
              <a:t>w – t</a:t>
            </a:r>
            <a:r>
              <a:rPr lang="en-US" sz="2800" dirty="0"/>
              <a:t>) = 0.  </a:t>
            </a:r>
          </a:p>
          <a:p>
            <a:pPr marL="0" indent="0">
              <a:spcBef>
                <a:spcPts val="0"/>
              </a:spcBef>
              <a:buNone/>
            </a:pPr>
            <a:endParaRPr lang="en-US" sz="2800" dirty="0"/>
          </a:p>
          <a:p>
            <a:pPr marL="0" indent="0">
              <a:spcBef>
                <a:spcPts val="0"/>
              </a:spcBef>
              <a:buNone/>
            </a:pPr>
            <a:r>
              <a:rPr lang="en-US" sz="2800" dirty="0"/>
              <a:t>Therefore, the integrand equals  1  precisely when both  0 &lt; </a:t>
            </a:r>
            <a:r>
              <a:rPr lang="en-US" sz="2800" i="1" dirty="0"/>
              <a:t>t</a:t>
            </a:r>
            <a:r>
              <a:rPr lang="en-US" sz="2800" dirty="0"/>
              <a:t> &lt; 1  and  </a:t>
            </a:r>
            <a:r>
              <a:rPr lang="en-US" sz="2800" i="1" dirty="0"/>
              <a:t>w</a:t>
            </a:r>
            <a:r>
              <a:rPr lang="en-US" sz="2800" dirty="0"/>
              <a:t> – 1 &lt; </a:t>
            </a:r>
            <a:r>
              <a:rPr lang="en-US" sz="2800" i="1" dirty="0"/>
              <a:t>t</a:t>
            </a:r>
            <a:r>
              <a:rPr lang="en-US" sz="2800" dirty="0"/>
              <a:t> &lt; </a:t>
            </a:r>
            <a:r>
              <a:rPr lang="en-US" sz="2800" i="1" dirty="0"/>
              <a:t>w</a:t>
            </a:r>
            <a:r>
              <a:rPr lang="en-US" sz="2800" dirty="0"/>
              <a:t>,  but otherwise the integrand equals  0.</a:t>
            </a:r>
          </a:p>
        </p:txBody>
      </p:sp>
    </p:spTree>
    <p:extLst>
      <p:ext uri="{BB962C8B-B14F-4D97-AF65-F5344CB8AC3E}">
        <p14:creationId xmlns:p14="http://schemas.microsoft.com/office/powerpoint/2010/main" val="23452608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Illustrating convolution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Using the preceding logic,  </a:t>
                </a:r>
                <a14:m>
                  <m:oMath xmlns:m="http://schemas.openxmlformats.org/officeDocument/2006/math">
                    <m:nary>
                      <m:naryPr>
                        <m:ctrlPr>
                          <a:rPr lang="en-US" sz="2800" b="0" i="1" smtClean="0">
                            <a:latin typeface="Cambria Math" panose="02040503050406030204" pitchFamily="18" charset="0"/>
                          </a:rPr>
                        </m:ctrlPr>
                      </m:naryPr>
                      <m:sub>
                        <m:r>
                          <m:rPr>
                            <m:brk m:alnAt="23"/>
                          </m:rPr>
                          <a:rPr lang="en-US" sz="2800" b="0" i="1" smtClean="0">
                            <a:latin typeface="Cambria Math" panose="02040503050406030204" pitchFamily="18" charset="0"/>
                          </a:rPr>
                          <m:t>−</m:t>
                        </m:r>
                        <m:r>
                          <a:rPr lang="en-US" sz="2800" b="0" i="1" smtClean="0">
                            <a:latin typeface="Cambria Math" panose="02040503050406030204" pitchFamily="18" charset="0"/>
                          </a:rPr>
                          <m:t>∞</m:t>
                        </m:r>
                      </m:sub>
                      <m:sup>
                        <m:r>
                          <a:rPr lang="en-US" sz="2800" b="0" i="1" smtClean="0">
                            <a:latin typeface="Cambria Math" panose="02040503050406030204" pitchFamily="18" charset="0"/>
                          </a:rPr>
                          <m:t>∞</m:t>
                        </m:r>
                      </m:sup>
                      <m:e>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𝑓</m:t>
                            </m:r>
                          </m:e>
                          <m:sub>
                            <m:r>
                              <m:rPr>
                                <m:sty m:val="p"/>
                              </m:rPr>
                              <a:rPr lang="en-US" sz="2800" b="0" i="0" smtClean="0">
                                <a:latin typeface="Cambria Math" panose="02040503050406030204" pitchFamily="18" charset="0"/>
                              </a:rPr>
                              <m:t>X</m:t>
                            </m:r>
                          </m:sub>
                        </m:sSub>
                        <m:d>
                          <m:dPr>
                            <m:ctrlPr>
                              <a:rPr lang="en-US" sz="2800" b="0" i="1" smtClean="0">
                                <a:latin typeface="Cambria Math" panose="02040503050406030204" pitchFamily="18" charset="0"/>
                              </a:rPr>
                            </m:ctrlPr>
                          </m:dPr>
                          <m:e>
                            <m:r>
                              <a:rPr lang="en-US" sz="2800" b="0" i="1" smtClean="0">
                                <a:latin typeface="Cambria Math" panose="02040503050406030204" pitchFamily="18" charset="0"/>
                              </a:rPr>
                              <m:t>𝑡</m:t>
                            </m:r>
                          </m:e>
                        </m:d>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𝑓</m:t>
                            </m:r>
                          </m:e>
                          <m:sub>
                            <m:r>
                              <m:rPr>
                                <m:sty m:val="p"/>
                              </m:rPr>
                              <a:rPr lang="en-US" sz="2800" b="0" i="0" smtClean="0">
                                <a:latin typeface="Cambria Math" panose="02040503050406030204" pitchFamily="18" charset="0"/>
                              </a:rPr>
                              <m:t>Y</m:t>
                            </m:r>
                          </m:sub>
                        </m:sSub>
                        <m:d>
                          <m:dPr>
                            <m:ctrlPr>
                              <a:rPr lang="en-US" sz="2800" b="0" i="1" smtClean="0">
                                <a:latin typeface="Cambria Math" panose="02040503050406030204" pitchFamily="18" charset="0"/>
                              </a:rPr>
                            </m:ctrlPr>
                          </m:dPr>
                          <m:e>
                            <m:r>
                              <a:rPr lang="en-US" sz="2800" b="0" i="1" smtClean="0">
                                <a:latin typeface="Cambria Math" panose="02040503050406030204" pitchFamily="18" charset="0"/>
                              </a:rPr>
                              <m:t>𝑤</m:t>
                            </m:r>
                            <m:r>
                              <a:rPr lang="en-US" sz="2800" b="0" i="1" smtClean="0">
                                <a:latin typeface="Cambria Math" panose="02040503050406030204" pitchFamily="18" charset="0"/>
                              </a:rPr>
                              <m:t>−</m:t>
                            </m:r>
                            <m:r>
                              <a:rPr lang="en-US" sz="2800" b="0" i="1" smtClean="0">
                                <a:latin typeface="Cambria Math" panose="02040503050406030204" pitchFamily="18" charset="0"/>
                              </a:rPr>
                              <m:t>𝑡</m:t>
                            </m:r>
                          </m:e>
                        </m:d>
                        <m:r>
                          <a:rPr lang="en-US" sz="2800" b="0" i="1" smtClean="0">
                            <a:latin typeface="Cambria Math" panose="02040503050406030204" pitchFamily="18" charset="0"/>
                          </a:rPr>
                          <m:t> </m:t>
                        </m:r>
                        <m:r>
                          <a:rPr lang="en-US" sz="2800" b="0" i="1" smtClean="0">
                            <a:latin typeface="Cambria Math" panose="02040503050406030204" pitchFamily="18" charset="0"/>
                          </a:rPr>
                          <m:t>𝑑𝑡</m:t>
                        </m:r>
                      </m:e>
                    </m:nary>
                  </m:oMath>
                </a14:m>
                <a:r>
                  <a:rPr lang="en-US" sz="2800" dirty="0"/>
                  <a:t>  can be written as  </a:t>
                </a:r>
                <a14:m>
                  <m:oMath xmlns:m="http://schemas.openxmlformats.org/officeDocument/2006/math">
                    <m:nary>
                      <m:naryPr>
                        <m:ctrlPr>
                          <a:rPr lang="en-US" sz="2800" i="1">
                            <a:latin typeface="Cambria Math" panose="02040503050406030204" pitchFamily="18" charset="0"/>
                          </a:rPr>
                        </m:ctrlPr>
                      </m:naryPr>
                      <m:sub>
                        <m:r>
                          <m:rPr>
                            <m:sty m:val="p"/>
                          </m:rPr>
                          <a:rPr lang="en-US" sz="2800" b="0" i="0" smtClean="0">
                            <a:latin typeface="Cambria Math" panose="02040503050406030204" pitchFamily="18" charset="0"/>
                          </a:rPr>
                          <m:t>max</m:t>
                        </m:r>
                        <m:r>
                          <a:rPr lang="en-US" sz="2800" b="0" i="1" smtClean="0">
                            <a:latin typeface="Cambria Math" panose="02040503050406030204" pitchFamily="18" charset="0"/>
                          </a:rPr>
                          <m:t>⁡{0, </m:t>
                        </m:r>
                        <m:r>
                          <a:rPr lang="en-US" sz="2800" b="0" i="1" smtClean="0">
                            <a:latin typeface="Cambria Math" panose="02040503050406030204" pitchFamily="18" charset="0"/>
                          </a:rPr>
                          <m:t>𝑤</m:t>
                        </m:r>
                        <m:r>
                          <a:rPr lang="en-US" sz="2800" b="0" i="1" smtClean="0">
                            <a:latin typeface="Cambria Math" panose="02040503050406030204" pitchFamily="18" charset="0"/>
                          </a:rPr>
                          <m:t>−1}</m:t>
                        </m:r>
                      </m:sub>
                      <m:sup>
                        <m:r>
                          <m:rPr>
                            <m:sty m:val="p"/>
                          </m:rPr>
                          <a:rPr lang="en-US" sz="2800" b="0" i="0" smtClean="0">
                            <a:latin typeface="Cambria Math" panose="02040503050406030204" pitchFamily="18" charset="0"/>
                          </a:rPr>
                          <m:t>min</m:t>
                        </m:r>
                        <m:r>
                          <a:rPr lang="en-US" sz="2800" b="0" i="1" smtClean="0">
                            <a:latin typeface="Cambria Math" panose="02040503050406030204" pitchFamily="18" charset="0"/>
                          </a:rPr>
                          <m:t>⁡{</m:t>
                        </m:r>
                        <m:r>
                          <a:rPr lang="en-US" sz="2800" b="0" i="1" smtClean="0">
                            <a:latin typeface="Cambria Math" panose="02040503050406030204" pitchFamily="18" charset="0"/>
                          </a:rPr>
                          <m:t>𝑤</m:t>
                        </m:r>
                        <m:r>
                          <a:rPr lang="en-US" sz="2800" b="0" i="1" smtClean="0">
                            <a:latin typeface="Cambria Math" panose="02040503050406030204" pitchFamily="18" charset="0"/>
                          </a:rPr>
                          <m:t>,1}</m:t>
                        </m:r>
                      </m:sup>
                      <m:e>
                        <m:r>
                          <a:rPr lang="en-US" sz="2800" b="0" i="1" smtClean="0">
                            <a:latin typeface="Cambria Math" panose="02040503050406030204" pitchFamily="18" charset="0"/>
                          </a:rPr>
                          <m:t>1</m:t>
                        </m:r>
                        <m:r>
                          <a:rPr lang="en-US" sz="2800" i="1">
                            <a:latin typeface="Cambria Math" panose="02040503050406030204" pitchFamily="18" charset="0"/>
                          </a:rPr>
                          <m:t> </m:t>
                        </m:r>
                        <m:r>
                          <a:rPr lang="en-US" sz="2800" i="1">
                            <a:latin typeface="Cambria Math" panose="02040503050406030204" pitchFamily="18" charset="0"/>
                          </a:rPr>
                          <m:t>𝑑𝑡</m:t>
                        </m:r>
                      </m:e>
                    </m:nary>
                  </m:oMath>
                </a14:m>
                <a:r>
                  <a:rPr lang="en-US" sz="2800" dirty="0"/>
                  <a:t> = min{</a:t>
                </a:r>
                <a:r>
                  <a:rPr lang="en-US" sz="2800" i="1" dirty="0"/>
                  <a:t>w</a:t>
                </a:r>
                <a:r>
                  <a:rPr lang="en-US" sz="2800" dirty="0"/>
                  <a:t>, 1} – max{0, </a:t>
                </a:r>
                <a:r>
                  <a:rPr lang="en-US" sz="2800" i="1" dirty="0"/>
                  <a:t>w</a:t>
                </a:r>
                <a:r>
                  <a:rPr lang="en-US" sz="2800" dirty="0"/>
                  <a:t> – 1}.</a:t>
                </a:r>
              </a:p>
              <a:p>
                <a:pPr marL="0" indent="0">
                  <a:spcBef>
                    <a:spcPts val="0"/>
                  </a:spcBef>
                  <a:buNone/>
                </a:pPr>
                <a:endParaRPr lang="en-US" sz="2800" dirty="0"/>
              </a:p>
              <a:p>
                <a:pPr marL="0" indent="0">
                  <a:spcBef>
                    <a:spcPts val="0"/>
                  </a:spcBef>
                  <a:buNone/>
                </a:pPr>
                <a:r>
                  <a:rPr lang="en-US" sz="2800" dirty="0"/>
                  <a:t>If  0 </a:t>
                </a:r>
                <a:r>
                  <a:rPr lang="en-US" sz="2800" u="sng" dirty="0"/>
                  <a:t>&lt;</a:t>
                </a:r>
                <a:r>
                  <a:rPr lang="en-US" sz="2800" dirty="0"/>
                  <a:t> </a:t>
                </a:r>
                <a:r>
                  <a:rPr lang="en-US" sz="2800" i="1" dirty="0"/>
                  <a:t>w</a:t>
                </a:r>
                <a:r>
                  <a:rPr lang="en-US" sz="2800" dirty="0"/>
                  <a:t> </a:t>
                </a:r>
                <a:r>
                  <a:rPr lang="en-US" sz="2800" u="sng" dirty="0"/>
                  <a:t>&lt;</a:t>
                </a:r>
                <a:r>
                  <a:rPr lang="en-US" sz="2800" dirty="0"/>
                  <a:t> 1,  then  min{</a:t>
                </a:r>
                <a:r>
                  <a:rPr lang="en-US" sz="2800" i="1" dirty="0"/>
                  <a:t>w</a:t>
                </a:r>
                <a:r>
                  <a:rPr lang="en-US" sz="2800" dirty="0"/>
                  <a:t>, 1} – max{0, </a:t>
                </a:r>
                <a:r>
                  <a:rPr lang="en-US" sz="2800" i="1" dirty="0"/>
                  <a:t>w</a:t>
                </a:r>
                <a:r>
                  <a:rPr lang="en-US" sz="2800" dirty="0"/>
                  <a:t> – 1} = </a:t>
                </a:r>
                <a:r>
                  <a:rPr lang="en-US" sz="2800" i="1" dirty="0"/>
                  <a:t>w</a:t>
                </a:r>
                <a:r>
                  <a:rPr lang="en-US" sz="2800" dirty="0"/>
                  <a:t> – 0 = </a:t>
                </a:r>
                <a:r>
                  <a:rPr lang="en-US" sz="2800" i="1" dirty="0"/>
                  <a:t>w</a:t>
                </a:r>
                <a:r>
                  <a:rPr lang="en-US" sz="2800" dirty="0"/>
                  <a:t>.  </a:t>
                </a:r>
              </a:p>
              <a:p>
                <a:pPr marL="0" indent="0">
                  <a:spcBef>
                    <a:spcPts val="0"/>
                  </a:spcBef>
                  <a:buNone/>
                </a:pPr>
                <a:endParaRPr lang="en-US" sz="2800" dirty="0"/>
              </a:p>
              <a:p>
                <a:pPr marL="0" indent="0">
                  <a:spcBef>
                    <a:spcPts val="0"/>
                  </a:spcBef>
                  <a:buNone/>
                </a:pPr>
                <a:r>
                  <a:rPr lang="en-US" sz="2800" dirty="0"/>
                  <a:t>If  1 &lt; </a:t>
                </a:r>
                <a:r>
                  <a:rPr lang="en-US" sz="2800" i="1" dirty="0"/>
                  <a:t>w</a:t>
                </a:r>
                <a:r>
                  <a:rPr lang="en-US" sz="2800" dirty="0"/>
                  <a:t> </a:t>
                </a:r>
                <a:r>
                  <a:rPr lang="en-US" sz="2800" u="sng" dirty="0"/>
                  <a:t>&lt;</a:t>
                </a:r>
                <a:r>
                  <a:rPr lang="en-US" sz="2800" dirty="0"/>
                  <a:t> 2,  then  min{</a:t>
                </a:r>
                <a:r>
                  <a:rPr lang="en-US" sz="2800" i="1" dirty="0"/>
                  <a:t>w</a:t>
                </a:r>
                <a:r>
                  <a:rPr lang="en-US" sz="2800" dirty="0"/>
                  <a:t>, 1} – max{0, </a:t>
                </a:r>
                <a:r>
                  <a:rPr lang="en-US" sz="2800" i="1" dirty="0"/>
                  <a:t>w</a:t>
                </a:r>
                <a:r>
                  <a:rPr lang="en-US" sz="2800" dirty="0"/>
                  <a:t> – 1} = 1 – (</a:t>
                </a:r>
                <a:r>
                  <a:rPr lang="en-US" sz="2800" i="1" dirty="0"/>
                  <a:t>w</a:t>
                </a:r>
                <a:r>
                  <a:rPr lang="en-US" sz="2800" dirty="0"/>
                  <a:t> – 1) = 2 – </a:t>
                </a:r>
                <a:r>
                  <a:rPr lang="en-US" sz="2800" i="1" dirty="0"/>
                  <a:t>w.</a:t>
                </a:r>
              </a:p>
            </p:txBody>
          </p:sp>
        </mc:Choice>
        <mc:Fallback xmlns="">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r="-343"/>
                </a:stretch>
              </a:blipFill>
            </p:spPr>
            <p:txBody>
              <a:bodyPr/>
              <a:lstStyle/>
              <a:p>
                <a:r>
                  <a:rPr lang="en-US">
                    <a:noFill/>
                  </a:rPr>
                  <a:t> </a:t>
                </a:r>
              </a:p>
            </p:txBody>
          </p:sp>
        </mc:Fallback>
      </mc:AlternateContent>
    </p:spTree>
    <p:extLst>
      <p:ext uri="{BB962C8B-B14F-4D97-AF65-F5344CB8AC3E}">
        <p14:creationId xmlns:p14="http://schemas.microsoft.com/office/powerpoint/2010/main" val="122273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Illustrating convolution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In summary,  </a:t>
            </a:r>
            <a:r>
              <a:rPr lang="en-US" sz="2800" i="1" dirty="0" err="1"/>
              <a:t>f</a:t>
            </a:r>
            <a:r>
              <a:rPr lang="en-US" sz="2800" baseline="-25000" dirty="0" err="1"/>
              <a:t>W</a:t>
            </a:r>
            <a:r>
              <a:rPr lang="en-US" sz="2800" dirty="0"/>
              <a:t>(</a:t>
            </a:r>
            <a:r>
              <a:rPr lang="en-US" sz="2800" i="1" dirty="0"/>
              <a:t>w</a:t>
            </a:r>
            <a:r>
              <a:rPr lang="en-US" sz="2800" dirty="0"/>
              <a:t>) = </a:t>
            </a:r>
            <a:r>
              <a:rPr lang="en-US" sz="2800" i="1" dirty="0"/>
              <a:t>w</a:t>
            </a:r>
            <a:r>
              <a:rPr lang="en-US" sz="2800" dirty="0"/>
              <a:t>  for  0 </a:t>
            </a:r>
            <a:r>
              <a:rPr lang="en-US" sz="2800" u="sng" dirty="0"/>
              <a:t>&lt;</a:t>
            </a:r>
            <a:r>
              <a:rPr lang="en-US" sz="2800" dirty="0"/>
              <a:t> </a:t>
            </a:r>
            <a:r>
              <a:rPr lang="en-US" sz="2800" i="1" dirty="0"/>
              <a:t>w</a:t>
            </a:r>
            <a:r>
              <a:rPr lang="en-US" sz="2800" dirty="0"/>
              <a:t> </a:t>
            </a:r>
            <a:r>
              <a:rPr lang="en-US" sz="2800" u="sng" dirty="0"/>
              <a:t>&lt;</a:t>
            </a:r>
            <a:r>
              <a:rPr lang="en-US" sz="2800" dirty="0"/>
              <a:t> 1  and  </a:t>
            </a:r>
            <a:r>
              <a:rPr lang="en-US" sz="2800" i="1" dirty="0" err="1"/>
              <a:t>f</a:t>
            </a:r>
            <a:r>
              <a:rPr lang="en-US" sz="2800" baseline="-25000" dirty="0" err="1"/>
              <a:t>W</a:t>
            </a:r>
            <a:r>
              <a:rPr lang="en-US" sz="2800" dirty="0"/>
              <a:t>(</a:t>
            </a:r>
            <a:r>
              <a:rPr lang="en-US" sz="2800" i="1" dirty="0"/>
              <a:t>w</a:t>
            </a:r>
            <a:r>
              <a:rPr lang="en-US" sz="2800" dirty="0"/>
              <a:t>) = 2 – </a:t>
            </a:r>
            <a:r>
              <a:rPr lang="en-US" sz="2800" i="1" dirty="0"/>
              <a:t>w</a:t>
            </a:r>
            <a:r>
              <a:rPr lang="en-US" sz="2800" dirty="0"/>
              <a:t>  for      1 &lt; </a:t>
            </a:r>
            <a:r>
              <a:rPr lang="en-US" sz="2800" i="1" dirty="0"/>
              <a:t>w</a:t>
            </a:r>
            <a:r>
              <a:rPr lang="en-US" sz="2800" dirty="0"/>
              <a:t> </a:t>
            </a:r>
            <a:r>
              <a:rPr lang="en-US" sz="2800" u="sng" dirty="0"/>
              <a:t>&lt;</a:t>
            </a:r>
            <a:r>
              <a:rPr lang="en-US" sz="2800" dirty="0"/>
              <a:t> 2.</a:t>
            </a:r>
          </a:p>
          <a:p>
            <a:pPr marL="0" indent="0">
              <a:spcBef>
                <a:spcPts val="0"/>
              </a:spcBef>
              <a:buNone/>
            </a:pPr>
            <a:endParaRPr lang="en-US" sz="2800" dirty="0"/>
          </a:p>
          <a:p>
            <a:pPr marL="0" indent="0">
              <a:spcBef>
                <a:spcPts val="0"/>
              </a:spcBef>
              <a:buNone/>
            </a:pPr>
            <a:r>
              <a:rPr lang="en-US" sz="2800" dirty="0"/>
              <a:t>The shape of the probability density function of  W  is triangular, which was not the shape of the probability density functions of  X  and  Y.</a:t>
            </a:r>
          </a:p>
          <a:p>
            <a:pPr marL="0" indent="0">
              <a:spcBef>
                <a:spcPts val="0"/>
              </a:spcBef>
              <a:buNone/>
            </a:pPr>
            <a:endParaRPr lang="en-US" sz="2800" dirty="0"/>
          </a:p>
          <a:p>
            <a:pPr marL="0" indent="0">
              <a:spcBef>
                <a:spcPts val="0"/>
              </a:spcBef>
              <a:buNone/>
            </a:pPr>
            <a:r>
              <a:rPr lang="en-US" sz="2800" dirty="0"/>
              <a:t>So, the shape of the probability density function of  W  looks (slightly) more like a bell.  Let me come back to that point later.</a:t>
            </a:r>
          </a:p>
        </p:txBody>
      </p:sp>
    </p:spTree>
    <p:extLst>
      <p:ext uri="{BB962C8B-B14F-4D97-AF65-F5344CB8AC3E}">
        <p14:creationId xmlns:p14="http://schemas.microsoft.com/office/powerpoint/2010/main" val="11331454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Some known results</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The following are some known results concerning sums of random variables.  I ask you to accept these results without proof.  Verifying the first result is tedious.  The second and third results are most easily established using “moment generating functions”, which are beyond the scope of BST 675. </a:t>
            </a:r>
          </a:p>
          <a:p>
            <a:pPr marL="0" indent="0">
              <a:spcBef>
                <a:spcPts val="0"/>
              </a:spcBef>
              <a:buNone/>
            </a:pPr>
            <a:endParaRPr lang="en-US" sz="2800" dirty="0"/>
          </a:p>
          <a:p>
            <a:pPr marL="0" indent="0">
              <a:spcBef>
                <a:spcPts val="0"/>
              </a:spcBef>
              <a:buNone/>
            </a:pPr>
            <a:r>
              <a:rPr lang="en-US" sz="2800" dirty="0"/>
              <a:t>In what follows,  X</a:t>
            </a:r>
            <a:r>
              <a:rPr lang="en-US" sz="2800" baseline="-25000" dirty="0"/>
              <a:t>1</a:t>
            </a:r>
            <a:r>
              <a:rPr lang="en-US" sz="2800" dirty="0"/>
              <a:t>, X</a:t>
            </a:r>
            <a:r>
              <a:rPr lang="en-US" sz="2800" baseline="-25000" dirty="0"/>
              <a:t>2</a:t>
            </a:r>
            <a:r>
              <a:rPr lang="en-US" sz="2800" dirty="0"/>
              <a:t>, …, </a:t>
            </a:r>
            <a:r>
              <a:rPr lang="en-US" sz="2800" dirty="0" err="1"/>
              <a:t>X</a:t>
            </a:r>
            <a:r>
              <a:rPr lang="en-US" sz="2800" baseline="-25000" dirty="0" err="1"/>
              <a:t>n</a:t>
            </a:r>
            <a:r>
              <a:rPr lang="en-US" sz="2800" dirty="0"/>
              <a:t>  are independent.</a:t>
            </a:r>
            <a:r>
              <a:rPr lang="en-US" sz="2800" baseline="30000" dirty="0"/>
              <a:t>1</a:t>
            </a:r>
            <a:endParaRPr lang="en-US" sz="2800" dirty="0"/>
          </a:p>
          <a:p>
            <a:pPr marL="0" indent="0">
              <a:spcBef>
                <a:spcPts val="0"/>
              </a:spcBef>
              <a:buNone/>
            </a:pPr>
            <a:endParaRPr lang="en-US" sz="2800" dirty="0"/>
          </a:p>
          <a:p>
            <a:pPr marL="0" indent="0">
              <a:spcBef>
                <a:spcPts val="0"/>
              </a:spcBef>
              <a:buNone/>
            </a:pPr>
            <a:r>
              <a:rPr lang="en-US" sz="1700" baseline="30000" dirty="0"/>
              <a:t>1</a:t>
            </a:r>
            <a:r>
              <a:rPr lang="en-US" sz="1700" dirty="0"/>
              <a:t> I defined independence for two random variables in Lecture 5, but the concept can be extended to  n  random variables: a joint density function factors into the product of marginal density functions.</a:t>
            </a:r>
            <a:endParaRPr lang="en-US" sz="1700" baseline="30000" dirty="0"/>
          </a:p>
        </p:txBody>
      </p:sp>
    </p:spTree>
    <p:extLst>
      <p:ext uri="{BB962C8B-B14F-4D97-AF65-F5344CB8AC3E}">
        <p14:creationId xmlns:p14="http://schemas.microsoft.com/office/powerpoint/2010/main" val="1902067505"/>
      </p:ext>
    </p:extLst>
  </p:cSld>
  <p:clrMapOvr>
    <a:masterClrMapping/>
  </p:clrMapOvr>
</p:sld>
</file>

<file path=ppt/theme/theme1.xml><?xml version="1.0" encoding="utf-8"?>
<a:theme xmlns:a="http://schemas.openxmlformats.org/drawingml/2006/main" name="VanillaVTI">
  <a:themeElements>
    <a:clrScheme name="Vanilla">
      <a:dk1>
        <a:sysClr val="windowText" lastClr="000000"/>
      </a:dk1>
      <a:lt1>
        <a:sysClr val="window" lastClr="FFFFFF"/>
      </a:lt1>
      <a:dk2>
        <a:srgbClr val="2C3932"/>
      </a:dk2>
      <a:lt2>
        <a:srgbClr val="FDF6EA"/>
      </a:lt2>
      <a:accent1>
        <a:srgbClr val="169C9A"/>
      </a:accent1>
      <a:accent2>
        <a:srgbClr val="FA9A42"/>
      </a:accent2>
      <a:accent3>
        <a:srgbClr val="E15C3D"/>
      </a:accent3>
      <a:accent4>
        <a:srgbClr val="E78A67"/>
      </a:accent4>
      <a:accent5>
        <a:srgbClr val="A74B40"/>
      </a:accent5>
      <a:accent6>
        <a:srgbClr val="3D9072"/>
      </a:accent6>
      <a:hlink>
        <a:srgbClr val="169C9A"/>
      </a:hlink>
      <a:folHlink>
        <a:srgbClr val="E15C3D"/>
      </a:folHlink>
    </a:clrScheme>
    <a:fontScheme name="Neue Haa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nillaVTI" id="{54D376C6-1C9B-4C6B-8F3C-483BB307BB05}" vid="{7690D8A9-C071-45EF-BA7A-F7FA9779B11D}"/>
    </a:ext>
  </a:extLst>
</a:theme>
</file>

<file path=docProps/app.xml><?xml version="1.0" encoding="utf-8"?>
<Properties xmlns="http://schemas.openxmlformats.org/officeDocument/2006/extended-properties" xmlns:vt="http://schemas.openxmlformats.org/officeDocument/2006/docPropsVTypes">
  <TotalTime>5578</TotalTime>
  <Words>2167</Words>
  <Application>Microsoft Office PowerPoint</Application>
  <PresentationFormat>Widescreen</PresentationFormat>
  <Paragraphs>122</Paragraphs>
  <Slides>25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Cambria Math</vt:lpstr>
      <vt:lpstr>Neue Haas Grotesk Text Pro</vt:lpstr>
      <vt:lpstr>VanillaVTI</vt:lpstr>
      <vt:lpstr>Sums of independent continuous random variables; sampling distributions    </vt:lpstr>
      <vt:lpstr>The convolution formula</vt:lpstr>
      <vt:lpstr>The convolution formula (continued)</vt:lpstr>
      <vt:lpstr>The convolution formula (continued)</vt:lpstr>
      <vt:lpstr>Illustrating convolution</vt:lpstr>
      <vt:lpstr>Illustrating convolution (continued)</vt:lpstr>
      <vt:lpstr>Illustrating convolution (continued)</vt:lpstr>
      <vt:lpstr>Illustrating convolution (continued)</vt:lpstr>
      <vt:lpstr>Some known results</vt:lpstr>
      <vt:lpstr>Some known results (continued)</vt:lpstr>
      <vt:lpstr>Some known results (continued)</vt:lpstr>
      <vt:lpstr>Some known results (continued)</vt:lpstr>
      <vt:lpstr>Central Limit Theorem</vt:lpstr>
      <vt:lpstr>Central Limit Theorem (continued)</vt:lpstr>
      <vt:lpstr>Central Limit Theorem (continued)</vt:lpstr>
      <vt:lpstr>Central Limit Theorem (continued)</vt:lpstr>
      <vt:lpstr>Central Limit Theorem (continued)</vt:lpstr>
      <vt:lpstr>Simple random sampling</vt:lpstr>
      <vt:lpstr>Simple random sampling (continued)</vt:lpstr>
      <vt:lpstr>Effectively infinite population</vt:lpstr>
      <vt:lpstr>With or without replacement ?</vt:lpstr>
      <vt:lpstr>With or without replacement ?  (continued)</vt:lpstr>
      <vt:lpstr>With or without replacement ?  (continued)</vt:lpstr>
      <vt:lpstr>Sampling distributions</vt:lpstr>
      <vt:lpstr>Sampling distributions (continued)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nature of uncertainty and the role of biostatistics  </dc:title>
  <dc:creator>Richard Charnigo</dc:creator>
  <cp:lastModifiedBy>Richard Charnigo</cp:lastModifiedBy>
  <cp:revision>11</cp:revision>
  <cp:lastPrinted>2025-08-21T02:45:19Z</cp:lastPrinted>
  <dcterms:created xsi:type="dcterms:W3CDTF">2025-08-20T13:52:23Z</dcterms:created>
  <dcterms:modified xsi:type="dcterms:W3CDTF">2025-10-02T21:24:54Z</dcterms:modified>
</cp:coreProperties>
</file>