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8" r:id="rId3"/>
    <p:sldId id="257" r:id="rId4"/>
    <p:sldId id="259" r:id="rId5"/>
    <p:sldId id="265" r:id="rId6"/>
    <p:sldId id="260" r:id="rId7"/>
    <p:sldId id="261" r:id="rId8"/>
    <p:sldId id="262" r:id="rId9"/>
    <p:sldId id="263" r:id="rId10"/>
    <p:sldId id="266" r:id="rId11"/>
    <p:sldId id="264" r:id="rId12"/>
    <p:sldId id="267" r:id="rId13"/>
    <p:sldId id="268" r:id="rId14"/>
    <p:sldId id="269" r:id="rId15"/>
    <p:sldId id="270" r:id="rId16"/>
    <p:sldId id="271" r:id="rId17"/>
    <p:sldId id="275" r:id="rId18"/>
    <p:sldId id="274" r:id="rId19"/>
    <p:sldId id="273" r:id="rId20"/>
    <p:sldId id="272" r:id="rId21"/>
    <p:sldId id="276" r:id="rId22"/>
    <p:sldId id="277" r:id="rId23"/>
    <p:sldId id="27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EA83D6D-38BA-4833-8658-AEE3B18002FD}" v="5746" dt="2025-08-29T20:21:55.8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FEA83D6D-38BA-4833-8658-AEE3B18002FD}"/>
    <pc:docChg chg="undo custSel addSld delSld modSld sldOrd">
      <pc:chgData name="Richard Charnigo" userId="4fe029dc7930efe6" providerId="LiveId" clId="{FEA83D6D-38BA-4833-8658-AEE3B18002FD}" dt="2025-08-29T20:31:28.461" v="14792" actId="20577"/>
      <pc:docMkLst>
        <pc:docMk/>
      </pc:docMkLst>
      <pc:sldChg chg="modSp">
        <pc:chgData name="Richard Charnigo" userId="4fe029dc7930efe6" providerId="LiveId" clId="{FEA83D6D-38BA-4833-8658-AEE3B18002FD}" dt="2025-08-27T21:19:30.761" v="55" actId="20577"/>
        <pc:sldMkLst>
          <pc:docMk/>
          <pc:sldMk cId="340496337" sldId="256"/>
        </pc:sldMkLst>
        <pc:spChg chg="mod">
          <ac:chgData name="Richard Charnigo" userId="4fe029dc7930efe6" providerId="LiveId" clId="{FEA83D6D-38BA-4833-8658-AEE3B18002FD}" dt="2025-08-27T21:19:30.761" v="55" actId="20577"/>
          <ac:spMkLst>
            <pc:docMk/>
            <pc:sldMk cId="340496337" sldId="256"/>
            <ac:spMk id="2" creationId="{25BC26E0-8949-3811-511C-2040B1CD54E6}"/>
          </ac:spMkLst>
        </pc:spChg>
        <pc:spChg chg="mod">
          <ac:chgData name="Richard Charnigo" userId="4fe029dc7930efe6" providerId="LiveId" clId="{FEA83D6D-38BA-4833-8658-AEE3B18002FD}" dt="2025-08-27T20:35:54.199" v="1" actId="20577"/>
          <ac:spMkLst>
            <pc:docMk/>
            <pc:sldMk cId="340496337" sldId="256"/>
            <ac:spMk id="3" creationId="{24A1EF70-41E0-5BCD-9EEC-E9E73B761C0C}"/>
          </ac:spMkLst>
        </pc:spChg>
      </pc:sldChg>
      <pc:sldChg chg="modSp mod">
        <pc:chgData name="Richard Charnigo" userId="4fe029dc7930efe6" providerId="LiveId" clId="{FEA83D6D-38BA-4833-8658-AEE3B18002FD}" dt="2025-08-29T19:16:24.322" v="10593" actId="20577"/>
        <pc:sldMkLst>
          <pc:docMk/>
          <pc:sldMk cId="138268939" sldId="257"/>
        </pc:sldMkLst>
        <pc:spChg chg="mod">
          <ac:chgData name="Richard Charnigo" userId="4fe029dc7930efe6" providerId="LiveId" clId="{FEA83D6D-38BA-4833-8658-AEE3B18002FD}" dt="2025-08-29T03:38:27.744" v="1010" actId="20577"/>
          <ac:spMkLst>
            <pc:docMk/>
            <pc:sldMk cId="138268939" sldId="257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19:16:24.322" v="10593" actId="20577"/>
          <ac:spMkLst>
            <pc:docMk/>
            <pc:sldMk cId="138268939" sldId="257"/>
            <ac:spMk id="3" creationId="{D0F77F9F-E451-09F2-9595-3C1A6274DEC2}"/>
          </ac:spMkLst>
        </pc:spChg>
      </pc:sldChg>
      <pc:sldChg chg="modSp add mod ord">
        <pc:chgData name="Richard Charnigo" userId="4fe029dc7930efe6" providerId="LiveId" clId="{FEA83D6D-38BA-4833-8658-AEE3B18002FD}" dt="2025-08-29T04:26:25.329" v="5702" actId="20577"/>
        <pc:sldMkLst>
          <pc:docMk/>
          <pc:sldMk cId="722043765" sldId="258"/>
        </pc:sldMkLst>
        <pc:spChg chg="mod">
          <ac:chgData name="Richard Charnigo" userId="4fe029dc7930efe6" providerId="LiveId" clId="{FEA83D6D-38BA-4833-8658-AEE3B18002FD}" dt="2025-08-29T04:26:25.329" v="5702" actId="20577"/>
          <ac:spMkLst>
            <pc:docMk/>
            <pc:sldMk cId="722043765" sldId="258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4.275" v="2" actId="2696"/>
        <pc:sldMkLst>
          <pc:docMk/>
          <pc:sldMk cId="3261036557" sldId="258"/>
        </pc:sldMkLst>
      </pc:sldChg>
      <pc:sldChg chg="modSp add mod">
        <pc:chgData name="Richard Charnigo" userId="4fe029dc7930efe6" providerId="LiveId" clId="{FEA83D6D-38BA-4833-8658-AEE3B18002FD}" dt="2025-08-29T20:09:09.991" v="14693" actId="20577"/>
        <pc:sldMkLst>
          <pc:docMk/>
          <pc:sldMk cId="3398914922" sldId="259"/>
        </pc:sldMkLst>
        <pc:spChg chg="mod">
          <ac:chgData name="Richard Charnigo" userId="4fe029dc7930efe6" providerId="LiveId" clId="{FEA83D6D-38BA-4833-8658-AEE3B18002FD}" dt="2025-08-29T03:42:20.188" v="1546" actId="20577"/>
          <ac:spMkLst>
            <pc:docMk/>
            <pc:sldMk cId="3398914922" sldId="259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20:09:09.991" v="14693" actId="20577"/>
          <ac:spMkLst>
            <pc:docMk/>
            <pc:sldMk cId="3398914922" sldId="259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5.522" v="3" actId="2696"/>
        <pc:sldMkLst>
          <pc:docMk/>
          <pc:sldMk cId="4115082263" sldId="259"/>
        </pc:sldMkLst>
      </pc:sldChg>
      <pc:sldChg chg="modSp add mod">
        <pc:chgData name="Richard Charnigo" userId="4fe029dc7930efe6" providerId="LiveId" clId="{FEA83D6D-38BA-4833-8658-AEE3B18002FD}" dt="2025-08-29T20:10:20.645" v="14726" actId="20577"/>
        <pc:sldMkLst>
          <pc:docMk/>
          <pc:sldMk cId="1797205522" sldId="260"/>
        </pc:sldMkLst>
        <pc:spChg chg="mod">
          <ac:chgData name="Richard Charnigo" userId="4fe029dc7930efe6" providerId="LiveId" clId="{FEA83D6D-38BA-4833-8658-AEE3B18002FD}" dt="2025-08-29T04:00:59.491" v="3362" actId="20577"/>
          <ac:spMkLst>
            <pc:docMk/>
            <pc:sldMk cId="1797205522" sldId="260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20:10:20.645" v="14726" actId="20577"/>
          <ac:spMkLst>
            <pc:docMk/>
            <pc:sldMk cId="1797205522" sldId="260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5.816" v="4" actId="2696"/>
        <pc:sldMkLst>
          <pc:docMk/>
          <pc:sldMk cId="4252476407" sldId="260"/>
        </pc:sldMkLst>
      </pc:sldChg>
      <pc:sldChg chg="del">
        <pc:chgData name="Richard Charnigo" userId="4fe029dc7930efe6" providerId="LiveId" clId="{FEA83D6D-38BA-4833-8658-AEE3B18002FD}" dt="2025-08-27T20:36:06.116" v="5" actId="2696"/>
        <pc:sldMkLst>
          <pc:docMk/>
          <pc:sldMk cId="2842604524" sldId="261"/>
        </pc:sldMkLst>
      </pc:sldChg>
      <pc:sldChg chg="modSp add mod">
        <pc:chgData name="Richard Charnigo" userId="4fe029dc7930efe6" providerId="LiveId" clId="{FEA83D6D-38BA-4833-8658-AEE3B18002FD}" dt="2025-08-29T04:11:13.107" v="4684" actId="20577"/>
        <pc:sldMkLst>
          <pc:docMk/>
          <pc:sldMk cId="4242911820" sldId="261"/>
        </pc:sldMkLst>
        <pc:spChg chg="mod">
          <ac:chgData name="Richard Charnigo" userId="4fe029dc7930efe6" providerId="LiveId" clId="{FEA83D6D-38BA-4833-8658-AEE3B18002FD}" dt="2025-08-29T04:01:59.072" v="3538" actId="20577"/>
          <ac:spMkLst>
            <pc:docMk/>
            <pc:sldMk cId="4242911820" sldId="261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04:11:13.107" v="4684" actId="20577"/>
          <ac:spMkLst>
            <pc:docMk/>
            <pc:sldMk cId="4242911820" sldId="261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6.331" v="6" actId="2696"/>
        <pc:sldMkLst>
          <pc:docMk/>
          <pc:sldMk cId="1663921894" sldId="262"/>
        </pc:sldMkLst>
      </pc:sldChg>
      <pc:sldChg chg="modSp add mod">
        <pc:chgData name="Richard Charnigo" userId="4fe029dc7930efe6" providerId="LiveId" clId="{FEA83D6D-38BA-4833-8658-AEE3B18002FD}" dt="2025-08-29T04:24:22.698" v="5631" actId="20577"/>
        <pc:sldMkLst>
          <pc:docMk/>
          <pc:sldMk cId="2133294445" sldId="262"/>
        </pc:sldMkLst>
        <pc:spChg chg="mod">
          <ac:chgData name="Richard Charnigo" userId="4fe029dc7930efe6" providerId="LiveId" clId="{FEA83D6D-38BA-4833-8658-AEE3B18002FD}" dt="2025-08-29T04:24:22.698" v="5631" actId="20577"/>
          <ac:spMkLst>
            <pc:docMk/>
            <pc:sldMk cId="2133294445" sldId="262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6.499" v="7" actId="2696"/>
        <pc:sldMkLst>
          <pc:docMk/>
          <pc:sldMk cId="1058375811" sldId="263"/>
        </pc:sldMkLst>
      </pc:sldChg>
      <pc:sldChg chg="modSp add mod">
        <pc:chgData name="Richard Charnigo" userId="4fe029dc7930efe6" providerId="LiveId" clId="{FEA83D6D-38BA-4833-8658-AEE3B18002FD}" dt="2025-08-29T20:11:34.737" v="14731" actId="20577"/>
        <pc:sldMkLst>
          <pc:docMk/>
          <pc:sldMk cId="1079004620" sldId="263"/>
        </pc:sldMkLst>
        <pc:spChg chg="mod">
          <ac:chgData name="Richard Charnigo" userId="4fe029dc7930efe6" providerId="LiveId" clId="{FEA83D6D-38BA-4833-8658-AEE3B18002FD}" dt="2025-08-29T20:11:34.737" v="14731" actId="20577"/>
          <ac:spMkLst>
            <pc:docMk/>
            <pc:sldMk cId="1079004620" sldId="263"/>
            <ac:spMk id="3" creationId="{D0F77F9F-E451-09F2-9595-3C1A6274DEC2}"/>
          </ac:spMkLst>
        </pc:spChg>
      </pc:sldChg>
      <pc:sldChg chg="modSp add mod ord">
        <pc:chgData name="Richard Charnigo" userId="4fe029dc7930efe6" providerId="LiveId" clId="{FEA83D6D-38BA-4833-8658-AEE3B18002FD}" dt="2025-08-29T19:26:20.808" v="11273" actId="20577"/>
        <pc:sldMkLst>
          <pc:docMk/>
          <pc:sldMk cId="1544360392" sldId="264"/>
        </pc:sldMkLst>
        <pc:spChg chg="mod">
          <ac:chgData name="Richard Charnigo" userId="4fe029dc7930efe6" providerId="LiveId" clId="{FEA83D6D-38BA-4833-8658-AEE3B18002FD}" dt="2025-08-29T04:55:14.584" v="7876" actId="20577"/>
          <ac:spMkLst>
            <pc:docMk/>
            <pc:sldMk cId="1544360392" sldId="264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19:26:20.808" v="11273" actId="20577"/>
          <ac:spMkLst>
            <pc:docMk/>
            <pc:sldMk cId="1544360392" sldId="264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6.698" v="8" actId="2696"/>
        <pc:sldMkLst>
          <pc:docMk/>
          <pc:sldMk cId="1824772131" sldId="264"/>
        </pc:sldMkLst>
      </pc:sldChg>
      <pc:sldChg chg="del">
        <pc:chgData name="Richard Charnigo" userId="4fe029dc7930efe6" providerId="LiveId" clId="{FEA83D6D-38BA-4833-8658-AEE3B18002FD}" dt="2025-08-27T20:36:06.885" v="9" actId="2696"/>
        <pc:sldMkLst>
          <pc:docMk/>
          <pc:sldMk cId="301441730" sldId="265"/>
        </pc:sldMkLst>
      </pc:sldChg>
      <pc:sldChg chg="modSp add mod">
        <pc:chgData name="Richard Charnigo" userId="4fe029dc7930efe6" providerId="LiveId" clId="{FEA83D6D-38BA-4833-8658-AEE3B18002FD}" dt="2025-08-29T20:09:55.860" v="14718" actId="20577"/>
        <pc:sldMkLst>
          <pc:docMk/>
          <pc:sldMk cId="4184913162" sldId="265"/>
        </pc:sldMkLst>
        <pc:spChg chg="mod">
          <ac:chgData name="Richard Charnigo" userId="4fe029dc7930efe6" providerId="LiveId" clId="{FEA83D6D-38BA-4833-8658-AEE3B18002FD}" dt="2025-08-29T20:09:55.860" v="14718" actId="20577"/>
          <ac:spMkLst>
            <pc:docMk/>
            <pc:sldMk cId="4184913162" sldId="265"/>
            <ac:spMk id="3" creationId="{D0F77F9F-E451-09F2-9595-3C1A6274DEC2}"/>
          </ac:spMkLst>
        </pc:spChg>
      </pc:sldChg>
      <pc:sldChg chg="modSp add mod ord">
        <pc:chgData name="Richard Charnigo" userId="4fe029dc7930efe6" providerId="LiveId" clId="{FEA83D6D-38BA-4833-8658-AEE3B18002FD}" dt="2025-08-29T04:50:47.174" v="7730" actId="20577"/>
        <pc:sldMkLst>
          <pc:docMk/>
          <pc:sldMk cId="740671682" sldId="266"/>
        </pc:sldMkLst>
        <pc:spChg chg="mod">
          <ac:chgData name="Richard Charnigo" userId="4fe029dc7930efe6" providerId="LiveId" clId="{FEA83D6D-38BA-4833-8658-AEE3B18002FD}" dt="2025-08-29T04:50:47.174" v="7730" actId="20577"/>
          <ac:spMkLst>
            <pc:docMk/>
            <pc:sldMk cId="740671682" sldId="266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7.009" v="10" actId="2696"/>
        <pc:sldMkLst>
          <pc:docMk/>
          <pc:sldMk cId="1755473560" sldId="266"/>
        </pc:sldMkLst>
      </pc:sldChg>
      <pc:sldChg chg="del">
        <pc:chgData name="Richard Charnigo" userId="4fe029dc7930efe6" providerId="LiveId" clId="{FEA83D6D-38BA-4833-8658-AEE3B18002FD}" dt="2025-08-27T20:36:07.201" v="11" actId="2696"/>
        <pc:sldMkLst>
          <pc:docMk/>
          <pc:sldMk cId="683787447" sldId="267"/>
        </pc:sldMkLst>
      </pc:sldChg>
      <pc:sldChg chg="modSp add mod">
        <pc:chgData name="Richard Charnigo" userId="4fe029dc7930efe6" providerId="LiveId" clId="{FEA83D6D-38BA-4833-8658-AEE3B18002FD}" dt="2025-08-29T19:16:37.699" v="10603" actId="20577"/>
        <pc:sldMkLst>
          <pc:docMk/>
          <pc:sldMk cId="3183530812" sldId="267"/>
        </pc:sldMkLst>
        <pc:spChg chg="mod">
          <ac:chgData name="Richard Charnigo" userId="4fe029dc7930efe6" providerId="LiveId" clId="{FEA83D6D-38BA-4833-8658-AEE3B18002FD}" dt="2025-08-29T16:58:30.298" v="8426" actId="20577"/>
          <ac:spMkLst>
            <pc:docMk/>
            <pc:sldMk cId="3183530812" sldId="267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19:16:37.699" v="10603" actId="20577"/>
          <ac:spMkLst>
            <pc:docMk/>
            <pc:sldMk cId="3183530812" sldId="267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7.785" v="14" actId="2696"/>
        <pc:sldMkLst>
          <pc:docMk/>
          <pc:sldMk cId="380127874" sldId="268"/>
        </pc:sldMkLst>
      </pc:sldChg>
      <pc:sldChg chg="modSp add mod">
        <pc:chgData name="Richard Charnigo" userId="4fe029dc7930efe6" providerId="LiveId" clId="{FEA83D6D-38BA-4833-8658-AEE3B18002FD}" dt="2025-08-29T20:14:30.302" v="14738" actId="20577"/>
        <pc:sldMkLst>
          <pc:docMk/>
          <pc:sldMk cId="4037984878" sldId="268"/>
        </pc:sldMkLst>
        <pc:spChg chg="mod">
          <ac:chgData name="Richard Charnigo" userId="4fe029dc7930efe6" providerId="LiveId" clId="{FEA83D6D-38BA-4833-8658-AEE3B18002FD}" dt="2025-08-29T17:07:19.646" v="8906" actId="20577"/>
          <ac:spMkLst>
            <pc:docMk/>
            <pc:sldMk cId="4037984878" sldId="268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20:14:30.302" v="14738" actId="20577"/>
          <ac:spMkLst>
            <pc:docMk/>
            <pc:sldMk cId="4037984878" sldId="268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7.974" v="15" actId="2696"/>
        <pc:sldMkLst>
          <pc:docMk/>
          <pc:sldMk cId="2825000149" sldId="269"/>
        </pc:sldMkLst>
      </pc:sldChg>
      <pc:sldChg chg="modSp add mod ord">
        <pc:chgData name="Richard Charnigo" userId="4fe029dc7930efe6" providerId="LiveId" clId="{FEA83D6D-38BA-4833-8658-AEE3B18002FD}" dt="2025-08-29T20:18:33.695" v="14757" actId="20577"/>
        <pc:sldMkLst>
          <pc:docMk/>
          <pc:sldMk cId="3715448714" sldId="269"/>
        </pc:sldMkLst>
        <pc:spChg chg="mod">
          <ac:chgData name="Richard Charnigo" userId="4fe029dc7930efe6" providerId="LiveId" clId="{FEA83D6D-38BA-4833-8658-AEE3B18002FD}" dt="2025-08-29T19:08:10.220" v="10046" actId="20577"/>
          <ac:spMkLst>
            <pc:docMk/>
            <pc:sldMk cId="3715448714" sldId="269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20:18:33.695" v="14757" actId="20577"/>
          <ac:spMkLst>
            <pc:docMk/>
            <pc:sldMk cId="3715448714" sldId="269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7.382" v="12" actId="2696"/>
        <pc:sldMkLst>
          <pc:docMk/>
          <pc:sldMk cId="17481144" sldId="270"/>
        </pc:sldMkLst>
      </pc:sldChg>
      <pc:sldChg chg="modSp add mod ord">
        <pc:chgData name="Richard Charnigo" userId="4fe029dc7930efe6" providerId="LiveId" clId="{FEA83D6D-38BA-4833-8658-AEE3B18002FD}" dt="2025-08-29T19:17:15.714" v="10618" actId="20577"/>
        <pc:sldMkLst>
          <pc:docMk/>
          <pc:sldMk cId="1549412808" sldId="270"/>
        </pc:sldMkLst>
        <pc:spChg chg="mod">
          <ac:chgData name="Richard Charnigo" userId="4fe029dc7930efe6" providerId="LiveId" clId="{FEA83D6D-38BA-4833-8658-AEE3B18002FD}" dt="2025-08-29T18:56:59.156" v="9597" actId="20577"/>
          <ac:spMkLst>
            <pc:docMk/>
            <pc:sldMk cId="1549412808" sldId="270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19:17:15.714" v="10618" actId="20577"/>
          <ac:spMkLst>
            <pc:docMk/>
            <pc:sldMk cId="1549412808" sldId="270"/>
            <ac:spMk id="3" creationId="{D0F77F9F-E451-09F2-9595-3C1A6274DEC2}"/>
          </ac:spMkLst>
        </pc:spChg>
      </pc:sldChg>
      <pc:sldChg chg="modSp add mod ord">
        <pc:chgData name="Richard Charnigo" userId="4fe029dc7930efe6" providerId="LiveId" clId="{FEA83D6D-38BA-4833-8658-AEE3B18002FD}" dt="2025-08-29T20:20:13.238" v="14772" actId="20577"/>
        <pc:sldMkLst>
          <pc:docMk/>
          <pc:sldMk cId="811046099" sldId="271"/>
        </pc:sldMkLst>
        <pc:spChg chg="mod">
          <ac:chgData name="Richard Charnigo" userId="4fe029dc7930efe6" providerId="LiveId" clId="{FEA83D6D-38BA-4833-8658-AEE3B18002FD}" dt="2025-08-29T19:30:30.962" v="11363" actId="20577"/>
          <ac:spMkLst>
            <pc:docMk/>
            <pc:sldMk cId="811046099" sldId="271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20:20:13.238" v="14772" actId="20577"/>
          <ac:spMkLst>
            <pc:docMk/>
            <pc:sldMk cId="811046099" sldId="271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7.574" v="13" actId="2696"/>
        <pc:sldMkLst>
          <pc:docMk/>
          <pc:sldMk cId="2656765104" sldId="271"/>
        </pc:sldMkLst>
      </pc:sldChg>
      <pc:sldChg chg="modSp add mod">
        <pc:chgData name="Richard Charnigo" userId="4fe029dc7930efe6" providerId="LiveId" clId="{FEA83D6D-38BA-4833-8658-AEE3B18002FD}" dt="2025-08-29T19:51:56.840" v="13030" actId="20577"/>
        <pc:sldMkLst>
          <pc:docMk/>
          <pc:sldMk cId="1975217842" sldId="272"/>
        </pc:sldMkLst>
        <pc:spChg chg="mod">
          <ac:chgData name="Richard Charnigo" userId="4fe029dc7930efe6" providerId="LiveId" clId="{FEA83D6D-38BA-4833-8658-AEE3B18002FD}" dt="2025-08-29T19:25:59.007" v="11229"/>
          <ac:spMkLst>
            <pc:docMk/>
            <pc:sldMk cId="1975217842" sldId="272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19:51:56.840" v="13030" actId="20577"/>
          <ac:spMkLst>
            <pc:docMk/>
            <pc:sldMk cId="1975217842" sldId="272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8.360" v="16" actId="2696"/>
        <pc:sldMkLst>
          <pc:docMk/>
          <pc:sldMk cId="3391324492" sldId="272"/>
        </pc:sldMkLst>
      </pc:sldChg>
      <pc:sldChg chg="del">
        <pc:chgData name="Richard Charnigo" userId="4fe029dc7930efe6" providerId="LiveId" clId="{FEA83D6D-38BA-4833-8658-AEE3B18002FD}" dt="2025-08-27T20:36:08.658" v="17" actId="2696"/>
        <pc:sldMkLst>
          <pc:docMk/>
          <pc:sldMk cId="13312982" sldId="273"/>
        </pc:sldMkLst>
      </pc:sldChg>
      <pc:sldChg chg="modSp add mod ord">
        <pc:chgData name="Richard Charnigo" userId="4fe029dc7930efe6" providerId="LiveId" clId="{FEA83D6D-38BA-4833-8658-AEE3B18002FD}" dt="2025-08-29T19:49:12" v="12828" actId="20577"/>
        <pc:sldMkLst>
          <pc:docMk/>
          <pc:sldMk cId="1992497677" sldId="273"/>
        </pc:sldMkLst>
        <pc:spChg chg="mod">
          <ac:chgData name="Richard Charnigo" userId="4fe029dc7930efe6" providerId="LiveId" clId="{FEA83D6D-38BA-4833-8658-AEE3B18002FD}" dt="2025-08-29T19:25:53.904" v="11227" actId="20577"/>
          <ac:spMkLst>
            <pc:docMk/>
            <pc:sldMk cId="1992497677" sldId="273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19:49:12" v="12828" actId="20577"/>
          <ac:spMkLst>
            <pc:docMk/>
            <pc:sldMk cId="1992497677" sldId="273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FEA83D6D-38BA-4833-8658-AEE3B18002FD}" dt="2025-08-29T19:41:07.315" v="12618" actId="27636"/>
        <pc:sldMkLst>
          <pc:docMk/>
          <pc:sldMk cId="2525097369" sldId="274"/>
        </pc:sldMkLst>
        <pc:spChg chg="mod">
          <ac:chgData name="Richard Charnigo" userId="4fe029dc7930efe6" providerId="LiveId" clId="{FEA83D6D-38BA-4833-8658-AEE3B18002FD}" dt="2025-08-29T19:36:44.050" v="12141" actId="20577"/>
          <ac:spMkLst>
            <pc:docMk/>
            <pc:sldMk cId="2525097369" sldId="274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19:41:07.315" v="12618" actId="27636"/>
          <ac:spMkLst>
            <pc:docMk/>
            <pc:sldMk cId="2525097369" sldId="274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9.085" v="18" actId="2696"/>
        <pc:sldMkLst>
          <pc:docMk/>
          <pc:sldMk cId="2905238592" sldId="274"/>
        </pc:sldMkLst>
      </pc:sldChg>
      <pc:sldChg chg="modSp add mod ord">
        <pc:chgData name="Richard Charnigo" userId="4fe029dc7930efe6" providerId="LiveId" clId="{FEA83D6D-38BA-4833-8658-AEE3B18002FD}" dt="2025-08-29T20:21:55.830" v="14790" actId="20577"/>
        <pc:sldMkLst>
          <pc:docMk/>
          <pc:sldMk cId="607456411" sldId="275"/>
        </pc:sldMkLst>
        <pc:spChg chg="mod">
          <ac:chgData name="Richard Charnigo" userId="4fe029dc7930efe6" providerId="LiveId" clId="{FEA83D6D-38BA-4833-8658-AEE3B18002FD}" dt="2025-08-29T20:21:55.830" v="14790" actId="20577"/>
          <ac:spMkLst>
            <pc:docMk/>
            <pc:sldMk cId="607456411" sldId="275"/>
            <ac:spMk id="3" creationId="{D0F77F9F-E451-09F2-9595-3C1A6274DEC2}"/>
          </ac:spMkLst>
        </pc:spChg>
      </pc:sldChg>
      <pc:sldChg chg="del">
        <pc:chgData name="Richard Charnigo" userId="4fe029dc7930efe6" providerId="LiveId" clId="{FEA83D6D-38BA-4833-8658-AEE3B18002FD}" dt="2025-08-27T20:36:09.612" v="19" actId="2696"/>
        <pc:sldMkLst>
          <pc:docMk/>
          <pc:sldMk cId="1319876235" sldId="275"/>
        </pc:sldMkLst>
      </pc:sldChg>
      <pc:sldChg chg="modSp add mod">
        <pc:chgData name="Richard Charnigo" userId="4fe029dc7930efe6" providerId="LiveId" clId="{FEA83D6D-38BA-4833-8658-AEE3B18002FD}" dt="2025-08-29T19:56:49.652" v="13615" actId="20577"/>
        <pc:sldMkLst>
          <pc:docMk/>
          <pc:sldMk cId="4052975770" sldId="276"/>
        </pc:sldMkLst>
        <pc:spChg chg="mod">
          <ac:chgData name="Richard Charnigo" userId="4fe029dc7930efe6" providerId="LiveId" clId="{FEA83D6D-38BA-4833-8658-AEE3B18002FD}" dt="2025-08-29T19:52:19.824" v="13044" actId="20577"/>
          <ac:spMkLst>
            <pc:docMk/>
            <pc:sldMk cId="4052975770" sldId="276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19:56:49.652" v="13615" actId="20577"/>
          <ac:spMkLst>
            <pc:docMk/>
            <pc:sldMk cId="4052975770" sldId="276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FEA83D6D-38BA-4833-8658-AEE3B18002FD}" dt="2025-08-29T20:31:28.461" v="14792" actId="20577"/>
        <pc:sldMkLst>
          <pc:docMk/>
          <pc:sldMk cId="3725747144" sldId="277"/>
        </pc:sldMkLst>
        <pc:spChg chg="mod">
          <ac:chgData name="Richard Charnigo" userId="4fe029dc7930efe6" providerId="LiveId" clId="{FEA83D6D-38BA-4833-8658-AEE3B18002FD}" dt="2025-08-29T19:57:00.220" v="13628" actId="20577"/>
          <ac:spMkLst>
            <pc:docMk/>
            <pc:sldMk cId="3725747144" sldId="277"/>
            <ac:spMk id="2" creationId="{031EB903-700B-36AF-6058-F6DC510AEB99}"/>
          </ac:spMkLst>
        </pc:spChg>
        <pc:spChg chg="mod">
          <ac:chgData name="Richard Charnigo" userId="4fe029dc7930efe6" providerId="LiveId" clId="{FEA83D6D-38BA-4833-8658-AEE3B18002FD}" dt="2025-08-29T20:31:28.461" v="14792" actId="20577"/>
          <ac:spMkLst>
            <pc:docMk/>
            <pc:sldMk cId="3725747144" sldId="277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FEA83D6D-38BA-4833-8658-AEE3B18002FD}" dt="2025-08-29T20:04:27.742" v="14660" actId="20577"/>
        <pc:sldMkLst>
          <pc:docMk/>
          <pc:sldMk cId="530480806" sldId="278"/>
        </pc:sldMkLst>
        <pc:spChg chg="mod">
          <ac:chgData name="Richard Charnigo" userId="4fe029dc7930efe6" providerId="LiveId" clId="{FEA83D6D-38BA-4833-8658-AEE3B18002FD}" dt="2025-08-29T20:04:27.742" v="14660" actId="20577"/>
          <ac:spMkLst>
            <pc:docMk/>
            <pc:sldMk cId="530480806" sldId="278"/>
            <ac:spMk id="3" creationId="{D0F77F9F-E451-09F2-9595-3C1A6274DEC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FA71-3A18-48C0-980F-4B68F7F63042}" type="datetime1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78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4EDB3-C0E8-45F8-9E1D-1B6C8D1880C0}" type="datetime1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13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EC4B-54ED-4041-B552-9BA760FA3DBA}" type="datetime1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436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1210E-201E-4473-82AC-2466F5386C38}" type="datetime1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542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EA198-6CAB-4B8F-B93F-1F9C8C4B6CE7}" type="datetime1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85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041F-4525-44D5-AA4F-332294BF1F56}" type="datetime1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93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7091-BBDF-4EB9-BA6B-2BB67AC4FC0F}" type="datetime1">
              <a:rPr lang="en-US" smtClean="0"/>
              <a:t>8/28/2025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506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226B-77A6-410C-9796-083F278E0125}" type="datetime1">
              <a:rPr lang="en-US" smtClean="0"/>
              <a:t>8/28/2025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320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578B-D289-4C40-8593-3D356C49DA58}" type="datetime1">
              <a:rPr lang="en-US" smtClean="0"/>
              <a:t>8/28/2025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624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FAE3-14DB-48A7-A80F-80DDB072CE3D}" type="datetime1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16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AEF-6478-4102-8F5D-A5FE9FC97ACB}" type="datetime1">
              <a:rPr lang="en-US" smtClean="0"/>
              <a:t>8/28/2025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645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7F45AC6-C491-4585-A584-9CE2AF7D5500}" type="datetime1">
              <a:rPr lang="en-US" smtClean="0"/>
              <a:t>8/28/2025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7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54" r:id="rId6"/>
    <p:sldLayoutId id="2147483750" r:id="rId7"/>
    <p:sldLayoutId id="2147483751" r:id="rId8"/>
    <p:sldLayoutId id="2147483752" r:id="rId9"/>
    <p:sldLayoutId id="2147483753" r:id="rId10"/>
    <p:sldLayoutId id="214748375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46">
            <a:extLst>
              <a:ext uri="{FF2B5EF4-FFF2-40B4-BE49-F238E27FC236}">
                <a16:creationId xmlns:a16="http://schemas.microsoft.com/office/drawing/2014/main" id="{1A32057F-F015-B1B2-4E3E-2307F8EFC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BC26E0-8949-3811-511C-2040B1CD54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3355" y="395982"/>
            <a:ext cx="5206482" cy="3634842"/>
          </a:xfrm>
        </p:spPr>
        <p:txBody>
          <a:bodyPr>
            <a:normAutofit/>
          </a:bodyPr>
          <a:lstStyle/>
          <a:p>
            <a:pPr algn="l"/>
            <a:r>
              <a:rPr lang="en-US" sz="3400" dirty="0"/>
              <a:t>Some common continuous distributions</a:t>
            </a:r>
            <a:br>
              <a:rPr lang="en-US" sz="3400" dirty="0"/>
            </a:br>
            <a:br>
              <a:rPr lang="en-US" sz="3400" dirty="0"/>
            </a:br>
            <a:r>
              <a:rPr lang="en-US" sz="3400" dirty="0"/>
              <a:t>	</a:t>
            </a:r>
            <a:r>
              <a:rPr lang="en-US" sz="4600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A1EF70-41E0-5BCD-9EEC-E9E73B761C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6" y="3782008"/>
            <a:ext cx="4206240" cy="1648721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en-US" sz="2400" dirty="0"/>
              <a:t>BST 675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Fall 2025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Lecture 4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Dr. Richard Charnigo</a:t>
            </a:r>
          </a:p>
        </p:txBody>
      </p:sp>
      <p:pic>
        <p:nvPicPr>
          <p:cNvPr id="15" name="Picture 3" descr="A marble with brown and aqua colors">
            <a:extLst>
              <a:ext uri="{FF2B5EF4-FFF2-40B4-BE49-F238E27FC236}">
                <a16:creationId xmlns:a16="http://schemas.microsoft.com/office/drawing/2014/main" id="{F88DD0FA-DA51-068C-C0F2-D42E506049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341" r="16583"/>
          <a:stretch>
            <a:fillRect/>
          </a:stretch>
        </p:blipFill>
        <p:spPr>
          <a:xfrm>
            <a:off x="20" y="1"/>
            <a:ext cx="65755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Uniform distributions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The uniform distribution on the interval from  </a:t>
            </a:r>
            <a:r>
              <a:rPr lang="en-US" sz="2800" i="1" dirty="0"/>
              <a:t>a</a:t>
            </a:r>
            <a:r>
              <a:rPr lang="en-US" sz="2800" dirty="0"/>
              <a:t>  to  </a:t>
            </a:r>
            <a:r>
              <a:rPr lang="en-US" sz="2800" i="1" dirty="0"/>
              <a:t>b</a:t>
            </a:r>
            <a:r>
              <a:rPr lang="en-US" sz="2800" dirty="0"/>
              <a:t> (&gt; </a:t>
            </a:r>
            <a:r>
              <a:rPr lang="en-US" sz="2800" i="1" dirty="0"/>
              <a:t>a</a:t>
            </a:r>
            <a:r>
              <a:rPr lang="en-US" sz="2800" dirty="0"/>
              <a:t>)  has probability density function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1 / (</a:t>
            </a:r>
            <a:r>
              <a:rPr lang="en-US" sz="2800" i="1" dirty="0"/>
              <a:t>b</a:t>
            </a:r>
            <a:r>
              <a:rPr lang="en-US" sz="2800" dirty="0"/>
              <a:t> – </a:t>
            </a:r>
            <a:r>
              <a:rPr lang="en-US" sz="2800" i="1" dirty="0"/>
              <a:t>a</a:t>
            </a:r>
            <a:r>
              <a:rPr lang="en-US" sz="2800" dirty="0"/>
              <a:t>)  and cumulative distribution function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(</a:t>
            </a:r>
            <a:r>
              <a:rPr lang="en-US" sz="2800" i="1" dirty="0"/>
              <a:t>x</a:t>
            </a:r>
            <a:r>
              <a:rPr lang="en-US" sz="2800" dirty="0"/>
              <a:t> – </a:t>
            </a:r>
            <a:r>
              <a:rPr lang="en-US" sz="2800" i="1" dirty="0"/>
              <a:t>a</a:t>
            </a:r>
            <a:r>
              <a:rPr lang="en-US" sz="2800" dirty="0"/>
              <a:t>) / (</a:t>
            </a:r>
            <a:r>
              <a:rPr lang="en-US" sz="2800" i="1" dirty="0"/>
              <a:t>b</a:t>
            </a:r>
            <a:r>
              <a:rPr lang="en-US" sz="2800" dirty="0"/>
              <a:t> – </a:t>
            </a:r>
            <a:r>
              <a:rPr lang="en-US" sz="2800" i="1" dirty="0"/>
              <a:t>a</a:t>
            </a:r>
            <a:r>
              <a:rPr lang="en-US" sz="2800" dirty="0"/>
              <a:t>)  for  </a:t>
            </a:r>
            <a:r>
              <a:rPr lang="en-US" sz="2800" i="1" dirty="0"/>
              <a:t>a</a:t>
            </a:r>
            <a:r>
              <a:rPr lang="en-US" sz="2800" dirty="0"/>
              <a:t> &lt; </a:t>
            </a:r>
            <a:r>
              <a:rPr lang="en-US" sz="2800" i="1" dirty="0"/>
              <a:t>x</a:t>
            </a:r>
            <a:r>
              <a:rPr lang="en-US" sz="2800" dirty="0"/>
              <a:t> &lt; </a:t>
            </a:r>
            <a:r>
              <a:rPr lang="en-US" sz="2800" i="1" dirty="0"/>
              <a:t>b</a:t>
            </a:r>
            <a:r>
              <a:rPr lang="en-US" sz="2800" dirty="0"/>
              <a:t>.  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Even though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0  for 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&gt;</a:t>
            </a:r>
            <a:r>
              <a:rPr lang="en-US" sz="2800" dirty="0"/>
              <a:t> </a:t>
            </a:r>
            <a:r>
              <a:rPr lang="en-US" sz="2800" i="1" dirty="0"/>
              <a:t>b</a:t>
            </a:r>
            <a:r>
              <a:rPr lang="en-US" sz="2800" dirty="0"/>
              <a:t>,  we have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1  for 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&gt;</a:t>
            </a:r>
            <a:r>
              <a:rPr lang="en-US" sz="2800" dirty="0"/>
              <a:t> </a:t>
            </a:r>
            <a:r>
              <a:rPr lang="en-US" sz="2800" i="1" dirty="0"/>
              <a:t>b.</a:t>
            </a:r>
            <a:r>
              <a:rPr lang="en-US" sz="2800" dirty="0"/>
              <a:t>  To understand this, note that</a:t>
            </a:r>
            <a:r>
              <a:rPr lang="en-US" sz="2800" i="1" dirty="0"/>
              <a:t>  </a:t>
            </a:r>
            <a:r>
              <a:rPr lang="en-US" sz="2800" dirty="0"/>
              <a:t>X  is certainly between  </a:t>
            </a:r>
            <a:r>
              <a:rPr lang="en-US" sz="2800" i="1" dirty="0"/>
              <a:t>a</a:t>
            </a:r>
            <a:r>
              <a:rPr lang="en-US" sz="2800" dirty="0"/>
              <a:t>  and  </a:t>
            </a:r>
            <a:r>
              <a:rPr lang="en-US" sz="2800" i="1" dirty="0"/>
              <a:t>b</a:t>
            </a:r>
            <a:r>
              <a:rPr lang="en-US" sz="2800" dirty="0"/>
              <a:t>.  If 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&gt;</a:t>
            </a:r>
            <a:r>
              <a:rPr lang="en-US" sz="2800" dirty="0"/>
              <a:t> </a:t>
            </a:r>
            <a:r>
              <a:rPr lang="en-US" sz="2800" i="1" dirty="0"/>
              <a:t>b</a:t>
            </a:r>
            <a:r>
              <a:rPr lang="en-US" sz="2800" dirty="0"/>
              <a:t>,  then  X  is certainly not larger than  </a:t>
            </a:r>
            <a:r>
              <a:rPr lang="en-US" sz="2800" i="1" dirty="0"/>
              <a:t>x</a:t>
            </a:r>
            <a:r>
              <a:rPr lang="en-US" sz="2800" dirty="0"/>
              <a:t>.  That is,  P(X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x</a:t>
            </a:r>
            <a:r>
              <a:rPr lang="en-US" sz="2800" dirty="0"/>
              <a:t>) = 1.  But, by definition,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P(X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x</a:t>
            </a:r>
            <a:r>
              <a:rPr lang="en-US" sz="2800" dirty="0"/>
              <a:t>).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7406716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Uniform distributions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mean of the uniform distribution on the interval from  </a:t>
                </a:r>
                <a:r>
                  <a:rPr lang="en-US" sz="2800" i="1" dirty="0"/>
                  <a:t>a</a:t>
                </a:r>
                <a:r>
                  <a:rPr lang="en-US" sz="2800" dirty="0"/>
                  <a:t>  to  </a:t>
                </a:r>
                <a:r>
                  <a:rPr lang="en-US" sz="2800" i="1" dirty="0"/>
                  <a:t>b</a:t>
                </a:r>
                <a:r>
                  <a:rPr lang="en-US" sz="2800" dirty="0"/>
                  <a:t>  is  0.5 (</a:t>
                </a:r>
                <a:r>
                  <a:rPr lang="en-US" sz="2800" i="1" dirty="0"/>
                  <a:t>b</a:t>
                </a:r>
                <a:r>
                  <a:rPr lang="en-US" sz="2800" dirty="0"/>
                  <a:t> + </a:t>
                </a:r>
                <a:r>
                  <a:rPr lang="en-US" sz="2800" i="1" dirty="0"/>
                  <a:t>a</a:t>
                </a:r>
                <a:r>
                  <a:rPr lang="en-US" sz="2800" dirty="0"/>
                  <a:t>).  To confirm this theoretically, observe that</a:t>
                </a:r>
                <a:endParaRPr lang="en-US" sz="2800" i="1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nary>
                      <m:nary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</m:e>
                    </m:nary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/(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=0.5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=0.5 </m:t>
                    </m:r>
                    <m:d>
                      <m:dPr>
                        <m:ctrlPr>
                          <a:rPr lang="en-US" sz="28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𝑏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800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US" sz="2800" b="0" i="1" dirty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2800" dirty="0"/>
                  <a:t>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variance is  (</a:t>
                </a:r>
                <a:r>
                  <a:rPr lang="en-US" sz="2800" i="1" dirty="0"/>
                  <a:t>b</a:t>
                </a:r>
                <a:r>
                  <a:rPr lang="en-US" sz="2800" dirty="0"/>
                  <a:t> – </a:t>
                </a:r>
                <a:r>
                  <a:rPr lang="en-US" sz="2800" i="1" dirty="0"/>
                  <a:t>a</a:t>
                </a:r>
                <a:r>
                  <a:rPr lang="en-US" sz="2800" dirty="0"/>
                  <a:t>)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 / 12,  which can also be confirmed theoretically.  Under some conditions, including truth of the null hypothesis, the p-value from a hypothesis test follows a uniform distribution from  0  to  1.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973" b="-5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43603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distributions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logistic distribution with location parameter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and scale parameter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(&gt; 0)  has probability density function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800" dirty="0"/>
                  <a:t> exp( {</a:t>
                </a:r>
                <a:r>
                  <a:rPr lang="en-US" sz="2800" i="1" dirty="0"/>
                  <a:t>x</a:t>
                </a:r>
                <a:r>
                  <a:rPr lang="en-US" sz="2800" dirty="0"/>
                  <a:t> –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} /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) / [ 1 + exp( {</a:t>
                </a:r>
                <a:r>
                  <a:rPr lang="en-US" sz="2800" i="1" dirty="0"/>
                  <a:t>x</a:t>
                </a:r>
                <a:r>
                  <a:rPr lang="en-US" sz="2800" dirty="0"/>
                  <a:t> –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} /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) ]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  and cumulative distribution function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exp( {</a:t>
                </a:r>
                <a:r>
                  <a:rPr lang="en-US" sz="2800" i="1" dirty="0"/>
                  <a:t>x</a:t>
                </a:r>
                <a:r>
                  <a:rPr lang="en-US" sz="2800" dirty="0"/>
                  <a:t> –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} /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) / [ 1 + exp( {</a:t>
                </a:r>
                <a:r>
                  <a:rPr lang="en-US" sz="2800" i="1" dirty="0"/>
                  <a:t>x</a:t>
                </a:r>
                <a:r>
                  <a:rPr lang="en-US" sz="2800" dirty="0"/>
                  <a:t> –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} /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) ].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i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 logistic probability density function is bell-shaped but is not the same as a normal probability density function.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83530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 distributions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Because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 is symmetric about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,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is both the median and mean of the distribution.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Caution:  Just because the symbol 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 is used does not signify that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 is a standard deviation.  In this case, the standard deviation equals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/</m:t>
                    </m:r>
                    <m:rad>
                      <m:radPr>
                        <m:degHide m:val="on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If you have studied logistic regression, you may notice that  </a:t>
                </a:r>
                <a:r>
                  <a:rPr lang="en-US" sz="2800" i="1" dirty="0"/>
                  <a:t>F</a:t>
                </a:r>
                <a:r>
                  <a:rPr lang="en-US" sz="2800" dirty="0"/>
                  <a:t>  (with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= 0  and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= 1) looks familiar.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4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79848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Cauchy distributions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Cauchy distribution with location parameter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and scale parameter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(&gt; 0)  has probability density function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p>
                        <m:r>
                          <a:rPr lang="en-US" sz="280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800" dirty="0"/>
                  <a:t> /  [ 1 + ( {</a:t>
                </a:r>
                <a:r>
                  <a:rPr lang="en-US" sz="2800" i="1" dirty="0"/>
                  <a:t>x</a:t>
                </a:r>
                <a:r>
                  <a:rPr lang="en-US" sz="2800" dirty="0"/>
                  <a:t> –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} /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)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 ]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and cumulative distribution function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1/2 +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p>
                        <m:r>
                          <a:rPr lang="en-US" sz="280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800" dirty="0"/>
                  <a:t> arctan[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{</a:t>
                </a:r>
                <a:r>
                  <a:rPr lang="en-US" sz="2800" i="1" dirty="0"/>
                  <a:t>x</a:t>
                </a:r>
                <a:r>
                  <a:rPr lang="en-US" sz="2800" dirty="0"/>
                  <a:t> –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} /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].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i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 Cauchy probability density function is bell-shaped but has much thicker tails than a normal probability density function.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54487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Cauchy distributions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Because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 is symmetric about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,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is the median of the distribution.  There is no mean, because the integral that would define the mean is not absolutely convergent.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Likewise, there is no standard deviation.  However,  </a:t>
                </a:r>
                <a14:m>
                  <m:oMath xmlns:m="http://schemas.openxmlformats.org/officeDocument/2006/math">
                    <m:r>
                      <a:rPr lang="en-US" sz="2800" i="1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 is one half of the interquartile range.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Cauchy distribution with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= 0  and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= 1  is the same as the  t  distribution on  1  degree of freedom.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8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94128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Besides the ones already mentioned, some other continuous distributions appear commonly.  In what follows, we shall present formulas for normal and gamma distributions.  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We shall also mention a few other examples, without going into many mathematical details.  You can look up more mathematical details later, if you have need to do so.</a:t>
            </a:r>
          </a:p>
        </p:txBody>
      </p:sp>
    </p:spTree>
    <p:extLst>
      <p:ext uri="{BB962C8B-B14F-4D97-AF65-F5344CB8AC3E}">
        <p14:creationId xmlns:p14="http://schemas.microsoft.com/office/powerpoint/2010/main" val="811046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 distributions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normal distribution with location parameter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and scale parameter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(&gt; 0)  has probability density function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𝜋</m:t>
                                </m:r>
                                <m:sSup>
                                  <m:sSup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</a:rPr>
                                      <m:t>𝜎</m:t>
                                    </m:r>
                                  </m:e>
                                  <m:sup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e>
                            </m:d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−0.5</m:t>
                            </m:r>
                          </m:sup>
                        </m:sSup>
                        <m:func>
                          <m:func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[−{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−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𝜇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}</m:t>
                            </m:r>
                          </m:e>
                        </m:func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/{2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}]</m:t>
                    </m:r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2800" dirty="0"/>
                  <a:t>  Here,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and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 really are the mean and standard deviation of the distribution.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There is no simple formula for the cumulative distribution function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).  However, in the case of the </a:t>
                </a:r>
                <a:r>
                  <a:rPr lang="en-US" sz="2800" u="sng" dirty="0"/>
                  <a:t>standard normal distribution</a:t>
                </a:r>
                <a:r>
                  <a:rPr lang="en-US" sz="2800" dirty="0"/>
                  <a:t>  (which has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= 0  and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= 1),  tables of the cumulative distribution function are ubiquitous.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74564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Normal distributions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utility of such tables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 rests with the fact that, when  X  has the normal distribution with mean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𝜇</m:t>
                    </m:r>
                  </m:oMath>
                </a14:m>
                <a:r>
                  <a:rPr lang="en-US" sz="2800" dirty="0"/>
                  <a:t>  and standard deviation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, (X –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/>
                  <a:t> /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 has the standard normal distribution.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Thus,  P( </a:t>
                </a:r>
                <a:r>
                  <a:rPr lang="en-US" sz="2800" i="1" dirty="0"/>
                  <a:t>a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X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b</a:t>
                </a:r>
                <a:r>
                  <a:rPr lang="en-US" sz="2800" dirty="0"/>
                  <a:t> )  can be obtained as the difference between standard normal cumulative distribution function evaluations at  (</a:t>
                </a:r>
                <a:r>
                  <a:rPr lang="en-US" sz="2800" i="1" dirty="0"/>
                  <a:t>b</a:t>
                </a:r>
                <a:r>
                  <a:rPr lang="en-US" sz="2800" dirty="0"/>
                  <a:t> –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/>
                  <a:t> /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  and  (</a:t>
                </a:r>
                <a:r>
                  <a:rPr lang="en-US" sz="2800" i="1" dirty="0"/>
                  <a:t>a</a:t>
                </a:r>
                <a:r>
                  <a:rPr lang="en-US" sz="2800" dirty="0"/>
                  <a:t> –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𝜇</m:t>
                    </m:r>
                    <m:r>
                      <a:rPr lang="en-US" sz="280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/>
                  <a:t> /</a:t>
                </a:r>
                <a14:m>
                  <m:oMath xmlns:m="http://schemas.openxmlformats.org/officeDocument/2006/math">
                    <m:r>
                      <a:rPr lang="en-US" sz="280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𝜎</m:t>
                    </m:r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1600" baseline="30000" dirty="0"/>
                  <a:t>2</a:t>
                </a:r>
                <a:r>
                  <a:rPr lang="en-US" sz="1600" dirty="0"/>
                  <a:t> See, e.g., {https://www.soa.org/globalassets/assets/files/edu/2021/p-1-table-rev-4-29-21.pdf}.</a:t>
                </a:r>
                <a:endParaRPr lang="en-US" sz="1600" baseline="300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6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50973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Gamma distributions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gamma distribution with shape parameter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800" dirty="0"/>
                  <a:t> (&gt; 0)  and rate parameter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 (&gt; 0)  has probability density function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p>
                        </m:sSup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Γ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[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]</m:t>
                            </m:r>
                          </m:e>
                        </m:d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−1 </m:t>
                        </m:r>
                      </m:sup>
                    </m:sSup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func>
                      <m:func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exp</m:t>
                        </m:r>
                      </m:fName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 for  </a:t>
                </a:r>
                <a:r>
                  <a:rPr lang="en-US" sz="2800" i="1" dirty="0"/>
                  <a:t>x</a:t>
                </a:r>
                <a:r>
                  <a:rPr lang="en-US" sz="2800" dirty="0"/>
                  <a:t> &gt; 0.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Above,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</a:rPr>
                      <m:t>Γ</m:t>
                    </m:r>
                  </m:oMath>
                </a14:m>
                <a:r>
                  <a:rPr lang="en-US" sz="2800" dirty="0"/>
                  <a:t>  is the </a:t>
                </a:r>
                <a:r>
                  <a:rPr lang="en-US" sz="2800" u="sng" dirty="0"/>
                  <a:t>gamma function</a:t>
                </a:r>
                <a:r>
                  <a:rPr lang="en-US" sz="2800" dirty="0"/>
                  <a:t>,  defined by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                        </m:t>
                    </m:r>
                  </m:oMath>
                </a14:m>
                <a:endParaRPr lang="en-US" sz="2800" b="0" i="1" dirty="0">
                  <a:latin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</a:rPr>
                      <m:t>Γ</m:t>
                    </m:r>
                    <m:d>
                      <m:dPr>
                        <m:begChr m:val="["/>
                        <m:endChr m:val="]"/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≔ </m:t>
                    </m:r>
                    <m:nary>
                      <m:nary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  <m:func>
                          <m:func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func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If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800" dirty="0"/>
                  <a:t>  is a positive integer, then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800">
                        <a:latin typeface="Cambria Math" panose="02040503050406030204" pitchFamily="18" charset="0"/>
                      </a:rPr>
                      <m:t>Γ</m:t>
                    </m:r>
                    <m:d>
                      <m:dPr>
                        <m:begChr m:val="["/>
                        <m:endChr m:val="]"/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</m:d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!</m:t>
                    </m:r>
                  </m:oMath>
                </a14:m>
                <a:endParaRPr lang="en-US" sz="28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7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92497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Revisiting some earlier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Previous lectures have provided some examples of continuous distributions: exponential, uniform, logistic, and Cauchy.  We shall begin this lecture by extending these examples to accommodate parameters.  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Indeed, when people collect and analyze data, they are often willing to assume (for good or for ill) that the data come from a certain kind of distribution.  However, they may regard one or more of the parameters as unknown and in need of estimation.</a:t>
            </a:r>
          </a:p>
        </p:txBody>
      </p:sp>
    </p:spTree>
    <p:extLst>
      <p:ext uri="{BB962C8B-B14F-4D97-AF65-F5344CB8AC3E}">
        <p14:creationId xmlns:p14="http://schemas.microsoft.com/office/powerpoint/2010/main" val="7220437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Gamma distributions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Except for some special cases, there is no simple formula for the cumulative distribution function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mean and variance are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  and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/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/>
                  <a:t>  respectively.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If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800" dirty="0"/>
                  <a:t> = 1,  then a gamma distribution reduces to an exponential distribution.  If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800" dirty="0"/>
                  <a:t> &gt; 1,  then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 has a mode at 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−1)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.  If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sz="2800" dirty="0"/>
                  <a:t>  is large, then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 is approximately bell shaped near its mode.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52178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few others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beta:  This is a family of distributions with two shape parameters.  Possible values of a beta random variable lie between  0  and  1.  A special case is the uniform distribution from  0  to  1.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𝜒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800" dirty="0"/>
                  <a:t>:  This is a family of distributions with a degrees of freedom parameter.  Possible values of a chi square random variable lie above  0.  Chi square on  </a:t>
                </a:r>
                <a:r>
                  <a:rPr lang="en-US" sz="2800" i="1" dirty="0"/>
                  <a:t>p</a:t>
                </a:r>
                <a:r>
                  <a:rPr lang="en-US" sz="2800" dirty="0"/>
                  <a:t> (&gt; 0)  degrees of freedom is the same as gamma with shape  </a:t>
                </a:r>
                <a:r>
                  <a:rPr lang="en-US" sz="2800" i="1" dirty="0"/>
                  <a:t>p</a:t>
                </a:r>
                <a:r>
                  <a:rPr lang="en-US" sz="2800" dirty="0"/>
                  <a:t>/2  and rate  1/2.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529757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few others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t:  This is a family of bell-shaped distributions with a degrees of freedom parameter.  A  t  random variable may be obtained by dividing a standard normal random variable by the square root of a chi square random variable over its degrees of freedom, assuming the two random variables are independent.</a:t>
            </a:r>
            <a:r>
              <a:rPr lang="en-US" sz="2800" baseline="30000" dirty="0"/>
              <a:t>3</a:t>
            </a: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A  t  distribution often appears in data analysis procedures concerning means of normal distributions.</a:t>
            </a:r>
            <a:endParaRPr lang="en-US" sz="2800" baseline="30000" dirty="0"/>
          </a:p>
          <a:p>
            <a:pPr marL="0" indent="0">
              <a:spcBef>
                <a:spcPts val="0"/>
              </a:spcBef>
              <a:buNone/>
            </a:pPr>
            <a:endParaRPr lang="en-US" sz="1700" baseline="30000" dirty="0"/>
          </a:p>
          <a:p>
            <a:pPr marL="0" indent="0">
              <a:spcBef>
                <a:spcPts val="0"/>
              </a:spcBef>
              <a:buNone/>
            </a:pPr>
            <a:endParaRPr lang="en-US" sz="1700" baseline="30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700" baseline="30000" dirty="0"/>
              <a:t>3</a:t>
            </a:r>
            <a:r>
              <a:rPr lang="en-US" sz="1700" dirty="0"/>
              <a:t> I shall formally describe independence in an upcoming lecture.</a:t>
            </a:r>
            <a:endParaRPr lang="en-US" sz="1700" baseline="30000" dirty="0"/>
          </a:p>
        </p:txBody>
      </p:sp>
    </p:spTree>
    <p:extLst>
      <p:ext uri="{BB962C8B-B14F-4D97-AF65-F5344CB8AC3E}">
        <p14:creationId xmlns:p14="http://schemas.microsoft.com/office/powerpoint/2010/main" val="37257471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few others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f:  This is a family of distributions with two degrees of freedom parameters.  Possible values of an  f  random variable lie above  0.  An  f  random variable may be obtained by dividing a chi square random variable over its degrees of freedom by another chi square random variable over its degrees of freedom, assuming the two random variables are independent.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An  f  distribution often appears in data analysis procedures concerning means or variances of normal distributions.</a:t>
            </a:r>
            <a:endParaRPr lang="en-US" sz="2800" baseline="30000" dirty="0"/>
          </a:p>
        </p:txBody>
      </p:sp>
    </p:spTree>
    <p:extLst>
      <p:ext uri="{BB962C8B-B14F-4D97-AF65-F5344CB8AC3E}">
        <p14:creationId xmlns:p14="http://schemas.microsoft.com/office/powerpoint/2010/main" val="530480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Exponential distributions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exponential distribution with rate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 (&gt; 0)  has probability density function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 exp(-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i="1" dirty="0"/>
                  <a:t>x</a:t>
                </a:r>
                <a:r>
                  <a:rPr lang="en-US" sz="2800" dirty="0"/>
                  <a:t>)  and cumulative distribution function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1 – exp(-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i="1" dirty="0"/>
                  <a:t>x</a:t>
                </a:r>
                <a:r>
                  <a:rPr lang="en-US" sz="2800" dirty="0"/>
                  <a:t>)  for  </a:t>
                </a:r>
                <a:r>
                  <a:rPr lang="en-US" sz="2800" i="1" dirty="0"/>
                  <a:t>x</a:t>
                </a:r>
                <a:r>
                  <a:rPr lang="en-US" sz="2800" dirty="0"/>
                  <a:t> &gt; 0.  An exponential probability density function is decidedly not bell-shaped and may be used to model, e.g., radioactive decay. </a:t>
                </a:r>
                <a:endParaRPr lang="en-US" sz="2800" i="1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i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There are infinitely many exponential distributions, because there are infinitely many possible values for the parameter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.   A similar comment will apply to our other examples.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2689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Exponential distributions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mean of an exponential distribution with rate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  is  1 /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.  To confirm this theoretically, one can evaluate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 </m:t>
                        </m:r>
                        <m:nary>
                          <m:nary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∞</m:t>
                            </m:r>
                          </m:sup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𝑑𝑥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=</m:t>
                            </m:r>
                          </m:e>
                        </m:nary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  <m:func>
                          <m:func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func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nary>
                  </m:oMath>
                </a14:m>
                <a:r>
                  <a:rPr lang="en-US" sz="2800" dirty="0"/>
                  <a:t> using integration by parts.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 detail, by putting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≔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800" dirty="0"/>
                  <a:t>  and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𝑑𝑣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≔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sz="2800" b="0" i="1" smtClean="0">
                        <a:latin typeface="Cambria Math" panose="02040503050406030204" pitchFamily="18" charset="0"/>
                      </a:rPr>
                      <m:t>exp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𝑑𝑥</m:t>
                    </m:r>
                  </m:oMath>
                </a14:m>
                <a:r>
                  <a:rPr lang="en-US" sz="2800" dirty="0"/>
                  <a:t>,  so that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𝑑𝑢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𝑑𝑥</m:t>
                    </m:r>
                  </m:oMath>
                </a14:m>
                <a:r>
                  <a:rPr lang="en-US" sz="2800" dirty="0"/>
                  <a:t>  and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𝑣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=−</m:t>
                    </m:r>
                    <m:r>
                      <m:rPr>
                        <m:sty m:val="p"/>
                      </m:rPr>
                      <a:rPr lang="en-US" sz="2800" b="0" i="0" smtClean="0">
                        <a:latin typeface="Cambria Math" panose="02040503050406030204" pitchFamily="18" charset="0"/>
                      </a:rPr>
                      <m:t>exp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⁡(−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800" dirty="0"/>
                  <a:t>,  one obtains            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nary>
                          <m:nary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8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  <m:sup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∞</m:t>
                            </m:r>
                          </m:sup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  <m:func>
                              <m:func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800">
                                    <a:latin typeface="Cambria Math" panose="02040503050406030204" pitchFamily="18" charset="0"/>
                                  </a:rPr>
                                  <m:t>exp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</a:rPr>
                                      <m:t>𝜆</m:t>
                                    </m:r>
                                    <m:r>
                                      <a:rPr lang="en-US" sz="2800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</m:e>
                            </m:func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𝑑𝑥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nary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limLow>
                          <m:limLowPr>
                            <m:ctrlPr>
                              <a:rPr lang="en-US" sz="280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 i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func>
                          <m:func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+ </m:t>
                            </m:r>
                          </m:e>
                        </m:func>
                        <m:nary>
                          <m:nary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∞</m:t>
                            </m:r>
                          </m:sup>
                          <m:e>
                            <m:func>
                              <m:func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exp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𝜆</m:t>
                                    </m:r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e>
                                </m:d>
                              </m:e>
                            </m:func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𝑑𝑥</m:t>
                            </m:r>
                          </m:e>
                        </m:nary>
                      </m:e>
                    </m:func>
                  </m:oMath>
                </a14:m>
                <a:r>
                  <a:rPr lang="en-US" sz="2800" dirty="0"/>
                  <a:t>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8914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Exponential distributions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One can apply </a:t>
                </a:r>
                <a:r>
                  <a:rPr lang="en-US" sz="2800" dirty="0" err="1"/>
                  <a:t>L’Hopital’s</a:t>
                </a:r>
                <a:r>
                  <a:rPr lang="en-US" sz="2800" dirty="0"/>
                  <a:t> rule to see that 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 i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→∞</m:t>
                            </m:r>
                          </m:lim>
                        </m:limLow>
                      </m:fName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func>
                          <m:func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func>
                      </m:e>
                    </m:func>
                  </m:oMath>
                </a14:m>
                <a:r>
                  <a:rPr lang="en-US" sz="2800" dirty="0"/>
                  <a:t> = 0.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As for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func>
                          <m:func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d>
                          </m:e>
                        </m:func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,  one can proceed as instructed in a calculus course, but an easier approach for us is to notice that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func>
                          <m:func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8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𝜆</m:t>
                                </m:r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e>
                            </m:d>
                          </m:e>
                        </m:func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e>
                    </m:nary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𝑑𝑥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nary>
                      <m:nary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e>
                    </m:nary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variance of an exponential distribution with rate 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  is          1 /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baseline="30000" dirty="0"/>
                  <a:t>2</a:t>
                </a:r>
                <a:r>
                  <a:rPr lang="en-US" sz="2800" dirty="0"/>
                  <a:t>,  which can also be confirmed theoretically.</a:t>
                </a:r>
                <a:endParaRPr lang="en-US" sz="2800" i="1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r="-2059" b="-3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4913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digression about simulations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One can use simulations to illustrate the aforementioned results concerning the mean and variance of an exponential distribution with rate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dirty="0"/>
                  <a:t>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More specifically, after generating a number of random draws from an exponential distribution</a:t>
                </a:r>
                <a:r>
                  <a:rPr lang="en-US" sz="2800" i="1" dirty="0"/>
                  <a:t>,</a:t>
                </a:r>
                <a:r>
                  <a:rPr lang="en-US" sz="2800" dirty="0"/>
                  <a:t> one can compute the sample mean and sample variance of these random draws.  They will be close to  1 /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i="1" dirty="0"/>
                  <a:t>  </a:t>
                </a:r>
                <a:r>
                  <a:rPr lang="en-US" sz="2800" dirty="0"/>
                  <a:t>and </a:t>
                </a:r>
                <a:r>
                  <a:rPr lang="en-US" sz="2800" i="1" dirty="0"/>
                  <a:t> </a:t>
                </a:r>
                <a:r>
                  <a:rPr lang="en-US" sz="2800" dirty="0"/>
                  <a:t>1 /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800" baseline="30000" dirty="0"/>
                  <a:t>2</a:t>
                </a:r>
                <a:r>
                  <a:rPr lang="en-US" sz="2800" dirty="0"/>
                  <a:t>  respectively.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7205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digression about simulations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You may wonder why someone would use simulations in this way.  I can think of at least two reasons.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First, the person may be unsure about whether his or her coding is correct in some larger project.</a:t>
            </a:r>
          </a:p>
        </p:txBody>
      </p:sp>
    </p:spTree>
    <p:extLst>
      <p:ext uri="{BB962C8B-B14F-4D97-AF65-F5344CB8AC3E}">
        <p14:creationId xmlns:p14="http://schemas.microsoft.com/office/powerpoint/2010/main" val="4242911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digression about simulations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For exponential distributions in particular, the person may not be sure whether a command in the code generates a random draw from an exponential distribution with a specified rate or from an exponential distribution with a specified mean.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By calculating the sample mean of even a moderate number of random draws, the person may be able to resolve his or her doubts about what the command is doing.</a:t>
            </a:r>
          </a:p>
        </p:txBody>
      </p:sp>
    </p:spTree>
    <p:extLst>
      <p:ext uri="{BB962C8B-B14F-4D97-AF65-F5344CB8AC3E}">
        <p14:creationId xmlns:p14="http://schemas.microsoft.com/office/powerpoint/2010/main" val="2133294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digression about simulations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Second, there are some situations (more complicated than looking at an exponential distribution) in which theoretical computation of the mean is prohibitively difficult.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Such situations occur routinely in Bayesian data analysis.</a:t>
            </a:r>
            <a:r>
              <a:rPr lang="en-US" sz="2800" baseline="30000" dirty="0"/>
              <a:t>1</a:t>
            </a:r>
            <a:r>
              <a:rPr lang="en-US" sz="2800" dirty="0"/>
              <a:t>  The usual strategy there is to take random draws from a posterior distribution and thereby estimate the mean (and other functionals) of that posterior distribution.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1700" baseline="30000" dirty="0"/>
              <a:t>1</a:t>
            </a:r>
            <a:r>
              <a:rPr lang="en-US" sz="1700" dirty="0"/>
              <a:t> I have posted materials from a course I taught on Bayesian data analysis at {www.richardcharnigo.net}.</a:t>
            </a:r>
            <a:endParaRPr lang="en-US" sz="1700" baseline="30000" dirty="0"/>
          </a:p>
        </p:txBody>
      </p:sp>
    </p:spTree>
    <p:extLst>
      <p:ext uri="{BB962C8B-B14F-4D97-AF65-F5344CB8AC3E}">
        <p14:creationId xmlns:p14="http://schemas.microsoft.com/office/powerpoint/2010/main" val="1079004620"/>
      </p:ext>
    </p:extLst>
  </p:cSld>
  <p:clrMapOvr>
    <a:masterClrMapping/>
  </p:clrMapOvr>
</p:sld>
</file>

<file path=ppt/theme/theme1.xml><?xml version="1.0" encoding="utf-8"?>
<a:theme xmlns:a="http://schemas.openxmlformats.org/drawingml/2006/main" name="VanillaVTI">
  <a:themeElements>
    <a:clrScheme name="Vanill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3107</TotalTime>
  <Words>1911</Words>
  <Application>Microsoft Office PowerPoint</Application>
  <PresentationFormat>Widescreen</PresentationFormat>
  <Paragraphs>119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Cambria Math</vt:lpstr>
      <vt:lpstr>Neue Haas Grotesk Text Pro</vt:lpstr>
      <vt:lpstr>VanillaVTI</vt:lpstr>
      <vt:lpstr>Some common continuous distributions    </vt:lpstr>
      <vt:lpstr>Revisiting some earlier examples</vt:lpstr>
      <vt:lpstr>Exponential distributions</vt:lpstr>
      <vt:lpstr>Exponential distributions (continued)</vt:lpstr>
      <vt:lpstr>Exponential distributions (continued)</vt:lpstr>
      <vt:lpstr>A digression about simulations</vt:lpstr>
      <vt:lpstr>A digression about simulations (continued)</vt:lpstr>
      <vt:lpstr>A digression about simulations (continued)</vt:lpstr>
      <vt:lpstr>A digression about simulations (continued)</vt:lpstr>
      <vt:lpstr>Uniform distributions</vt:lpstr>
      <vt:lpstr>Uniform distributions (continued)</vt:lpstr>
      <vt:lpstr>Logistic distributions</vt:lpstr>
      <vt:lpstr>Logistic distributions (continued)</vt:lpstr>
      <vt:lpstr>Cauchy distributions</vt:lpstr>
      <vt:lpstr>Cauchy distributions (continued)</vt:lpstr>
      <vt:lpstr>Additional examples</vt:lpstr>
      <vt:lpstr>Normal distributions</vt:lpstr>
      <vt:lpstr>Normal distributions (continued)</vt:lpstr>
      <vt:lpstr>Gamma distributions</vt:lpstr>
      <vt:lpstr>Gamma distributions (continued)</vt:lpstr>
      <vt:lpstr>A few others</vt:lpstr>
      <vt:lpstr>A few others (continued)</vt:lpstr>
      <vt:lpstr>A few others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nature of uncertainty and the role of biostatistics  </dc:title>
  <dc:creator>Richard Charnigo</dc:creator>
  <cp:lastModifiedBy>Richard Charnigo</cp:lastModifiedBy>
  <cp:revision>7</cp:revision>
  <cp:lastPrinted>2025-08-21T02:45:19Z</cp:lastPrinted>
  <dcterms:created xsi:type="dcterms:W3CDTF">2025-08-20T13:52:23Z</dcterms:created>
  <dcterms:modified xsi:type="dcterms:W3CDTF">2025-08-29T20:31:38Z</dcterms:modified>
</cp:coreProperties>
</file>