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41"/>
  </p:notesMasterIdLst>
  <p:handoutMasterIdLst>
    <p:handoutMasterId r:id="rId42"/>
  </p:handoutMasterIdLst>
  <p:sldIdLst>
    <p:sldId id="289" r:id="rId5"/>
    <p:sldId id="291" r:id="rId6"/>
    <p:sldId id="292" r:id="rId7"/>
    <p:sldId id="293" r:id="rId8"/>
    <p:sldId id="294" r:id="rId9"/>
    <p:sldId id="295" r:id="rId10"/>
    <p:sldId id="296" r:id="rId11"/>
    <p:sldId id="298" r:id="rId12"/>
    <p:sldId id="297" r:id="rId13"/>
    <p:sldId id="299" r:id="rId14"/>
    <p:sldId id="300" r:id="rId15"/>
    <p:sldId id="302" r:id="rId16"/>
    <p:sldId id="301" r:id="rId17"/>
    <p:sldId id="303" r:id="rId18"/>
    <p:sldId id="304" r:id="rId19"/>
    <p:sldId id="305" r:id="rId20"/>
    <p:sldId id="306" r:id="rId21"/>
    <p:sldId id="307" r:id="rId22"/>
    <p:sldId id="308" r:id="rId23"/>
    <p:sldId id="309" r:id="rId24"/>
    <p:sldId id="311" r:id="rId25"/>
    <p:sldId id="310" r:id="rId26"/>
    <p:sldId id="312" r:id="rId27"/>
    <p:sldId id="315" r:id="rId28"/>
    <p:sldId id="313" r:id="rId29"/>
    <p:sldId id="314" r:id="rId30"/>
    <p:sldId id="316" r:id="rId31"/>
    <p:sldId id="318" r:id="rId32"/>
    <p:sldId id="317" r:id="rId33"/>
    <p:sldId id="319" r:id="rId34"/>
    <p:sldId id="320" r:id="rId35"/>
    <p:sldId id="322" r:id="rId36"/>
    <p:sldId id="321" r:id="rId37"/>
    <p:sldId id="323" r:id="rId38"/>
    <p:sldId id="324" r:id="rId39"/>
    <p:sldId id="32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0FF16C4-8C79-47C2-959F-C2410DA7BFB2}">
          <p14:sldIdLst>
            <p14:sldId id="289"/>
            <p14:sldId id="291"/>
            <p14:sldId id="292"/>
            <p14:sldId id="293"/>
            <p14:sldId id="294"/>
            <p14:sldId id="295"/>
            <p14:sldId id="296"/>
            <p14:sldId id="298"/>
            <p14:sldId id="297"/>
            <p14:sldId id="299"/>
            <p14:sldId id="300"/>
            <p14:sldId id="302"/>
            <p14:sldId id="301"/>
            <p14:sldId id="303"/>
            <p14:sldId id="304"/>
            <p14:sldId id="305"/>
            <p14:sldId id="306"/>
            <p14:sldId id="307"/>
            <p14:sldId id="308"/>
            <p14:sldId id="309"/>
            <p14:sldId id="311"/>
            <p14:sldId id="310"/>
            <p14:sldId id="312"/>
            <p14:sldId id="315"/>
            <p14:sldId id="313"/>
            <p14:sldId id="314"/>
            <p14:sldId id="316"/>
            <p14:sldId id="318"/>
            <p14:sldId id="317"/>
            <p14:sldId id="319"/>
            <p14:sldId id="320"/>
            <p14:sldId id="322"/>
            <p14:sldId id="321"/>
            <p14:sldId id="323"/>
            <p14:sldId id="324"/>
            <p14:sldId id="32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D3B9DC-11D5-4CAD-BA16-27576F11814A}" v="7994" dt="2025-10-15T03:26:18.863"/>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2AD3B9DC-11D5-4CAD-BA16-27576F11814A}"/>
    <pc:docChg chg="undo redo custSel addSld delSld modSld sldOrd addSection delSection modSection">
      <pc:chgData name="Richard Charnigo" userId="4fe029dc7930efe6" providerId="LiveId" clId="{2AD3B9DC-11D5-4CAD-BA16-27576F11814A}" dt="2025-10-15T03:26:18.863" v="22816" actId="20577"/>
      <pc:docMkLst>
        <pc:docMk/>
      </pc:docMkLst>
      <pc:sldChg chg="modSp mod">
        <pc:chgData name="Richard Charnigo" userId="4fe029dc7930efe6" providerId="LiveId" clId="{2AD3B9DC-11D5-4CAD-BA16-27576F11814A}" dt="2025-09-25T03:32:27.209" v="14" actId="14100"/>
        <pc:sldMkLst>
          <pc:docMk/>
          <pc:sldMk cId="3078994387" sldId="289"/>
        </pc:sldMkLst>
        <pc:spChg chg="mod">
          <ac:chgData name="Richard Charnigo" userId="4fe029dc7930efe6" providerId="LiveId" clId="{2AD3B9DC-11D5-4CAD-BA16-27576F11814A}" dt="2025-09-25T03:32:27.209" v="14" actId="14100"/>
          <ac:spMkLst>
            <pc:docMk/>
            <pc:sldMk cId="3078994387" sldId="289"/>
            <ac:spMk id="9" creationId="{6FEC93CF-2672-7D78-F278-58C5E012E0DF}"/>
          </ac:spMkLst>
        </pc:spChg>
      </pc:sldChg>
      <pc:sldChg chg="modSp mod">
        <pc:chgData name="Richard Charnigo" userId="4fe029dc7930efe6" providerId="LiveId" clId="{2AD3B9DC-11D5-4CAD-BA16-27576F11814A}" dt="2025-09-25T22:38:02.273" v="8455" actId="20577"/>
        <pc:sldMkLst>
          <pc:docMk/>
          <pc:sldMk cId="1581522045" sldId="291"/>
        </pc:sldMkLst>
        <pc:spChg chg="mod">
          <ac:chgData name="Richard Charnigo" userId="4fe029dc7930efe6" providerId="LiveId" clId="{2AD3B9DC-11D5-4CAD-BA16-27576F11814A}" dt="2025-09-25T19:02:04.601" v="26" actId="20577"/>
          <ac:spMkLst>
            <pc:docMk/>
            <pc:sldMk cId="1581522045" sldId="291"/>
            <ac:spMk id="2" creationId="{BF1F5F01-64F3-DA0A-7FD2-A56B7F190F54}"/>
          </ac:spMkLst>
        </pc:spChg>
        <pc:spChg chg="mod">
          <ac:chgData name="Richard Charnigo" userId="4fe029dc7930efe6" providerId="LiveId" clId="{2AD3B9DC-11D5-4CAD-BA16-27576F11814A}" dt="2025-09-25T22:38:02.273" v="8455" actId="20577"/>
          <ac:spMkLst>
            <pc:docMk/>
            <pc:sldMk cId="1581522045" sldId="291"/>
            <ac:spMk id="3" creationId="{940A6D83-6E2B-7C68-A633-B77B496B2B66}"/>
          </ac:spMkLst>
        </pc:spChg>
      </pc:sldChg>
      <pc:sldChg chg="modSp add mod">
        <pc:chgData name="Richard Charnigo" userId="4fe029dc7930efe6" providerId="LiveId" clId="{2AD3B9DC-11D5-4CAD-BA16-27576F11814A}" dt="2025-09-25T22:12:16.983" v="7266" actId="20577"/>
        <pc:sldMkLst>
          <pc:docMk/>
          <pc:sldMk cId="1332779966" sldId="292"/>
        </pc:sldMkLst>
        <pc:spChg chg="mod">
          <ac:chgData name="Richard Charnigo" userId="4fe029dc7930efe6" providerId="LiveId" clId="{2AD3B9DC-11D5-4CAD-BA16-27576F11814A}" dt="2025-09-25T19:07:38.390" v="1046" actId="20577"/>
          <ac:spMkLst>
            <pc:docMk/>
            <pc:sldMk cId="1332779966" sldId="292"/>
            <ac:spMk id="2" creationId="{BF1F5F01-64F3-DA0A-7FD2-A56B7F190F54}"/>
          </ac:spMkLst>
        </pc:spChg>
        <pc:spChg chg="mod">
          <ac:chgData name="Richard Charnigo" userId="4fe029dc7930efe6" providerId="LiveId" clId="{2AD3B9DC-11D5-4CAD-BA16-27576F11814A}" dt="2025-09-25T22:12:16.983" v="7266" actId="20577"/>
          <ac:spMkLst>
            <pc:docMk/>
            <pc:sldMk cId="1332779966" sldId="292"/>
            <ac:spMk id="3" creationId="{940A6D83-6E2B-7C68-A633-B77B496B2B66}"/>
          </ac:spMkLst>
        </pc:spChg>
      </pc:sldChg>
      <pc:sldChg chg="modSp add mod">
        <pc:chgData name="Richard Charnigo" userId="4fe029dc7930efe6" providerId="LiveId" clId="{2AD3B9DC-11D5-4CAD-BA16-27576F11814A}" dt="2025-09-26T20:54:46.560" v="14669" actId="20577"/>
        <pc:sldMkLst>
          <pc:docMk/>
          <pc:sldMk cId="3582558800" sldId="293"/>
        </pc:sldMkLst>
        <pc:spChg chg="mod">
          <ac:chgData name="Richard Charnigo" userId="4fe029dc7930efe6" providerId="LiveId" clId="{2AD3B9DC-11D5-4CAD-BA16-27576F11814A}" dt="2025-09-25T19:12:09.486" v="1830" actId="20577"/>
          <ac:spMkLst>
            <pc:docMk/>
            <pc:sldMk cId="3582558800" sldId="293"/>
            <ac:spMk id="2" creationId="{BF1F5F01-64F3-DA0A-7FD2-A56B7F190F54}"/>
          </ac:spMkLst>
        </pc:spChg>
        <pc:spChg chg="mod">
          <ac:chgData name="Richard Charnigo" userId="4fe029dc7930efe6" providerId="LiveId" clId="{2AD3B9DC-11D5-4CAD-BA16-27576F11814A}" dt="2025-09-26T20:54:46.560" v="14669" actId="20577"/>
          <ac:spMkLst>
            <pc:docMk/>
            <pc:sldMk cId="3582558800" sldId="293"/>
            <ac:spMk id="3" creationId="{940A6D83-6E2B-7C68-A633-B77B496B2B66}"/>
          </ac:spMkLst>
        </pc:spChg>
      </pc:sldChg>
      <pc:sldChg chg="modSp add mod">
        <pc:chgData name="Richard Charnigo" userId="4fe029dc7930efe6" providerId="LiveId" clId="{2AD3B9DC-11D5-4CAD-BA16-27576F11814A}" dt="2025-09-26T19:20:52.375" v="14275" actId="20577"/>
        <pc:sldMkLst>
          <pc:docMk/>
          <pc:sldMk cId="2882092648" sldId="294"/>
        </pc:sldMkLst>
        <pc:spChg chg="mod">
          <ac:chgData name="Richard Charnigo" userId="4fe029dc7930efe6" providerId="LiveId" clId="{2AD3B9DC-11D5-4CAD-BA16-27576F11814A}" dt="2025-09-26T19:20:24.033" v="14227" actId="20577"/>
          <ac:spMkLst>
            <pc:docMk/>
            <pc:sldMk cId="2882092648" sldId="294"/>
            <ac:spMk id="2" creationId="{BF1F5F01-64F3-DA0A-7FD2-A56B7F190F54}"/>
          </ac:spMkLst>
        </pc:spChg>
        <pc:spChg chg="mod">
          <ac:chgData name="Richard Charnigo" userId="4fe029dc7930efe6" providerId="LiveId" clId="{2AD3B9DC-11D5-4CAD-BA16-27576F11814A}" dt="2025-09-26T19:20:52.375" v="14275" actId="20577"/>
          <ac:spMkLst>
            <pc:docMk/>
            <pc:sldMk cId="2882092648" sldId="294"/>
            <ac:spMk id="3" creationId="{940A6D83-6E2B-7C68-A633-B77B496B2B66}"/>
          </ac:spMkLst>
        </pc:spChg>
      </pc:sldChg>
      <pc:sldChg chg="modSp add mod">
        <pc:chgData name="Richard Charnigo" userId="4fe029dc7930efe6" providerId="LiveId" clId="{2AD3B9DC-11D5-4CAD-BA16-27576F11814A}" dt="2025-09-25T22:42:52.309" v="8736" actId="20577"/>
        <pc:sldMkLst>
          <pc:docMk/>
          <pc:sldMk cId="3063804563" sldId="295"/>
        </pc:sldMkLst>
        <pc:spChg chg="mod">
          <ac:chgData name="Richard Charnigo" userId="4fe029dc7930efe6" providerId="LiveId" clId="{2AD3B9DC-11D5-4CAD-BA16-27576F11814A}" dt="2025-09-25T21:42:23.179" v="4478" actId="20577"/>
          <ac:spMkLst>
            <pc:docMk/>
            <pc:sldMk cId="3063804563" sldId="295"/>
            <ac:spMk id="2" creationId="{BF1F5F01-64F3-DA0A-7FD2-A56B7F190F54}"/>
          </ac:spMkLst>
        </pc:spChg>
        <pc:spChg chg="mod">
          <ac:chgData name="Richard Charnigo" userId="4fe029dc7930efe6" providerId="LiveId" clId="{2AD3B9DC-11D5-4CAD-BA16-27576F11814A}" dt="2025-09-25T22:42:52.309" v="8736" actId="20577"/>
          <ac:spMkLst>
            <pc:docMk/>
            <pc:sldMk cId="3063804563" sldId="295"/>
            <ac:spMk id="3" creationId="{940A6D83-6E2B-7C68-A633-B77B496B2B66}"/>
          </ac:spMkLst>
        </pc:spChg>
      </pc:sldChg>
      <pc:sldChg chg="modSp add mod">
        <pc:chgData name="Richard Charnigo" userId="4fe029dc7930efe6" providerId="LiveId" clId="{2AD3B9DC-11D5-4CAD-BA16-27576F11814A}" dt="2025-09-25T21:47:47.900" v="5305" actId="20577"/>
        <pc:sldMkLst>
          <pc:docMk/>
          <pc:sldMk cId="2701986898" sldId="296"/>
        </pc:sldMkLst>
        <pc:spChg chg="mod">
          <ac:chgData name="Richard Charnigo" userId="4fe029dc7930efe6" providerId="LiveId" clId="{2AD3B9DC-11D5-4CAD-BA16-27576F11814A}" dt="2025-09-25T21:44:03.504" v="4625" actId="20577"/>
          <ac:spMkLst>
            <pc:docMk/>
            <pc:sldMk cId="2701986898" sldId="296"/>
            <ac:spMk id="2" creationId="{BF1F5F01-64F3-DA0A-7FD2-A56B7F190F54}"/>
          </ac:spMkLst>
        </pc:spChg>
        <pc:spChg chg="mod">
          <ac:chgData name="Richard Charnigo" userId="4fe029dc7930efe6" providerId="LiveId" clId="{2AD3B9DC-11D5-4CAD-BA16-27576F11814A}" dt="2025-09-25T21:47:47.900" v="5305" actId="20577"/>
          <ac:spMkLst>
            <pc:docMk/>
            <pc:sldMk cId="2701986898" sldId="296"/>
            <ac:spMk id="3" creationId="{940A6D83-6E2B-7C68-A633-B77B496B2B66}"/>
          </ac:spMkLst>
        </pc:spChg>
      </pc:sldChg>
      <pc:sldChg chg="modSp add mod">
        <pc:chgData name="Richard Charnigo" userId="4fe029dc7930efe6" providerId="LiveId" clId="{2AD3B9DC-11D5-4CAD-BA16-27576F11814A}" dt="2025-09-25T22:12:47.657" v="7323" actId="20577"/>
        <pc:sldMkLst>
          <pc:docMk/>
          <pc:sldMk cId="3092971625" sldId="297"/>
        </pc:sldMkLst>
        <pc:spChg chg="mod">
          <ac:chgData name="Richard Charnigo" userId="4fe029dc7930efe6" providerId="LiveId" clId="{2AD3B9DC-11D5-4CAD-BA16-27576F11814A}" dt="2025-09-25T22:01:45.993" v="6704" actId="20577"/>
          <ac:spMkLst>
            <pc:docMk/>
            <pc:sldMk cId="3092971625" sldId="297"/>
            <ac:spMk id="2" creationId="{BF1F5F01-64F3-DA0A-7FD2-A56B7F190F54}"/>
          </ac:spMkLst>
        </pc:spChg>
        <pc:spChg chg="mod">
          <ac:chgData name="Richard Charnigo" userId="4fe029dc7930efe6" providerId="LiveId" clId="{2AD3B9DC-11D5-4CAD-BA16-27576F11814A}" dt="2025-09-25T22:12:47.657" v="7323" actId="20577"/>
          <ac:spMkLst>
            <pc:docMk/>
            <pc:sldMk cId="3092971625" sldId="297"/>
            <ac:spMk id="3" creationId="{940A6D83-6E2B-7C68-A633-B77B496B2B66}"/>
          </ac:spMkLst>
        </pc:spChg>
      </pc:sldChg>
      <pc:sldChg chg="modSp add mod ord">
        <pc:chgData name="Richard Charnigo" userId="4fe029dc7930efe6" providerId="LiveId" clId="{2AD3B9DC-11D5-4CAD-BA16-27576F11814A}" dt="2025-09-26T21:33:44.434" v="15582" actId="20577"/>
        <pc:sldMkLst>
          <pc:docMk/>
          <pc:sldMk cId="3629170376" sldId="298"/>
        </pc:sldMkLst>
        <pc:spChg chg="mod">
          <ac:chgData name="Richard Charnigo" userId="4fe029dc7930efe6" providerId="LiveId" clId="{2AD3B9DC-11D5-4CAD-BA16-27576F11814A}" dt="2025-09-26T21:33:44.434" v="15582" actId="20577"/>
          <ac:spMkLst>
            <pc:docMk/>
            <pc:sldMk cId="3629170376" sldId="298"/>
            <ac:spMk id="3" creationId="{940A6D83-6E2B-7C68-A633-B77B496B2B66}"/>
          </ac:spMkLst>
        </pc:spChg>
      </pc:sldChg>
      <pc:sldChg chg="modSp add mod">
        <pc:chgData name="Richard Charnigo" userId="4fe029dc7930efe6" providerId="LiveId" clId="{2AD3B9DC-11D5-4CAD-BA16-27576F11814A}" dt="2025-09-26T19:17:44.155" v="14175" actId="20577"/>
        <pc:sldMkLst>
          <pc:docMk/>
          <pc:sldMk cId="1434142744" sldId="299"/>
        </pc:sldMkLst>
        <pc:spChg chg="mod">
          <ac:chgData name="Richard Charnigo" userId="4fe029dc7930efe6" providerId="LiveId" clId="{2AD3B9DC-11D5-4CAD-BA16-27576F11814A}" dt="2025-09-25T22:01:07.872" v="6701" actId="20577"/>
          <ac:spMkLst>
            <pc:docMk/>
            <pc:sldMk cId="1434142744" sldId="299"/>
            <ac:spMk id="2" creationId="{BF1F5F01-64F3-DA0A-7FD2-A56B7F190F54}"/>
          </ac:spMkLst>
        </pc:spChg>
        <pc:spChg chg="mod">
          <ac:chgData name="Richard Charnigo" userId="4fe029dc7930efe6" providerId="LiveId" clId="{2AD3B9DC-11D5-4CAD-BA16-27576F11814A}" dt="2025-09-26T19:17:44.155" v="14175" actId="20577"/>
          <ac:spMkLst>
            <pc:docMk/>
            <pc:sldMk cId="1434142744" sldId="299"/>
            <ac:spMk id="3" creationId="{940A6D83-6E2B-7C68-A633-B77B496B2B66}"/>
          </ac:spMkLst>
        </pc:spChg>
      </pc:sldChg>
      <pc:sldChg chg="modSp add mod">
        <pc:chgData name="Richard Charnigo" userId="4fe029dc7930efe6" providerId="LiveId" clId="{2AD3B9DC-11D5-4CAD-BA16-27576F11814A}" dt="2025-09-26T21:17:36.605" v="15065" actId="20577"/>
        <pc:sldMkLst>
          <pc:docMk/>
          <pc:sldMk cId="3160797228" sldId="300"/>
        </pc:sldMkLst>
        <pc:spChg chg="mod">
          <ac:chgData name="Richard Charnigo" userId="4fe029dc7930efe6" providerId="LiveId" clId="{2AD3B9DC-11D5-4CAD-BA16-27576F11814A}" dt="2025-09-26T21:17:36.605" v="15065" actId="20577"/>
          <ac:spMkLst>
            <pc:docMk/>
            <pc:sldMk cId="3160797228" sldId="300"/>
            <ac:spMk id="3" creationId="{940A6D83-6E2B-7C68-A633-B77B496B2B66}"/>
          </ac:spMkLst>
        </pc:spChg>
      </pc:sldChg>
      <pc:sldChg chg="modSp add mod">
        <pc:chgData name="Richard Charnigo" userId="4fe029dc7930efe6" providerId="LiveId" clId="{2AD3B9DC-11D5-4CAD-BA16-27576F11814A}" dt="2025-09-26T19:21:02.165" v="14280" actId="20577"/>
        <pc:sldMkLst>
          <pc:docMk/>
          <pc:sldMk cId="1522914283" sldId="301"/>
        </pc:sldMkLst>
        <pc:spChg chg="mod">
          <ac:chgData name="Richard Charnigo" userId="4fe029dc7930efe6" providerId="LiveId" clId="{2AD3B9DC-11D5-4CAD-BA16-27576F11814A}" dt="2025-09-26T19:20:32.856" v="14228"/>
          <ac:spMkLst>
            <pc:docMk/>
            <pc:sldMk cId="1522914283" sldId="301"/>
            <ac:spMk id="2" creationId="{BF1F5F01-64F3-DA0A-7FD2-A56B7F190F54}"/>
          </ac:spMkLst>
        </pc:spChg>
        <pc:spChg chg="mod">
          <ac:chgData name="Richard Charnigo" userId="4fe029dc7930efe6" providerId="LiveId" clId="{2AD3B9DC-11D5-4CAD-BA16-27576F11814A}" dt="2025-09-26T19:21:02.165" v="14280" actId="20577"/>
          <ac:spMkLst>
            <pc:docMk/>
            <pc:sldMk cId="1522914283" sldId="301"/>
            <ac:spMk id="3" creationId="{940A6D83-6E2B-7C68-A633-B77B496B2B66}"/>
          </ac:spMkLst>
        </pc:spChg>
      </pc:sldChg>
      <pc:sldChg chg="modSp add mod ord">
        <pc:chgData name="Richard Charnigo" userId="4fe029dc7930efe6" providerId="LiveId" clId="{2AD3B9DC-11D5-4CAD-BA16-27576F11814A}" dt="2025-09-26T19:19:29.367" v="14201" actId="20577"/>
        <pc:sldMkLst>
          <pc:docMk/>
          <pc:sldMk cId="1148072333" sldId="302"/>
        </pc:sldMkLst>
        <pc:spChg chg="mod">
          <ac:chgData name="Richard Charnigo" userId="4fe029dc7930efe6" providerId="LiveId" clId="{2AD3B9DC-11D5-4CAD-BA16-27576F11814A}" dt="2025-09-25T22:40:28.485" v="8515" actId="20577"/>
          <ac:spMkLst>
            <pc:docMk/>
            <pc:sldMk cId="1148072333" sldId="302"/>
            <ac:spMk id="2" creationId="{BF1F5F01-64F3-DA0A-7FD2-A56B7F190F54}"/>
          </ac:spMkLst>
        </pc:spChg>
        <pc:spChg chg="mod">
          <ac:chgData name="Richard Charnigo" userId="4fe029dc7930efe6" providerId="LiveId" clId="{2AD3B9DC-11D5-4CAD-BA16-27576F11814A}" dt="2025-09-26T19:19:29.367" v="14201" actId="20577"/>
          <ac:spMkLst>
            <pc:docMk/>
            <pc:sldMk cId="1148072333" sldId="302"/>
            <ac:spMk id="3" creationId="{940A6D83-6E2B-7C68-A633-B77B496B2B66}"/>
          </ac:spMkLst>
        </pc:spChg>
      </pc:sldChg>
      <pc:sldChg chg="modSp add mod">
        <pc:chgData name="Richard Charnigo" userId="4fe029dc7930efe6" providerId="LiveId" clId="{2AD3B9DC-11D5-4CAD-BA16-27576F11814A}" dt="2025-09-25T22:56:32.513" v="9753" actId="20577"/>
        <pc:sldMkLst>
          <pc:docMk/>
          <pc:sldMk cId="301802596" sldId="303"/>
        </pc:sldMkLst>
        <pc:spChg chg="mod">
          <ac:chgData name="Richard Charnigo" userId="4fe029dc7930efe6" providerId="LiveId" clId="{2AD3B9DC-11D5-4CAD-BA16-27576F11814A}" dt="2025-09-25T22:47:40.141" v="8896" actId="20577"/>
          <ac:spMkLst>
            <pc:docMk/>
            <pc:sldMk cId="301802596" sldId="303"/>
            <ac:spMk id="2" creationId="{BF1F5F01-64F3-DA0A-7FD2-A56B7F190F54}"/>
          </ac:spMkLst>
        </pc:spChg>
        <pc:spChg chg="mod">
          <ac:chgData name="Richard Charnigo" userId="4fe029dc7930efe6" providerId="LiveId" clId="{2AD3B9DC-11D5-4CAD-BA16-27576F11814A}" dt="2025-09-25T22:56:32.513" v="9753" actId="20577"/>
          <ac:spMkLst>
            <pc:docMk/>
            <pc:sldMk cId="301802596" sldId="303"/>
            <ac:spMk id="3" creationId="{940A6D83-6E2B-7C68-A633-B77B496B2B66}"/>
          </ac:spMkLst>
        </pc:spChg>
      </pc:sldChg>
      <pc:sldChg chg="modSp add mod">
        <pc:chgData name="Richard Charnigo" userId="4fe029dc7930efe6" providerId="LiveId" clId="{2AD3B9DC-11D5-4CAD-BA16-27576F11814A}" dt="2025-09-26T21:18:38.737" v="15077" actId="20577"/>
        <pc:sldMkLst>
          <pc:docMk/>
          <pc:sldMk cId="4238998715" sldId="304"/>
        </pc:sldMkLst>
        <pc:spChg chg="mod">
          <ac:chgData name="Richard Charnigo" userId="4fe029dc7930efe6" providerId="LiveId" clId="{2AD3B9DC-11D5-4CAD-BA16-27576F11814A}" dt="2025-09-25T22:53:56.963" v="9383" actId="20577"/>
          <ac:spMkLst>
            <pc:docMk/>
            <pc:sldMk cId="4238998715" sldId="304"/>
            <ac:spMk id="2" creationId="{BF1F5F01-64F3-DA0A-7FD2-A56B7F190F54}"/>
          </ac:spMkLst>
        </pc:spChg>
        <pc:spChg chg="mod">
          <ac:chgData name="Richard Charnigo" userId="4fe029dc7930efe6" providerId="LiveId" clId="{2AD3B9DC-11D5-4CAD-BA16-27576F11814A}" dt="2025-09-26T21:18:38.737" v="15077" actId="20577"/>
          <ac:spMkLst>
            <pc:docMk/>
            <pc:sldMk cId="4238998715" sldId="304"/>
            <ac:spMk id="3" creationId="{940A6D83-6E2B-7C68-A633-B77B496B2B66}"/>
          </ac:spMkLst>
        </pc:spChg>
      </pc:sldChg>
      <pc:sldChg chg="modSp add mod">
        <pc:chgData name="Richard Charnigo" userId="4fe029dc7930efe6" providerId="LiveId" clId="{2AD3B9DC-11D5-4CAD-BA16-27576F11814A}" dt="2025-09-26T17:09:02.794" v="9962" actId="20577"/>
        <pc:sldMkLst>
          <pc:docMk/>
          <pc:sldMk cId="4018307704" sldId="305"/>
        </pc:sldMkLst>
        <pc:spChg chg="mod">
          <ac:chgData name="Richard Charnigo" userId="4fe029dc7930efe6" providerId="LiveId" clId="{2AD3B9DC-11D5-4CAD-BA16-27576F11814A}" dt="2025-09-25T22:56:41.842" v="9766" actId="20577"/>
          <ac:spMkLst>
            <pc:docMk/>
            <pc:sldMk cId="4018307704" sldId="305"/>
            <ac:spMk id="2" creationId="{BF1F5F01-64F3-DA0A-7FD2-A56B7F190F54}"/>
          </ac:spMkLst>
        </pc:spChg>
        <pc:spChg chg="mod">
          <ac:chgData name="Richard Charnigo" userId="4fe029dc7930efe6" providerId="LiveId" clId="{2AD3B9DC-11D5-4CAD-BA16-27576F11814A}" dt="2025-09-26T17:09:02.794" v="9962" actId="20577"/>
          <ac:spMkLst>
            <pc:docMk/>
            <pc:sldMk cId="4018307704" sldId="305"/>
            <ac:spMk id="3" creationId="{940A6D83-6E2B-7C68-A633-B77B496B2B66}"/>
          </ac:spMkLst>
        </pc:spChg>
      </pc:sldChg>
      <pc:sldChg chg="modSp add mod">
        <pc:chgData name="Richard Charnigo" userId="4fe029dc7930efe6" providerId="LiveId" clId="{2AD3B9DC-11D5-4CAD-BA16-27576F11814A}" dt="2025-09-26T17:15:48.869" v="10543" actId="20577"/>
        <pc:sldMkLst>
          <pc:docMk/>
          <pc:sldMk cId="2189422444" sldId="306"/>
        </pc:sldMkLst>
        <pc:spChg chg="mod">
          <ac:chgData name="Richard Charnigo" userId="4fe029dc7930efe6" providerId="LiveId" clId="{2AD3B9DC-11D5-4CAD-BA16-27576F11814A}" dt="2025-09-26T17:15:48.869" v="10543" actId="20577"/>
          <ac:spMkLst>
            <pc:docMk/>
            <pc:sldMk cId="2189422444" sldId="306"/>
            <ac:spMk id="3" creationId="{940A6D83-6E2B-7C68-A633-B77B496B2B66}"/>
          </ac:spMkLst>
        </pc:spChg>
      </pc:sldChg>
      <pc:sldChg chg="modSp add mod">
        <pc:chgData name="Richard Charnigo" userId="4fe029dc7930efe6" providerId="LiveId" clId="{2AD3B9DC-11D5-4CAD-BA16-27576F11814A}" dt="2025-09-26T21:23:18.067" v="15085" actId="20577"/>
        <pc:sldMkLst>
          <pc:docMk/>
          <pc:sldMk cId="580094906" sldId="307"/>
        </pc:sldMkLst>
        <pc:spChg chg="mod">
          <ac:chgData name="Richard Charnigo" userId="4fe029dc7930efe6" providerId="LiveId" clId="{2AD3B9DC-11D5-4CAD-BA16-27576F11814A}" dt="2025-09-26T17:16:40.399" v="10559" actId="20577"/>
          <ac:spMkLst>
            <pc:docMk/>
            <pc:sldMk cId="580094906" sldId="307"/>
            <ac:spMk id="2" creationId="{BF1F5F01-64F3-DA0A-7FD2-A56B7F190F54}"/>
          </ac:spMkLst>
        </pc:spChg>
        <pc:spChg chg="mod">
          <ac:chgData name="Richard Charnigo" userId="4fe029dc7930efe6" providerId="LiveId" clId="{2AD3B9DC-11D5-4CAD-BA16-27576F11814A}" dt="2025-09-26T21:23:18.067" v="15085" actId="20577"/>
          <ac:spMkLst>
            <pc:docMk/>
            <pc:sldMk cId="580094906" sldId="307"/>
            <ac:spMk id="3" creationId="{940A6D83-6E2B-7C68-A633-B77B496B2B66}"/>
          </ac:spMkLst>
        </pc:spChg>
      </pc:sldChg>
      <pc:sldChg chg="modSp add mod">
        <pc:chgData name="Richard Charnigo" userId="4fe029dc7930efe6" providerId="LiveId" clId="{2AD3B9DC-11D5-4CAD-BA16-27576F11814A}" dt="2025-09-26T21:25:23.313" v="15173" actId="20577"/>
        <pc:sldMkLst>
          <pc:docMk/>
          <pc:sldMk cId="107047986" sldId="308"/>
        </pc:sldMkLst>
        <pc:spChg chg="mod">
          <ac:chgData name="Richard Charnigo" userId="4fe029dc7930efe6" providerId="LiveId" clId="{2AD3B9DC-11D5-4CAD-BA16-27576F11814A}" dt="2025-09-26T17:29:45.143" v="11015" actId="20577"/>
          <ac:spMkLst>
            <pc:docMk/>
            <pc:sldMk cId="107047986" sldId="308"/>
            <ac:spMk id="2" creationId="{BF1F5F01-64F3-DA0A-7FD2-A56B7F190F54}"/>
          </ac:spMkLst>
        </pc:spChg>
        <pc:spChg chg="mod">
          <ac:chgData name="Richard Charnigo" userId="4fe029dc7930efe6" providerId="LiveId" clId="{2AD3B9DC-11D5-4CAD-BA16-27576F11814A}" dt="2025-09-26T21:25:23.313" v="15173" actId="20577"/>
          <ac:spMkLst>
            <pc:docMk/>
            <pc:sldMk cId="107047986" sldId="308"/>
            <ac:spMk id="3" creationId="{940A6D83-6E2B-7C68-A633-B77B496B2B66}"/>
          </ac:spMkLst>
        </pc:spChg>
      </pc:sldChg>
      <pc:sldChg chg="modSp add mod">
        <pc:chgData name="Richard Charnigo" userId="4fe029dc7930efe6" providerId="LiveId" clId="{2AD3B9DC-11D5-4CAD-BA16-27576F11814A}" dt="2025-09-26T21:26:25.147" v="15216" actId="20577"/>
        <pc:sldMkLst>
          <pc:docMk/>
          <pc:sldMk cId="362673357" sldId="309"/>
        </pc:sldMkLst>
        <pc:spChg chg="mod">
          <ac:chgData name="Richard Charnigo" userId="4fe029dc7930efe6" providerId="LiveId" clId="{2AD3B9DC-11D5-4CAD-BA16-27576F11814A}" dt="2025-09-26T17:35:40.660" v="11611" actId="20577"/>
          <ac:spMkLst>
            <pc:docMk/>
            <pc:sldMk cId="362673357" sldId="309"/>
            <ac:spMk id="2" creationId="{BF1F5F01-64F3-DA0A-7FD2-A56B7F190F54}"/>
          </ac:spMkLst>
        </pc:spChg>
        <pc:spChg chg="mod">
          <ac:chgData name="Richard Charnigo" userId="4fe029dc7930efe6" providerId="LiveId" clId="{2AD3B9DC-11D5-4CAD-BA16-27576F11814A}" dt="2025-09-26T21:26:25.147" v="15216" actId="20577"/>
          <ac:spMkLst>
            <pc:docMk/>
            <pc:sldMk cId="362673357" sldId="309"/>
            <ac:spMk id="3" creationId="{940A6D83-6E2B-7C68-A633-B77B496B2B66}"/>
          </ac:spMkLst>
        </pc:spChg>
      </pc:sldChg>
      <pc:sldChg chg="modSp add mod">
        <pc:chgData name="Richard Charnigo" userId="4fe029dc7930efe6" providerId="LiveId" clId="{2AD3B9DC-11D5-4CAD-BA16-27576F11814A}" dt="2025-09-26T17:48:31.657" v="13598" actId="20577"/>
        <pc:sldMkLst>
          <pc:docMk/>
          <pc:sldMk cId="3632075210" sldId="310"/>
        </pc:sldMkLst>
        <pc:spChg chg="mod">
          <ac:chgData name="Richard Charnigo" userId="4fe029dc7930efe6" providerId="LiveId" clId="{2AD3B9DC-11D5-4CAD-BA16-27576F11814A}" dt="2025-09-26T17:41:01.122" v="12475" actId="20577"/>
          <ac:spMkLst>
            <pc:docMk/>
            <pc:sldMk cId="3632075210" sldId="310"/>
            <ac:spMk id="2" creationId="{BF1F5F01-64F3-DA0A-7FD2-A56B7F190F54}"/>
          </ac:spMkLst>
        </pc:spChg>
        <pc:spChg chg="mod">
          <ac:chgData name="Richard Charnigo" userId="4fe029dc7930efe6" providerId="LiveId" clId="{2AD3B9DC-11D5-4CAD-BA16-27576F11814A}" dt="2025-09-26T17:48:31.657" v="13598" actId="20577"/>
          <ac:spMkLst>
            <pc:docMk/>
            <pc:sldMk cId="3632075210" sldId="310"/>
            <ac:spMk id="3" creationId="{940A6D83-6E2B-7C68-A633-B77B496B2B66}"/>
          </ac:spMkLst>
        </pc:spChg>
      </pc:sldChg>
      <pc:sldChg chg="modSp add mod">
        <pc:chgData name="Richard Charnigo" userId="4fe029dc7930efe6" providerId="LiveId" clId="{2AD3B9DC-11D5-4CAD-BA16-27576F11814A}" dt="2025-09-26T21:26:48.984" v="15223" actId="20577"/>
        <pc:sldMkLst>
          <pc:docMk/>
          <pc:sldMk cId="27497491" sldId="311"/>
        </pc:sldMkLst>
        <pc:spChg chg="mod">
          <ac:chgData name="Richard Charnigo" userId="4fe029dc7930efe6" providerId="LiveId" clId="{2AD3B9DC-11D5-4CAD-BA16-27576F11814A}" dt="2025-09-26T17:48:12.735" v="13558" actId="20577"/>
          <ac:spMkLst>
            <pc:docMk/>
            <pc:sldMk cId="27497491" sldId="311"/>
            <ac:spMk id="2" creationId="{BF1F5F01-64F3-DA0A-7FD2-A56B7F190F54}"/>
          </ac:spMkLst>
        </pc:spChg>
        <pc:spChg chg="mod">
          <ac:chgData name="Richard Charnigo" userId="4fe029dc7930efe6" providerId="LiveId" clId="{2AD3B9DC-11D5-4CAD-BA16-27576F11814A}" dt="2025-09-26T21:26:48.984" v="15223" actId="20577"/>
          <ac:spMkLst>
            <pc:docMk/>
            <pc:sldMk cId="27497491" sldId="311"/>
            <ac:spMk id="3" creationId="{940A6D83-6E2B-7C68-A633-B77B496B2B66}"/>
          </ac:spMkLst>
        </pc:spChg>
      </pc:sldChg>
      <pc:sldChg chg="modSp add mod">
        <pc:chgData name="Richard Charnigo" userId="4fe029dc7930efe6" providerId="LiveId" clId="{2AD3B9DC-11D5-4CAD-BA16-27576F11814A}" dt="2025-09-26T21:29:25.310" v="15232" actId="20577"/>
        <pc:sldMkLst>
          <pc:docMk/>
          <pc:sldMk cId="3281257311" sldId="312"/>
        </pc:sldMkLst>
        <pc:spChg chg="mod">
          <ac:chgData name="Richard Charnigo" userId="4fe029dc7930efe6" providerId="LiveId" clId="{2AD3B9DC-11D5-4CAD-BA16-27576F11814A}" dt="2025-09-26T17:48:51.952" v="13642" actId="20577"/>
          <ac:spMkLst>
            <pc:docMk/>
            <pc:sldMk cId="3281257311" sldId="312"/>
            <ac:spMk id="2" creationId="{BF1F5F01-64F3-DA0A-7FD2-A56B7F190F54}"/>
          </ac:spMkLst>
        </pc:spChg>
        <pc:spChg chg="mod">
          <ac:chgData name="Richard Charnigo" userId="4fe029dc7930efe6" providerId="LiveId" clId="{2AD3B9DC-11D5-4CAD-BA16-27576F11814A}" dt="2025-09-26T21:29:25.310" v="15232" actId="20577"/>
          <ac:spMkLst>
            <pc:docMk/>
            <pc:sldMk cId="3281257311" sldId="312"/>
            <ac:spMk id="3" creationId="{940A6D83-6E2B-7C68-A633-B77B496B2B66}"/>
          </ac:spMkLst>
        </pc:spChg>
      </pc:sldChg>
      <pc:sldChg chg="modSp add mod">
        <pc:chgData name="Richard Charnigo" userId="4fe029dc7930efe6" providerId="LiveId" clId="{2AD3B9DC-11D5-4CAD-BA16-27576F11814A}" dt="2025-09-26T23:26:26.932" v="22354" actId="20577"/>
        <pc:sldMkLst>
          <pc:docMk/>
          <pc:sldMk cId="3046564839" sldId="313"/>
        </pc:sldMkLst>
        <pc:spChg chg="mod">
          <ac:chgData name="Richard Charnigo" userId="4fe029dc7930efe6" providerId="LiveId" clId="{2AD3B9DC-11D5-4CAD-BA16-27576F11814A}" dt="2025-09-26T21:30:18.997" v="15252" actId="20577"/>
          <ac:spMkLst>
            <pc:docMk/>
            <pc:sldMk cId="3046564839" sldId="313"/>
            <ac:spMk id="2" creationId="{BF1F5F01-64F3-DA0A-7FD2-A56B7F190F54}"/>
          </ac:spMkLst>
        </pc:spChg>
        <pc:spChg chg="mod">
          <ac:chgData name="Richard Charnigo" userId="4fe029dc7930efe6" providerId="LiveId" clId="{2AD3B9DC-11D5-4CAD-BA16-27576F11814A}" dt="2025-09-26T23:26:26.932" v="22354" actId="20577"/>
          <ac:spMkLst>
            <pc:docMk/>
            <pc:sldMk cId="3046564839" sldId="313"/>
            <ac:spMk id="3" creationId="{940A6D83-6E2B-7C68-A633-B77B496B2B66}"/>
          </ac:spMkLst>
        </pc:spChg>
      </pc:sldChg>
      <pc:sldChg chg="modSp add mod">
        <pc:chgData name="Richard Charnigo" userId="4fe029dc7930efe6" providerId="LiveId" clId="{2AD3B9DC-11D5-4CAD-BA16-27576F11814A}" dt="2025-09-26T22:03:23.995" v="17434" actId="20577"/>
        <pc:sldMkLst>
          <pc:docMk/>
          <pc:sldMk cId="244413974" sldId="314"/>
        </pc:sldMkLst>
        <pc:spChg chg="mod">
          <ac:chgData name="Richard Charnigo" userId="4fe029dc7930efe6" providerId="LiveId" clId="{2AD3B9DC-11D5-4CAD-BA16-27576F11814A}" dt="2025-09-26T21:53:37.305" v="16779" actId="20577"/>
          <ac:spMkLst>
            <pc:docMk/>
            <pc:sldMk cId="244413974" sldId="314"/>
            <ac:spMk id="2" creationId="{BF1F5F01-64F3-DA0A-7FD2-A56B7F190F54}"/>
          </ac:spMkLst>
        </pc:spChg>
        <pc:spChg chg="mod">
          <ac:chgData name="Richard Charnigo" userId="4fe029dc7930efe6" providerId="LiveId" clId="{2AD3B9DC-11D5-4CAD-BA16-27576F11814A}" dt="2025-09-26T22:03:23.995" v="17434" actId="20577"/>
          <ac:spMkLst>
            <pc:docMk/>
            <pc:sldMk cId="244413974" sldId="314"/>
            <ac:spMk id="3" creationId="{940A6D83-6E2B-7C68-A633-B77B496B2B66}"/>
          </ac:spMkLst>
        </pc:spChg>
      </pc:sldChg>
      <pc:sldChg chg="modSp add mod">
        <pc:chgData name="Richard Charnigo" userId="4fe029dc7930efe6" providerId="LiveId" clId="{2AD3B9DC-11D5-4CAD-BA16-27576F11814A}" dt="2025-09-26T21:50:15.685" v="16639" actId="20577"/>
        <pc:sldMkLst>
          <pc:docMk/>
          <pc:sldMk cId="2874088407" sldId="315"/>
        </pc:sldMkLst>
        <pc:spChg chg="mod">
          <ac:chgData name="Richard Charnigo" userId="4fe029dc7930efe6" providerId="LiveId" clId="{2AD3B9DC-11D5-4CAD-BA16-27576F11814A}" dt="2025-09-26T21:50:15.685" v="16639" actId="20577"/>
          <ac:spMkLst>
            <pc:docMk/>
            <pc:sldMk cId="2874088407" sldId="315"/>
            <ac:spMk id="2" creationId="{BF1F5F01-64F3-DA0A-7FD2-A56B7F190F54}"/>
          </ac:spMkLst>
        </pc:spChg>
        <pc:spChg chg="mod">
          <ac:chgData name="Richard Charnigo" userId="4fe029dc7930efe6" providerId="LiveId" clId="{2AD3B9DC-11D5-4CAD-BA16-27576F11814A}" dt="2025-09-26T21:50:00.108" v="16637" actId="20577"/>
          <ac:spMkLst>
            <pc:docMk/>
            <pc:sldMk cId="2874088407" sldId="315"/>
            <ac:spMk id="3" creationId="{940A6D83-6E2B-7C68-A633-B77B496B2B66}"/>
          </ac:spMkLst>
        </pc:spChg>
      </pc:sldChg>
      <pc:sldChg chg="modSp add mod">
        <pc:chgData name="Richard Charnigo" userId="4fe029dc7930efe6" providerId="LiveId" clId="{2AD3B9DC-11D5-4CAD-BA16-27576F11814A}" dt="2025-09-26T23:27:16.244" v="22365" actId="20577"/>
        <pc:sldMkLst>
          <pc:docMk/>
          <pc:sldMk cId="1792833424" sldId="316"/>
        </pc:sldMkLst>
        <pc:spChg chg="mod">
          <ac:chgData name="Richard Charnigo" userId="4fe029dc7930efe6" providerId="LiveId" clId="{2AD3B9DC-11D5-4CAD-BA16-27576F11814A}" dt="2025-09-26T23:27:16.244" v="22365" actId="20577"/>
          <ac:spMkLst>
            <pc:docMk/>
            <pc:sldMk cId="1792833424" sldId="316"/>
            <ac:spMk id="3" creationId="{940A6D83-6E2B-7C68-A633-B77B496B2B66}"/>
          </ac:spMkLst>
        </pc:spChg>
      </pc:sldChg>
      <pc:sldChg chg="modSp add mod">
        <pc:chgData name="Richard Charnigo" userId="4fe029dc7930efe6" providerId="LiveId" clId="{2AD3B9DC-11D5-4CAD-BA16-27576F11814A}" dt="2025-09-26T23:28:09.721" v="22398" actId="20577"/>
        <pc:sldMkLst>
          <pc:docMk/>
          <pc:sldMk cId="2733548280" sldId="317"/>
        </pc:sldMkLst>
        <pc:spChg chg="mod">
          <ac:chgData name="Richard Charnigo" userId="4fe029dc7930efe6" providerId="LiveId" clId="{2AD3B9DC-11D5-4CAD-BA16-27576F11814A}" dt="2025-09-26T22:18:55.651" v="18651" actId="20577"/>
          <ac:spMkLst>
            <pc:docMk/>
            <pc:sldMk cId="2733548280" sldId="317"/>
            <ac:spMk id="2" creationId="{BF1F5F01-64F3-DA0A-7FD2-A56B7F190F54}"/>
          </ac:spMkLst>
        </pc:spChg>
        <pc:spChg chg="mod">
          <ac:chgData name="Richard Charnigo" userId="4fe029dc7930efe6" providerId="LiveId" clId="{2AD3B9DC-11D5-4CAD-BA16-27576F11814A}" dt="2025-09-26T23:28:09.721" v="22398" actId="20577"/>
          <ac:spMkLst>
            <pc:docMk/>
            <pc:sldMk cId="2733548280" sldId="317"/>
            <ac:spMk id="3" creationId="{940A6D83-6E2B-7C68-A633-B77B496B2B66}"/>
          </ac:spMkLst>
        </pc:spChg>
      </pc:sldChg>
      <pc:sldChg chg="modSp add mod">
        <pc:chgData name="Richard Charnigo" userId="4fe029dc7930efe6" providerId="LiveId" clId="{2AD3B9DC-11D5-4CAD-BA16-27576F11814A}" dt="2025-09-26T22:19:12.903" v="18657" actId="20577"/>
        <pc:sldMkLst>
          <pc:docMk/>
          <pc:sldMk cId="6852185" sldId="318"/>
        </pc:sldMkLst>
        <pc:spChg chg="mod">
          <ac:chgData name="Richard Charnigo" userId="4fe029dc7930efe6" providerId="LiveId" clId="{2AD3B9DC-11D5-4CAD-BA16-27576F11814A}" dt="2025-09-26T22:19:12.903" v="18657" actId="20577"/>
          <ac:spMkLst>
            <pc:docMk/>
            <pc:sldMk cId="6852185" sldId="318"/>
            <ac:spMk id="3" creationId="{940A6D83-6E2B-7C68-A633-B77B496B2B66}"/>
          </ac:spMkLst>
        </pc:spChg>
      </pc:sldChg>
      <pc:sldChg chg="modSp add mod">
        <pc:chgData name="Richard Charnigo" userId="4fe029dc7930efe6" providerId="LiveId" clId="{2AD3B9DC-11D5-4CAD-BA16-27576F11814A}" dt="2025-09-26T23:28:48.876" v="22405" actId="20577"/>
        <pc:sldMkLst>
          <pc:docMk/>
          <pc:sldMk cId="851333245" sldId="319"/>
        </pc:sldMkLst>
        <pc:spChg chg="mod">
          <ac:chgData name="Richard Charnigo" userId="4fe029dc7930efe6" providerId="LiveId" clId="{2AD3B9DC-11D5-4CAD-BA16-27576F11814A}" dt="2025-09-26T22:21:47.464" v="18971" actId="20577"/>
          <ac:spMkLst>
            <pc:docMk/>
            <pc:sldMk cId="851333245" sldId="319"/>
            <ac:spMk id="2" creationId="{BF1F5F01-64F3-DA0A-7FD2-A56B7F190F54}"/>
          </ac:spMkLst>
        </pc:spChg>
        <pc:spChg chg="mod">
          <ac:chgData name="Richard Charnigo" userId="4fe029dc7930efe6" providerId="LiveId" clId="{2AD3B9DC-11D5-4CAD-BA16-27576F11814A}" dt="2025-09-26T23:28:48.876" v="22405" actId="20577"/>
          <ac:spMkLst>
            <pc:docMk/>
            <pc:sldMk cId="851333245" sldId="319"/>
            <ac:spMk id="3" creationId="{940A6D83-6E2B-7C68-A633-B77B496B2B66}"/>
          </ac:spMkLst>
        </pc:spChg>
      </pc:sldChg>
      <pc:sldChg chg="modSp add mod">
        <pc:chgData name="Richard Charnigo" userId="4fe029dc7930efe6" providerId="LiveId" clId="{2AD3B9DC-11D5-4CAD-BA16-27576F11814A}" dt="2025-09-26T23:29:04.733" v="22412" actId="20577"/>
        <pc:sldMkLst>
          <pc:docMk/>
          <pc:sldMk cId="984364177" sldId="320"/>
        </pc:sldMkLst>
        <pc:spChg chg="mod">
          <ac:chgData name="Richard Charnigo" userId="4fe029dc7930efe6" providerId="LiveId" clId="{2AD3B9DC-11D5-4CAD-BA16-27576F11814A}" dt="2025-09-26T23:29:04.733" v="22412" actId="20577"/>
          <ac:spMkLst>
            <pc:docMk/>
            <pc:sldMk cId="984364177" sldId="320"/>
            <ac:spMk id="3" creationId="{940A6D83-6E2B-7C68-A633-B77B496B2B66}"/>
          </ac:spMkLst>
        </pc:spChg>
      </pc:sldChg>
      <pc:sldChg chg="add del">
        <pc:chgData name="Richard Charnigo" userId="4fe029dc7930efe6" providerId="LiveId" clId="{2AD3B9DC-11D5-4CAD-BA16-27576F11814A}" dt="2025-09-26T22:30:10.751" v="19304" actId="2696"/>
        <pc:sldMkLst>
          <pc:docMk/>
          <pc:sldMk cId="2004386343" sldId="320"/>
        </pc:sldMkLst>
      </pc:sldChg>
      <pc:sldChg chg="modSp add mod">
        <pc:chgData name="Richard Charnigo" userId="4fe029dc7930efe6" providerId="LiveId" clId="{2AD3B9DC-11D5-4CAD-BA16-27576F11814A}" dt="2025-09-26T23:06:18.788" v="20479" actId="20577"/>
        <pc:sldMkLst>
          <pc:docMk/>
          <pc:sldMk cId="2470180610" sldId="321"/>
        </pc:sldMkLst>
        <pc:spChg chg="mod">
          <ac:chgData name="Richard Charnigo" userId="4fe029dc7930efe6" providerId="LiveId" clId="{2AD3B9DC-11D5-4CAD-BA16-27576F11814A}" dt="2025-09-26T23:05:53.613" v="20469" actId="20577"/>
          <ac:spMkLst>
            <pc:docMk/>
            <pc:sldMk cId="2470180610" sldId="321"/>
            <ac:spMk id="2" creationId="{BF1F5F01-64F3-DA0A-7FD2-A56B7F190F54}"/>
          </ac:spMkLst>
        </pc:spChg>
        <pc:spChg chg="mod">
          <ac:chgData name="Richard Charnigo" userId="4fe029dc7930efe6" providerId="LiveId" clId="{2AD3B9DC-11D5-4CAD-BA16-27576F11814A}" dt="2025-09-26T23:06:18.788" v="20479" actId="20577"/>
          <ac:spMkLst>
            <pc:docMk/>
            <pc:sldMk cId="2470180610" sldId="321"/>
            <ac:spMk id="3" creationId="{940A6D83-6E2B-7C68-A633-B77B496B2B66}"/>
          </ac:spMkLst>
        </pc:spChg>
      </pc:sldChg>
      <pc:sldChg chg="modSp add mod ord">
        <pc:chgData name="Richard Charnigo" userId="4fe029dc7930efe6" providerId="LiveId" clId="{2AD3B9DC-11D5-4CAD-BA16-27576F11814A}" dt="2025-09-26T23:05:48.488" v="20457"/>
        <pc:sldMkLst>
          <pc:docMk/>
          <pc:sldMk cId="633360353" sldId="322"/>
        </pc:sldMkLst>
        <pc:spChg chg="mod">
          <ac:chgData name="Richard Charnigo" userId="4fe029dc7930efe6" providerId="LiveId" clId="{2AD3B9DC-11D5-4CAD-BA16-27576F11814A}" dt="2025-09-26T23:05:37.410" v="20453" actId="20577"/>
          <ac:spMkLst>
            <pc:docMk/>
            <pc:sldMk cId="633360353" sldId="322"/>
            <ac:spMk id="3" creationId="{940A6D83-6E2B-7C68-A633-B77B496B2B66}"/>
          </ac:spMkLst>
        </pc:spChg>
      </pc:sldChg>
      <pc:sldChg chg="modSp add mod">
        <pc:chgData name="Richard Charnigo" userId="4fe029dc7930efe6" providerId="LiveId" clId="{2AD3B9DC-11D5-4CAD-BA16-27576F11814A}" dt="2025-10-15T03:26:18.863" v="22816" actId="20577"/>
        <pc:sldMkLst>
          <pc:docMk/>
          <pc:sldMk cId="1320570029" sldId="323"/>
        </pc:sldMkLst>
        <pc:spChg chg="mod">
          <ac:chgData name="Richard Charnigo" userId="4fe029dc7930efe6" providerId="LiveId" clId="{2AD3B9DC-11D5-4CAD-BA16-27576F11814A}" dt="2025-10-15T03:26:18.863" v="22816" actId="20577"/>
          <ac:spMkLst>
            <pc:docMk/>
            <pc:sldMk cId="1320570029" sldId="323"/>
            <ac:spMk id="3" creationId="{940A6D83-6E2B-7C68-A633-B77B496B2B66}"/>
          </ac:spMkLst>
        </pc:spChg>
      </pc:sldChg>
      <pc:sldChg chg="new del">
        <pc:chgData name="Richard Charnigo" userId="4fe029dc7930efe6" providerId="LiveId" clId="{2AD3B9DC-11D5-4CAD-BA16-27576F11814A}" dt="2025-09-26T23:06:23.598" v="20481" actId="680"/>
        <pc:sldMkLst>
          <pc:docMk/>
          <pc:sldMk cId="2456442383" sldId="323"/>
        </pc:sldMkLst>
      </pc:sldChg>
      <pc:sldChg chg="modSp add mod">
        <pc:chgData name="Richard Charnigo" userId="4fe029dc7930efe6" providerId="LiveId" clId="{2AD3B9DC-11D5-4CAD-BA16-27576F11814A}" dt="2025-09-27T01:05:27.106" v="22526" actId="20577"/>
        <pc:sldMkLst>
          <pc:docMk/>
          <pc:sldMk cId="810551926" sldId="324"/>
        </pc:sldMkLst>
        <pc:spChg chg="mod">
          <ac:chgData name="Richard Charnigo" userId="4fe029dc7930efe6" providerId="LiveId" clId="{2AD3B9DC-11D5-4CAD-BA16-27576F11814A}" dt="2025-09-27T01:05:27.106" v="22526" actId="20577"/>
          <ac:spMkLst>
            <pc:docMk/>
            <pc:sldMk cId="810551926" sldId="324"/>
            <ac:spMk id="3" creationId="{940A6D83-6E2B-7C68-A633-B77B496B2B66}"/>
          </ac:spMkLst>
        </pc:spChg>
      </pc:sldChg>
      <pc:sldChg chg="modSp add mod">
        <pc:chgData name="Richard Charnigo" userId="4fe029dc7930efe6" providerId="LiveId" clId="{2AD3B9DC-11D5-4CAD-BA16-27576F11814A}" dt="2025-09-27T01:23:03.110" v="22811" actId="20577"/>
        <pc:sldMkLst>
          <pc:docMk/>
          <pc:sldMk cId="3259392993" sldId="325"/>
        </pc:sldMkLst>
        <pc:spChg chg="mod">
          <ac:chgData name="Richard Charnigo" userId="4fe029dc7930efe6" providerId="LiveId" clId="{2AD3B9DC-11D5-4CAD-BA16-27576F11814A}" dt="2025-09-27T01:23:03.110" v="22811" actId="20577"/>
          <ac:spMkLst>
            <pc:docMk/>
            <pc:sldMk cId="3259392993" sldId="325"/>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10/14/2025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10/14/2025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10/14/2025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10/14/2025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8" y="486137"/>
            <a:ext cx="6028524" cy="6073284"/>
          </a:xfrm>
        </p:spPr>
        <p:txBody>
          <a:bodyPr/>
          <a:lstStyle/>
          <a:p>
            <a:pPr algn="l">
              <a:lnSpc>
                <a:spcPct val="110000"/>
              </a:lnSpc>
            </a:pPr>
            <a:r>
              <a:rPr lang="en-US" sz="4000" b="1" dirty="0">
                <a:solidFill>
                  <a:schemeClr val="tx2"/>
                </a:solidFill>
              </a:rPr>
              <a:t>Vectors and matrices; analytic optimization in two dimensions</a:t>
            </a:r>
            <a:br>
              <a:rPr lang="en-US" sz="4400" dirty="0"/>
            </a:br>
            <a:br>
              <a:rPr lang="en-US" sz="4400" dirty="0"/>
            </a:br>
            <a:r>
              <a:rPr lang="en-US" sz="2400" b="1" i="0" dirty="0">
                <a:solidFill>
                  <a:schemeClr val="tx2"/>
                </a:solidFill>
              </a:rPr>
              <a:t>BST 675</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8</a:t>
            </a:r>
            <a:br>
              <a:rPr lang="en-US" sz="2400" b="1" i="0" dirty="0">
                <a:solidFill>
                  <a:schemeClr val="tx2"/>
                </a:solidFill>
              </a:rPr>
            </a:br>
            <a:r>
              <a:rPr lang="en-US" sz="2400" b="1" i="0" dirty="0">
                <a:solidFill>
                  <a:schemeClr val="tx2"/>
                </a:solidFill>
              </a:rPr>
              <a:t>Dr. Richard Charnigo</a:t>
            </a:r>
            <a:br>
              <a:rPr lang="en-US" sz="4400" dirty="0"/>
            </a:b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SHORTHAND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Yet another option is to use a lower case letter with an arrow above, as in  </a:t>
                </a:r>
                <a14:m>
                  <m:oMath xmlns:m="http://schemas.openxmlformats.org/officeDocument/2006/math">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𝑏</m:t>
                        </m:r>
                      </m:e>
                    </m:acc>
                  </m:oMath>
                </a14:m>
                <a:r>
                  <a:rPr lang="en-US" sz="3200" dirty="0"/>
                  <a:t>.</a:t>
                </a:r>
              </a:p>
              <a:p>
                <a:pPr marL="0" indent="0">
                  <a:spcBef>
                    <a:spcPts val="0"/>
                  </a:spcBef>
                  <a:buNone/>
                </a:pPr>
                <a:endParaRPr lang="en-US" sz="3200" b="1" dirty="0"/>
              </a:p>
              <a:p>
                <a:pPr marL="0" indent="0">
                  <a:spcBef>
                    <a:spcPts val="0"/>
                  </a:spcBef>
                  <a:buNone/>
                </a:pPr>
                <a:r>
                  <a:rPr lang="en-US" sz="3200" b="1" dirty="0"/>
                  <a:t>Length of a vector may be denoted using what look like double absolute value bars.  So, one of the statements given two slides back may be expressed as  </a:t>
                </a:r>
                <a14:m>
                  <m:oMath xmlns:m="http://schemas.openxmlformats.org/officeDocument/2006/math">
                    <m:r>
                      <a:rPr lang="en-US" sz="3200" b="1" i="1" smtClean="0">
                        <a:latin typeface="Cambria Math" panose="02040503050406030204" pitchFamily="18" charset="0"/>
                      </a:rPr>
                      <m:t>𝒂</m:t>
                    </m:r>
                    <m:r>
                      <a:rPr lang="en-US" sz="3200" b="1" i="1" smtClean="0">
                        <a:latin typeface="Cambria Math" panose="02040503050406030204" pitchFamily="18" charset="0"/>
                      </a:rPr>
                      <m:t>⋅</m:t>
                    </m:r>
                    <m:r>
                      <a:rPr lang="en-US" sz="3200" b="1" i="1" smtClean="0">
                        <a:latin typeface="Cambria Math" panose="02040503050406030204" pitchFamily="18" charset="0"/>
                      </a:rPr>
                      <m:t>𝒃</m:t>
                    </m:r>
                  </m:oMath>
                </a14:m>
                <a:r>
                  <a:rPr lang="en-US" sz="3200" b="1" dirty="0"/>
                  <a:t> = </a:t>
                </a:r>
                <a:r>
                  <a:rPr lang="en-US" sz="3200" dirty="0"/>
                  <a:t>||</a:t>
                </a:r>
                <a:r>
                  <a:rPr lang="en-US" sz="3200" b="1" dirty="0"/>
                  <a:t> </a:t>
                </a:r>
                <a14:m>
                  <m:oMath xmlns:m="http://schemas.openxmlformats.org/officeDocument/2006/math">
                    <m:r>
                      <a:rPr lang="en-US" sz="3200" b="1" i="1">
                        <a:latin typeface="Cambria Math" panose="02040503050406030204" pitchFamily="18" charset="0"/>
                      </a:rPr>
                      <m:t>𝒂</m:t>
                    </m:r>
                  </m:oMath>
                </a14:m>
                <a:r>
                  <a:rPr lang="en-US" sz="3200" dirty="0"/>
                  <a:t> || || </a:t>
                </a:r>
                <a14:m>
                  <m:oMath xmlns:m="http://schemas.openxmlformats.org/officeDocument/2006/math">
                    <m:r>
                      <a:rPr lang="en-US" sz="3200" b="1" i="1">
                        <a:latin typeface="Cambria Math" panose="02040503050406030204" pitchFamily="18" charset="0"/>
                      </a:rPr>
                      <m:t>𝒃</m:t>
                    </m:r>
                  </m:oMath>
                </a14:m>
                <a:r>
                  <a:rPr lang="en-US" sz="3200" b="1" dirty="0"/>
                  <a:t> </a:t>
                </a:r>
                <a:r>
                  <a:rPr lang="en-US" sz="3200" dirty="0"/>
                  <a:t>|| </a:t>
                </a:r>
                <a:r>
                  <a:rPr lang="en-US" sz="3200" b="1" dirty="0"/>
                  <a:t>cos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a:t>
                </a:r>
                <a:endParaRPr lang="en-US" sz="3200" dirty="0"/>
              </a:p>
              <a:p>
                <a:pPr marL="0" indent="0">
                  <a:spcBef>
                    <a:spcPts val="0"/>
                  </a:spcBef>
                  <a:buNone/>
                </a:pPr>
                <a:r>
                  <a:rPr lang="en-US" sz="3200" b="1" dirty="0"/>
                  <a:t>where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1" dirty="0"/>
                  <a:t>  is the angle between  </a:t>
                </a:r>
                <a14:m>
                  <m:oMath xmlns:m="http://schemas.openxmlformats.org/officeDocument/2006/math">
                    <m:r>
                      <a:rPr lang="en-US" sz="3200" b="1" i="1" smtClean="0">
                        <a:latin typeface="Cambria Math" panose="02040503050406030204" pitchFamily="18" charset="0"/>
                      </a:rPr>
                      <m:t>𝒂</m:t>
                    </m:r>
                    <m:r>
                      <a:rPr lang="en-US" sz="3200" b="1" i="1" smtClean="0">
                        <a:latin typeface="Cambria Math" panose="02040503050406030204" pitchFamily="18" charset="0"/>
                      </a:rPr>
                      <m:t> </m:t>
                    </m:r>
                  </m:oMath>
                </a14:m>
                <a:r>
                  <a:rPr lang="en-US" sz="3200" b="1" dirty="0"/>
                  <a:t> and </a:t>
                </a:r>
                <a14:m>
                  <m:oMath xmlns:m="http://schemas.openxmlformats.org/officeDocument/2006/math">
                    <m:r>
                      <a:rPr lang="en-US" sz="3200" b="1" i="0" smtClean="0">
                        <a:latin typeface="Cambria Math" panose="02040503050406030204" pitchFamily="18" charset="0"/>
                      </a:rPr>
                      <m:t> </m:t>
                    </m:r>
                    <m:r>
                      <a:rPr lang="en-US" sz="3200" b="1" i="1">
                        <a:latin typeface="Cambria Math" panose="02040503050406030204" pitchFamily="18" charset="0"/>
                      </a:rPr>
                      <m:t>𝒃</m:t>
                    </m:r>
                  </m:oMath>
                </a14:m>
                <a:r>
                  <a:rPr lang="en-US" sz="3200" b="1" dirty="0"/>
                  <a:t>.</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1434142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SHORTHAND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Components of a vector may be identified with subscripts.  So, for a two-dimensional vector, we may write  </a:t>
                </a:r>
                <a14:m>
                  <m:oMath xmlns:m="http://schemas.openxmlformats.org/officeDocument/2006/math">
                    <m:r>
                      <a:rPr lang="en-US" sz="3200" b="1" i="1">
                        <a:latin typeface="Cambria Math" panose="02040503050406030204" pitchFamily="18" charset="0"/>
                      </a:rPr>
                      <m:t>𝒃</m:t>
                    </m:r>
                  </m:oMath>
                </a14:m>
                <a:r>
                  <a:rPr lang="en-US" sz="3200" dirty="0"/>
                  <a:t> = </a:t>
                </a:r>
                <a:r>
                  <a:rPr lang="en-US" sz="3200" b="1" dirty="0"/>
                  <a:t>(</a:t>
                </a:r>
                <a:r>
                  <a:rPr lang="en-US" sz="3200" i="1" dirty="0"/>
                  <a:t>b </a:t>
                </a:r>
                <a:r>
                  <a:rPr lang="en-US" sz="3200" baseline="-25000" dirty="0"/>
                  <a:t>1</a:t>
                </a:r>
                <a:r>
                  <a:rPr lang="en-US" sz="3200" dirty="0"/>
                  <a:t>, </a:t>
                </a:r>
                <a:r>
                  <a:rPr lang="en-US" sz="3200" i="1" dirty="0"/>
                  <a:t>b </a:t>
                </a:r>
                <a:r>
                  <a:rPr lang="en-US" sz="3200" baseline="-25000" dirty="0"/>
                  <a:t>2</a:t>
                </a:r>
                <a:r>
                  <a:rPr lang="en-US" sz="3200" b="1" dirty="0"/>
                  <a:t>)</a:t>
                </a:r>
                <a:r>
                  <a:rPr lang="en-US" sz="3200" b="1" baseline="30000" dirty="0"/>
                  <a:t>T</a:t>
                </a:r>
                <a:r>
                  <a:rPr lang="en-US" sz="3200" dirty="0"/>
                  <a:t>  </a:t>
                </a:r>
                <a:r>
                  <a:rPr lang="en-US" sz="3200" b="1" dirty="0"/>
                  <a:t>and</a:t>
                </a:r>
              </a:p>
              <a:p>
                <a:pPr marL="0" indent="0">
                  <a:spcBef>
                    <a:spcPts val="0"/>
                  </a:spcBef>
                  <a:buNone/>
                </a:pPr>
                <a:r>
                  <a:rPr lang="en-US" sz="3200" dirty="0"/>
                  <a:t>|| </a:t>
                </a:r>
                <a14:m>
                  <m:oMath xmlns:m="http://schemas.openxmlformats.org/officeDocument/2006/math">
                    <m:r>
                      <a:rPr lang="en-US" sz="3200" b="1" i="1" smtClean="0">
                        <a:latin typeface="Cambria Math" panose="02040503050406030204" pitchFamily="18" charset="0"/>
                      </a:rPr>
                      <m:t>𝒃</m:t>
                    </m:r>
                  </m:oMath>
                </a14:m>
                <a:r>
                  <a:rPr lang="en-US" sz="3200" dirty="0"/>
                  <a:t> || = </a:t>
                </a:r>
                <a:r>
                  <a:rPr lang="en-US" sz="3200" b="1" dirty="0"/>
                  <a:t>(</a:t>
                </a:r>
                <a:r>
                  <a:rPr lang="en-US" sz="3200" i="1" dirty="0"/>
                  <a:t>b </a:t>
                </a:r>
                <a:r>
                  <a:rPr lang="en-US" sz="3200" baseline="-25000" dirty="0"/>
                  <a:t>1</a:t>
                </a:r>
                <a:r>
                  <a:rPr lang="en-US" sz="3200" baseline="30000" dirty="0"/>
                  <a:t>2</a:t>
                </a:r>
                <a:r>
                  <a:rPr lang="en-US" sz="3200" dirty="0"/>
                  <a:t> + </a:t>
                </a:r>
                <a:r>
                  <a:rPr lang="en-US" sz="3200" i="1" dirty="0"/>
                  <a:t>b </a:t>
                </a:r>
                <a:r>
                  <a:rPr lang="en-US" sz="3200" baseline="-25000" dirty="0"/>
                  <a:t>2</a:t>
                </a:r>
                <a:r>
                  <a:rPr lang="en-US" sz="3200" baseline="30000" dirty="0"/>
                  <a:t>2</a:t>
                </a:r>
                <a:r>
                  <a:rPr lang="en-US" sz="3200" b="1" dirty="0"/>
                  <a:t>)</a:t>
                </a:r>
                <a:r>
                  <a:rPr lang="en-US" sz="3200" b="1" baseline="30000" dirty="0"/>
                  <a:t>1/2</a:t>
                </a:r>
                <a:r>
                  <a:rPr lang="en-US" sz="3200" b="1" dirty="0"/>
                  <a:t>.  Another notation for  </a:t>
                </a:r>
                <a14:m>
                  <m:oMath xmlns:m="http://schemas.openxmlformats.org/officeDocument/2006/math">
                    <m:r>
                      <a:rPr lang="en-US" sz="3200" b="1" i="1" smtClean="0">
                        <a:latin typeface="Cambria Math" panose="02040503050406030204" pitchFamily="18" charset="0"/>
                      </a:rPr>
                      <m:t>𝒂</m:t>
                    </m:r>
                    <m:r>
                      <a:rPr lang="en-US" sz="3200" b="1" i="1" smtClean="0">
                        <a:latin typeface="Cambria Math" panose="02040503050406030204" pitchFamily="18" charset="0"/>
                      </a:rPr>
                      <m:t>⋅</m:t>
                    </m:r>
                    <m:r>
                      <a:rPr lang="en-US" sz="3200" b="1" i="1" smtClean="0">
                        <a:latin typeface="Cambria Math" panose="02040503050406030204" pitchFamily="18" charset="0"/>
                      </a:rPr>
                      <m:t>𝒃</m:t>
                    </m:r>
                  </m:oMath>
                </a14:m>
                <a:r>
                  <a:rPr lang="en-US" sz="3200" b="1" dirty="0"/>
                  <a:t>  is  </a:t>
                </a:r>
                <a14:m>
                  <m:oMath xmlns:m="http://schemas.openxmlformats.org/officeDocument/2006/math">
                    <m:sSup>
                      <m:sSupPr>
                        <m:ctrlPr>
                          <a:rPr lang="en-US" sz="3200" b="1" i="1" smtClean="0">
                            <a:latin typeface="Cambria Math" panose="02040503050406030204" pitchFamily="18" charset="0"/>
                          </a:rPr>
                        </m:ctrlPr>
                      </m:sSupPr>
                      <m:e>
                        <m:r>
                          <a:rPr lang="en-US" sz="3200" b="1" i="1">
                            <a:latin typeface="Cambria Math" panose="02040503050406030204" pitchFamily="18" charset="0"/>
                          </a:rPr>
                          <m:t>𝒂</m:t>
                        </m:r>
                      </m:e>
                      <m:sup>
                        <m:r>
                          <m:rPr>
                            <m:sty m:val="p"/>
                          </m:rPr>
                          <a:rPr lang="en-US" sz="3200" b="0" i="0" smtClean="0">
                            <a:latin typeface="Cambria Math" panose="02040503050406030204" pitchFamily="18" charset="0"/>
                          </a:rPr>
                          <m:t>T</m:t>
                        </m:r>
                      </m:sup>
                    </m:sSup>
                    <m:r>
                      <a:rPr lang="en-US" sz="3200" b="1" i="1">
                        <a:latin typeface="Cambria Math" panose="02040503050406030204" pitchFamily="18" charset="0"/>
                      </a:rPr>
                      <m:t>𝒃</m:t>
                    </m:r>
                  </m:oMath>
                </a14:m>
                <a:r>
                  <a:rPr lang="en-US" sz="3200" b="1" dirty="0"/>
                  <a:t>,  the juxtaposition again representing a matrix multiplication.</a:t>
                </a:r>
              </a:p>
              <a:p>
                <a:pPr marL="0" indent="0">
                  <a:spcBef>
                    <a:spcPts val="0"/>
                  </a:spcBef>
                  <a:buNone/>
                </a:pPr>
                <a:endParaRPr lang="en-US" sz="3200" b="1" dirty="0"/>
              </a:p>
              <a:p>
                <a:pPr marL="0" indent="0">
                  <a:spcBef>
                    <a:spcPts val="0"/>
                  </a:spcBef>
                  <a:buNone/>
                </a:pPr>
                <a:r>
                  <a:rPr lang="en-US" sz="3200" b="1" dirty="0"/>
                  <a:t>Finally, notation may be modified to accommodate a vector whose components are random variables rather than numbers.  We may express a two-dimensional </a:t>
                </a:r>
                <a:r>
                  <a:rPr lang="en-US" sz="3200" b="1" u="sng" dirty="0"/>
                  <a:t>random vector</a:t>
                </a:r>
                <a:r>
                  <a:rPr lang="en-US" sz="3200" b="1" dirty="0"/>
                  <a:t> by  </a:t>
                </a:r>
                <a14:m>
                  <m:oMath xmlns:m="http://schemas.openxmlformats.org/officeDocument/2006/math">
                    <m:r>
                      <a:rPr lang="en-US" sz="3200" b="1" i="1" smtClean="0">
                        <a:latin typeface="Cambria Math" panose="02040503050406030204" pitchFamily="18" charset="0"/>
                      </a:rPr>
                      <m:t>𝑿</m:t>
                    </m:r>
                  </m:oMath>
                </a14:m>
                <a:r>
                  <a:rPr lang="en-US" sz="3200" b="1" dirty="0"/>
                  <a:t>  or        (</a:t>
                </a:r>
                <a:r>
                  <a:rPr lang="en-US" sz="3200" i="1" dirty="0"/>
                  <a:t>X </a:t>
                </a:r>
                <a:r>
                  <a:rPr lang="en-US" sz="3200" baseline="-25000" dirty="0"/>
                  <a:t>1</a:t>
                </a:r>
                <a:r>
                  <a:rPr lang="en-US" sz="3200" dirty="0"/>
                  <a:t>, </a:t>
                </a:r>
                <a:r>
                  <a:rPr lang="en-US" sz="3200" i="1" dirty="0"/>
                  <a:t>X </a:t>
                </a:r>
                <a:r>
                  <a:rPr lang="en-US" sz="3200" baseline="-25000" dirty="0"/>
                  <a:t>2</a:t>
                </a:r>
                <a:r>
                  <a:rPr lang="en-US" sz="3200" b="1" dirty="0"/>
                  <a:t>)</a:t>
                </a:r>
                <a:r>
                  <a:rPr lang="en-US" sz="3200" b="1" baseline="30000" dirty="0"/>
                  <a:t>T</a:t>
                </a:r>
                <a:r>
                  <a:rPr lang="en-US" sz="3200" dirty="0"/>
                  <a:t>,  </a:t>
                </a:r>
                <a:r>
                  <a:rPr lang="en-US" sz="3200" b="1" dirty="0"/>
                  <a:t>possibly even omitting the transpose in the latter case.</a:t>
                </a:r>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2277" b="-4768"/>
                </a:stretch>
              </a:blipFill>
            </p:spPr>
            <p:txBody>
              <a:bodyPr/>
              <a:lstStyle/>
              <a:p>
                <a:r>
                  <a:rPr lang="en-US">
                    <a:noFill/>
                  </a:rPr>
                  <a:t> </a:t>
                </a:r>
              </a:p>
            </p:txBody>
          </p:sp>
        </mc:Fallback>
      </mc:AlternateContent>
    </p:spTree>
    <p:extLst>
      <p:ext uri="{BB962C8B-B14F-4D97-AF65-F5344CB8AC3E}">
        <p14:creationId xmlns:p14="http://schemas.microsoft.com/office/powerpoint/2010/main" val="31607972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MATRICES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a:t>
                </a:r>
                <a:r>
                  <a:rPr lang="en-US" sz="3200" b="1" u="sng" dirty="0"/>
                  <a:t>matrix</a:t>
                </a:r>
                <a:r>
                  <a:rPr lang="en-US" sz="3200" b="1" dirty="0"/>
                  <a:t> is a two-dimensional array of numbers, such as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4</m:t>
                              </m:r>
                            </m:e>
                          </m:mr>
                        </m:m>
                      </m:e>
                    </m:d>
                  </m:oMath>
                </a14:m>
                <a:r>
                  <a:rPr lang="en-US" sz="3200" b="1" dirty="0"/>
                  <a:t>  </a:t>
                </a:r>
                <a14:m>
                  <m:oMath xmlns:m="http://schemas.openxmlformats.org/officeDocument/2006/math">
                    <m:r>
                      <a:rPr lang="en-US" sz="3200" b="1" i="1" smtClean="0">
                        <a:latin typeface="Cambria Math" panose="02040503050406030204" pitchFamily="18" charset="0"/>
                      </a:rPr>
                      <m:t> </m:t>
                    </m:r>
                  </m:oMath>
                </a14:m>
                <a:r>
                  <a:rPr lang="en-US" sz="3200" b="1" dirty="0"/>
                  <a:t>or  </a:t>
                </a:r>
                <a14:m>
                  <m:oMath xmlns:m="http://schemas.openxmlformats.org/officeDocument/2006/math">
                    <m:d>
                      <m:dPr>
                        <m:ctrlPr>
                          <a:rPr lang="en-US" sz="3200" i="1" dirty="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1</m:t>
                              </m:r>
                            </m:e>
                            <m:e>
                              <m:r>
                                <a:rPr lang="en-US" sz="3200" b="0" i="1" dirty="0" smtClean="0">
                                  <a:latin typeface="Cambria Math" panose="02040503050406030204" pitchFamily="18" charset="0"/>
                                </a:rPr>
                                <m:t>0</m:t>
                              </m:r>
                            </m:e>
                          </m:mr>
                          <m:mr>
                            <m:e>
                              <m:r>
                                <a:rPr lang="en-US" sz="3200" b="0" i="1" dirty="0" smtClean="0">
                                  <a:latin typeface="Cambria Math" panose="02040503050406030204" pitchFamily="18" charset="0"/>
                                </a:rPr>
                                <m:t>5</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6</m:t>
                              </m:r>
                            </m:e>
                          </m:mr>
                        </m:m>
                      </m:e>
                    </m:d>
                  </m:oMath>
                </a14:m>
                <a:r>
                  <a:rPr lang="en-US" sz="3200" dirty="0"/>
                  <a:t>.  </a:t>
                </a:r>
                <a:r>
                  <a:rPr lang="en-US" sz="3200" b="1" dirty="0"/>
                  <a:t>Each number is referred to as an </a:t>
                </a:r>
                <a:r>
                  <a:rPr lang="en-US" sz="3200" b="1" u="sng" dirty="0"/>
                  <a:t>entry</a:t>
                </a:r>
                <a:r>
                  <a:rPr lang="en-US" sz="3200" b="1" dirty="0"/>
                  <a:t> of the matrix.</a:t>
                </a:r>
                <a:r>
                  <a:rPr lang="en-US" sz="3200" dirty="0"/>
                  <a:t>  </a:t>
                </a:r>
                <a:r>
                  <a:rPr lang="en-US" sz="3200" b="1" dirty="0"/>
                  <a:t>In essence, a matrix is formed by lining up vectors of the same dimension, side by side.  </a:t>
                </a:r>
              </a:p>
              <a:p>
                <a:pPr marL="0" indent="0">
                  <a:spcBef>
                    <a:spcPts val="0"/>
                  </a:spcBef>
                  <a:buNone/>
                </a:pPr>
                <a:endParaRPr lang="en-US" sz="3200" b="1" dirty="0"/>
              </a:p>
              <a:p>
                <a:pPr marL="0" indent="0">
                  <a:spcBef>
                    <a:spcPts val="0"/>
                  </a:spcBef>
                  <a:buNone/>
                </a:pPr>
                <a:r>
                  <a:rPr lang="en-US" sz="3200" b="1" dirty="0"/>
                  <a:t>A matrix with the same number of rows (running from left to right) and columns (running from top to bottom) is called </a:t>
                </a:r>
                <a:r>
                  <a:rPr lang="en-US" sz="3200" b="1" u="sng" dirty="0"/>
                  <a:t>square</a:t>
                </a:r>
                <a:r>
                  <a:rPr lang="en-US" sz="3200" b="1" dirty="0"/>
                  <a:t>.</a:t>
                </a:r>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r="-185" b="-8038"/>
                </a:stretch>
              </a:blipFill>
            </p:spPr>
            <p:txBody>
              <a:bodyPr/>
              <a:lstStyle/>
              <a:p>
                <a:r>
                  <a:rPr lang="en-US">
                    <a:noFill/>
                  </a:rPr>
                  <a:t> </a:t>
                </a:r>
              </a:p>
            </p:txBody>
          </p:sp>
        </mc:Fallback>
      </mc:AlternateContent>
    </p:spTree>
    <p:extLst>
      <p:ext uri="{BB962C8B-B14F-4D97-AF65-F5344CB8AC3E}">
        <p14:creationId xmlns:p14="http://schemas.microsoft.com/office/powerpoint/2010/main" val="1148072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ADDITION, SCALAR MULTIPLICATION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Matrices of identical dimensions can be added </a:t>
                </a:r>
                <a:r>
                  <a:rPr lang="en-US" sz="3200" b="1" dirty="0" err="1"/>
                  <a:t>entrywise</a:t>
                </a:r>
                <a:r>
                  <a:rPr lang="en-US" sz="3200" b="1" dirty="0"/>
                  <a:t>, as in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4</m:t>
                              </m:r>
                            </m:e>
                          </m:mr>
                        </m:m>
                      </m:e>
                    </m:d>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4</m:t>
                              </m:r>
                            </m:e>
                            <m:e>
                              <m:r>
                                <a:rPr lang="en-US" sz="3200" b="0" i="1" dirty="0" smtClean="0">
                                  <a:latin typeface="Cambria Math" panose="02040503050406030204" pitchFamily="18" charset="0"/>
                                </a:rPr>
                                <m:t>7</m:t>
                              </m:r>
                            </m:e>
                          </m:mr>
                          <m:mr>
                            <m:e>
                              <m:r>
                                <a:rPr lang="en-US" sz="3200" b="0" i="1" dirty="0" smtClean="0">
                                  <a:latin typeface="Cambria Math" panose="02040503050406030204" pitchFamily="18" charset="0"/>
                                </a:rPr>
                                <m:t>8</m:t>
                              </m:r>
                            </m:e>
                            <m:e>
                              <m:r>
                                <a:rPr lang="en-US" sz="3200" b="0" i="1" dirty="0" smtClean="0">
                                  <a:latin typeface="Cambria Math" panose="02040503050406030204" pitchFamily="18" charset="0"/>
                                </a:rPr>
                                <m:t>−5</m:t>
                              </m:r>
                            </m:e>
                          </m:mr>
                        </m:m>
                      </m:e>
                    </m:d>
                    <m:r>
                      <a:rPr lang="en-US" sz="3200" b="1" i="1" dirty="0" smtClean="0">
                        <a:latin typeface="Cambria Math" panose="02040503050406030204" pitchFamily="18" charset="0"/>
                      </a:rPr>
                      <m:t>=</m:t>
                    </m:r>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3</m:t>
                              </m:r>
                            </m:e>
                            <m:e>
                              <m:r>
                                <a:rPr lang="en-US" sz="3200" b="0" i="1" dirty="0" smtClean="0">
                                  <a:latin typeface="Cambria Math" panose="02040503050406030204" pitchFamily="18" charset="0"/>
                                </a:rPr>
                                <m:t>9</m:t>
                              </m:r>
                            </m:e>
                          </m:mr>
                          <m:mr>
                            <m:e>
                              <m:r>
                                <a:rPr lang="en-US" sz="3200" b="0" i="1" dirty="0" smtClean="0">
                                  <a:latin typeface="Cambria Math" panose="02040503050406030204" pitchFamily="18" charset="0"/>
                                </a:rPr>
                                <m:t>11</m:t>
                              </m:r>
                            </m:e>
                            <m:e>
                              <m:r>
                                <a:rPr lang="en-US" sz="3200" b="0" i="1" dirty="0" smtClean="0">
                                  <a:latin typeface="Cambria Math" panose="02040503050406030204" pitchFamily="18" charset="0"/>
                                </a:rPr>
                                <m:t>−1</m:t>
                              </m:r>
                            </m:e>
                          </m:mr>
                        </m:m>
                      </m:e>
                    </m:d>
                  </m:oMath>
                </a14:m>
                <a:r>
                  <a:rPr lang="en-US" sz="3200" b="1" dirty="0"/>
                  <a:t>.</a:t>
                </a:r>
              </a:p>
              <a:p>
                <a:pPr marL="0" indent="0">
                  <a:spcBef>
                    <a:spcPts val="0"/>
                  </a:spcBef>
                  <a:buNone/>
                </a:pPr>
                <a:endParaRPr lang="en-US" sz="3200" b="1" dirty="0"/>
              </a:p>
              <a:p>
                <a:pPr marL="0" indent="0">
                  <a:spcBef>
                    <a:spcPts val="0"/>
                  </a:spcBef>
                  <a:buNone/>
                </a:pPr>
                <a:r>
                  <a:rPr lang="en-US" sz="3200" b="1" dirty="0"/>
                  <a:t>A matrix may be multiplied by a constant, which entails </a:t>
                </a:r>
                <a:r>
                  <a:rPr lang="en-US" sz="3200" b="1" dirty="0" err="1"/>
                  <a:t>entrywise</a:t>
                </a:r>
                <a:r>
                  <a:rPr lang="en-US" sz="3200" b="1" dirty="0"/>
                  <a:t> multiplication, as in  3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4</m:t>
                              </m:r>
                            </m:e>
                          </m:mr>
                        </m:m>
                      </m:e>
                    </m:d>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3</m:t>
                              </m:r>
                            </m:e>
                            <m:e>
                              <m:r>
                                <a:rPr lang="en-US" sz="3200" b="0" i="1" dirty="0" smtClean="0">
                                  <a:latin typeface="Cambria Math" panose="02040503050406030204" pitchFamily="18" charset="0"/>
                                </a:rPr>
                                <m:t>6</m:t>
                              </m:r>
                            </m:e>
                          </m:mr>
                          <m:mr>
                            <m:e>
                              <m:r>
                                <a:rPr lang="en-US" sz="3200" b="0" i="1" dirty="0" smtClean="0">
                                  <a:latin typeface="Cambria Math" panose="02040503050406030204" pitchFamily="18" charset="0"/>
                                </a:rPr>
                                <m:t>9</m:t>
                              </m:r>
                            </m:e>
                            <m:e>
                              <m:r>
                                <a:rPr lang="en-US" sz="3200" b="0" i="1" dirty="0" smtClean="0">
                                  <a:latin typeface="Cambria Math" panose="02040503050406030204" pitchFamily="18" charset="0"/>
                                </a:rPr>
                                <m:t>12</m:t>
                              </m:r>
                            </m:e>
                          </m:mr>
                        </m:m>
                      </m:e>
                    </m:d>
                  </m:oMath>
                </a14:m>
                <a:r>
                  <a:rPr lang="en-US" sz="3200" b="1" dirty="0"/>
                  <a:t>.  This is referred to as </a:t>
                </a:r>
                <a:r>
                  <a:rPr lang="en-US" sz="3200" b="1" u="sng" dirty="0"/>
                  <a:t>scalar multiplication</a:t>
                </a:r>
                <a:r>
                  <a:rPr lang="en-US" sz="3200" b="1" dirty="0"/>
                  <a:t>.</a:t>
                </a:r>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538"/>
                </a:stretch>
              </a:blipFill>
            </p:spPr>
            <p:txBody>
              <a:bodyPr/>
              <a:lstStyle/>
              <a:p>
                <a:r>
                  <a:rPr lang="en-US">
                    <a:noFill/>
                  </a:rPr>
                  <a:t> </a:t>
                </a:r>
              </a:p>
            </p:txBody>
          </p:sp>
        </mc:Fallback>
      </mc:AlternateContent>
    </p:spTree>
    <p:extLst>
      <p:ext uri="{BB962C8B-B14F-4D97-AF65-F5344CB8AC3E}">
        <p14:creationId xmlns:p14="http://schemas.microsoft.com/office/powerpoint/2010/main" val="1522914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TRANSPOSES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The transpose of a matrix is another matrix in which the rows have become the columns and the columns have become the rows.  For instance,</a:t>
                </a:r>
              </a:p>
              <a:p>
                <a:pPr marL="0" indent="0">
                  <a:spcBef>
                    <a:spcPts val="0"/>
                  </a:spcBef>
                  <a:buNone/>
                </a:pPr>
                <a14:m>
                  <m:oMath xmlns:m="http://schemas.openxmlformats.org/officeDocument/2006/math">
                    <m:sSup>
                      <m:sSupPr>
                        <m:ctrlPr>
                          <a:rPr lang="en-US" sz="3200" b="1" i="1" dirty="0" smtClean="0">
                            <a:latin typeface="Cambria Math" panose="02040503050406030204" pitchFamily="18" charset="0"/>
                          </a:rPr>
                        </m:ctrlPr>
                      </m:sSupPr>
                      <m:e>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4</m:t>
                                  </m:r>
                                </m:e>
                              </m:mr>
                            </m:m>
                          </m:e>
                        </m:d>
                      </m:e>
                      <m:sup>
                        <m:r>
                          <m:rPr>
                            <m:sty m:val="p"/>
                          </m:rPr>
                          <a:rPr lang="en-US" sz="3200" b="0" i="0" dirty="0" smtClean="0">
                            <a:latin typeface="Cambria Math" panose="02040503050406030204" pitchFamily="18" charset="0"/>
                          </a:rPr>
                          <m:t>T</m:t>
                        </m:r>
                      </m:sup>
                    </m:sSup>
                  </m:oMath>
                </a14:m>
                <a:r>
                  <a:rPr lang="en-US" sz="3200" b="1" dirty="0"/>
                  <a:t> </a:t>
                </a:r>
                <a14:m>
                  <m:oMath xmlns:m="http://schemas.openxmlformats.org/officeDocument/2006/math">
                    <m:r>
                      <a:rPr lang="en-US" sz="3200" b="1" i="1" dirty="0" smtClean="0">
                        <a:latin typeface="Cambria Math" panose="02040503050406030204" pitchFamily="18" charset="0"/>
                      </a:rPr>
                      <m:t>=</m:t>
                    </m:r>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3</m:t>
                              </m:r>
                            </m:e>
                          </m:mr>
                          <m:mr>
                            <m:e>
                              <m:r>
                                <a:rPr lang="en-US" sz="3200" b="0" i="1" dirty="0" smtClean="0">
                                  <a:latin typeface="Cambria Math" panose="02040503050406030204" pitchFamily="18" charset="0"/>
                                </a:rPr>
                                <m:t>2</m:t>
                              </m:r>
                            </m:e>
                            <m:e>
                              <m:r>
                                <a:rPr lang="en-US" sz="3200" b="0" i="1" dirty="0" smtClean="0">
                                  <a:latin typeface="Cambria Math" panose="02040503050406030204" pitchFamily="18" charset="0"/>
                                </a:rPr>
                                <m:t>4</m:t>
                              </m:r>
                            </m:e>
                          </m:mr>
                        </m:m>
                      </m:e>
                    </m:d>
                  </m:oMath>
                </a14:m>
                <a:r>
                  <a:rPr lang="en-US" sz="3200" b="1" dirty="0"/>
                  <a:t>  and</a:t>
                </a:r>
              </a:p>
              <a:p>
                <a:pPr marL="0" indent="0">
                  <a:spcBef>
                    <a:spcPts val="0"/>
                  </a:spcBef>
                  <a:buNone/>
                </a:pPr>
                <a14:m>
                  <m:oMath xmlns:m="http://schemas.openxmlformats.org/officeDocument/2006/math">
                    <m:sSup>
                      <m:sSupPr>
                        <m:ctrlPr>
                          <a:rPr lang="en-US" sz="3200" b="0" i="1" dirty="0" smtClean="0">
                            <a:latin typeface="Cambria Math" panose="02040503050406030204" pitchFamily="18" charset="0"/>
                          </a:rPr>
                        </m:ctrlPr>
                      </m:sSupPr>
                      <m:e>
                        <m:d>
                          <m:dPr>
                            <m:ctrlPr>
                              <a:rPr lang="en-US" sz="3200"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1</m:t>
                                  </m:r>
                                </m:e>
                                <m:e>
                                  <m:r>
                                    <a:rPr lang="en-US" sz="3200" b="0" i="1" dirty="0" smtClean="0">
                                      <a:latin typeface="Cambria Math" panose="02040503050406030204" pitchFamily="18" charset="0"/>
                                    </a:rPr>
                                    <m:t>0</m:t>
                                  </m:r>
                                </m:e>
                              </m:mr>
                              <m:mr>
                                <m:e>
                                  <m:r>
                                    <a:rPr lang="en-US" sz="3200" b="0" i="1" dirty="0" smtClean="0">
                                      <a:latin typeface="Cambria Math" panose="02040503050406030204" pitchFamily="18" charset="0"/>
                                    </a:rPr>
                                    <m:t>5</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6</m:t>
                                  </m:r>
                                </m:e>
                              </m:mr>
                            </m:m>
                          </m:e>
                        </m:d>
                      </m:e>
                      <m:sup>
                        <m:r>
                          <m:rPr>
                            <m:sty m:val="p"/>
                          </m:rPr>
                          <a:rPr lang="en-US" sz="3200" b="0" i="0" dirty="0" smtClean="0">
                            <a:latin typeface="Cambria Math" panose="02040503050406030204" pitchFamily="18" charset="0"/>
                          </a:rPr>
                          <m:t>T</m:t>
                        </m:r>
                      </m:sup>
                    </m:sSup>
                  </m:oMath>
                </a14:m>
                <a:r>
                  <a:rPr lang="en-US" sz="3200" b="1" dirty="0"/>
                  <a:t> = </a:t>
                </a:r>
                <a14:m>
                  <m:oMath xmlns:m="http://schemas.openxmlformats.org/officeDocument/2006/math">
                    <m:d>
                      <m:dPr>
                        <m:ctrlPr>
                          <a:rPr lang="en-US" sz="3200" b="1" i="1" smtClean="0">
                            <a:latin typeface="Cambria Math" panose="02040503050406030204" pitchFamily="18" charset="0"/>
                          </a:rPr>
                        </m:ctrlPr>
                      </m:dPr>
                      <m:e>
                        <m:m>
                          <m:mPr>
                            <m:mcs>
                              <m:mc>
                                <m:mcPr>
                                  <m:count m:val="3"/>
                                  <m:mcJc m:val="center"/>
                                </m:mcPr>
                              </m:mc>
                            </m:mcs>
                            <m:ctrlPr>
                              <a:rPr lang="en-US" sz="3200" i="1" smtClean="0">
                                <a:latin typeface="Cambria Math" panose="02040503050406030204" pitchFamily="18" charset="0"/>
                              </a:rPr>
                            </m:ctrlPr>
                          </m:mPr>
                          <m:mr>
                            <m:e>
                              <m:r>
                                <m:rPr>
                                  <m:brk m:alnAt="7"/>
                                </m:rPr>
                                <a:rPr lang="en-US" sz="3200" b="0" i="1" smtClean="0">
                                  <a:latin typeface="Cambria Math" panose="02040503050406030204" pitchFamily="18" charset="0"/>
                                </a:rPr>
                                <m:t>−</m:t>
                              </m:r>
                              <m:r>
                                <a:rPr lang="en-US" sz="3200" b="0" i="1" smtClean="0">
                                  <a:latin typeface="Cambria Math" panose="02040503050406030204" pitchFamily="18" charset="0"/>
                                </a:rPr>
                                <m:t>1</m:t>
                              </m:r>
                            </m:e>
                            <m:e>
                              <m:r>
                                <a:rPr lang="en-US" sz="3200" b="0" i="1" smtClean="0">
                                  <a:latin typeface="Cambria Math" panose="02040503050406030204" pitchFamily="18" charset="0"/>
                                </a:rPr>
                                <m:t>5</m:t>
                              </m:r>
                            </m:e>
                            <m:e>
                              <m:r>
                                <a:rPr lang="en-US" sz="3200" b="0" i="1" smtClean="0">
                                  <a:latin typeface="Cambria Math" panose="02040503050406030204" pitchFamily="18" charset="0"/>
                                </a:rPr>
                                <m:t>−3</m:t>
                              </m:r>
                            </m:e>
                          </m:mr>
                          <m:mr>
                            <m:e>
                              <m:r>
                                <a:rPr lang="en-US" sz="3200" b="0" i="1" smtClean="0">
                                  <a:latin typeface="Cambria Math" panose="02040503050406030204" pitchFamily="18" charset="0"/>
                                </a:rPr>
                                <m:t>0</m:t>
                              </m:r>
                            </m:e>
                            <m:e>
                              <m:r>
                                <a:rPr lang="en-US" sz="3200" b="0" i="1" smtClean="0">
                                  <a:latin typeface="Cambria Math" panose="02040503050406030204" pitchFamily="18" charset="0"/>
                                </a:rPr>
                                <m:t>−2</m:t>
                              </m:r>
                            </m:e>
                            <m:e>
                              <m:r>
                                <a:rPr lang="en-US" sz="3200" b="0" i="1" smtClean="0">
                                  <a:latin typeface="Cambria Math" panose="02040503050406030204" pitchFamily="18" charset="0"/>
                                </a:rPr>
                                <m:t>6</m:t>
                              </m:r>
                            </m:e>
                          </m:mr>
                        </m:m>
                      </m:e>
                    </m:d>
                  </m:oMath>
                </a14:m>
                <a:r>
                  <a:rPr lang="en-US" sz="3200" b="1" dirty="0"/>
                  <a:t>.</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301802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MATRIX PRODUCT</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Two matrices can be multiplied if the first matrix has exactly as many columns as the second matrix has rows.  </a:t>
            </a:r>
          </a:p>
          <a:p>
            <a:pPr marL="0" indent="0">
              <a:spcBef>
                <a:spcPts val="0"/>
              </a:spcBef>
              <a:buNone/>
            </a:pPr>
            <a:endParaRPr lang="en-US" sz="3200" b="1" dirty="0"/>
          </a:p>
          <a:p>
            <a:pPr marL="0" indent="0">
              <a:spcBef>
                <a:spcPts val="0"/>
              </a:spcBef>
              <a:buNone/>
            </a:pPr>
            <a:r>
              <a:rPr lang="en-US" sz="3200" b="1" dirty="0"/>
              <a:t>The product is another matrix which has the same number of rows as the first matrix and the same number of columns as the second matrix.  Each entry in the matrix product is formed by the inner product of a row in the first matrix with a column in the second matrix.  Some examples will help make this clear.</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4238998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a:t>MATRIX PRODUCT (CONTINUED)</a:t>
            </a:r>
            <a:endParaRPr lang="en-US" sz="4000" b="1"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We have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4</m:t>
                              </m:r>
                            </m:e>
                          </m:mr>
                        </m:m>
                      </m:e>
                    </m:d>
                  </m:oMath>
                </a14:m>
                <a:r>
                  <a:rPr lang="en-US" sz="3200" b="1" dirty="0"/>
                  <a:t>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0</m:t>
                              </m:r>
                            </m:e>
                            <m:e>
                              <m:r>
                                <a:rPr lang="en-US" sz="3200" b="0" i="1" dirty="0" smtClean="0">
                                  <a:latin typeface="Cambria Math" panose="02040503050406030204" pitchFamily="18" charset="0"/>
                                </a:rPr>
                                <m:t>−1</m:t>
                              </m:r>
                            </m:e>
                          </m:mr>
                          <m:mr>
                            <m:e>
                              <m: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
                      </m:e>
                    </m:d>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2</m:t>
                              </m:r>
                            </m:e>
                            <m:e>
                              <m:r>
                                <a:rPr lang="en-US" sz="3200" b="0" i="1" dirty="0" smtClean="0">
                                  <a:latin typeface="Cambria Math" panose="02040503050406030204" pitchFamily="18" charset="0"/>
                                </a:rPr>
                                <m:t>3</m:t>
                              </m:r>
                            </m:e>
                          </m:mr>
                          <m:mr>
                            <m:e>
                              <m:r>
                                <a:rPr lang="en-US" sz="3200" b="0" i="1" dirty="0" smtClean="0">
                                  <a:latin typeface="Cambria Math" panose="02040503050406030204" pitchFamily="18" charset="0"/>
                                </a:rPr>
                                <m:t>4</m:t>
                              </m:r>
                            </m:e>
                            <m:e>
                              <m:r>
                                <a:rPr lang="en-US" sz="3200" b="0" i="1" dirty="0" smtClean="0">
                                  <a:latin typeface="Cambria Math" panose="02040503050406030204" pitchFamily="18" charset="0"/>
                                </a:rPr>
                                <m:t>5</m:t>
                              </m:r>
                            </m:e>
                          </m:mr>
                        </m:m>
                      </m:e>
                    </m:d>
                  </m:oMath>
                </a14:m>
                <a:r>
                  <a:rPr lang="en-US" sz="3200" b="1" dirty="0"/>
                  <a:t>  and</a:t>
                </a:r>
              </a:p>
              <a:p>
                <a:pPr marL="0" indent="0">
                  <a:spcBef>
                    <a:spcPts val="0"/>
                  </a:spcBef>
                  <a:buNone/>
                </a:pPr>
                <a14:m>
                  <m:oMath xmlns:m="http://schemas.openxmlformats.org/officeDocument/2006/math">
                    <m:d>
                      <m:dPr>
                        <m:ctrlPr>
                          <a:rPr lang="en-US" sz="3200"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1</m:t>
                              </m:r>
                            </m:e>
                            <m:e>
                              <m:r>
                                <a:rPr lang="en-US" sz="3200" b="0" i="1" dirty="0" smtClean="0">
                                  <a:latin typeface="Cambria Math" panose="02040503050406030204" pitchFamily="18" charset="0"/>
                                </a:rPr>
                                <m:t>0</m:t>
                              </m:r>
                            </m:e>
                          </m:mr>
                          <m:mr>
                            <m:e>
                              <m:r>
                                <a:rPr lang="en-US" sz="3200" b="0" i="1" dirty="0" smtClean="0">
                                  <a:latin typeface="Cambria Math" panose="02040503050406030204" pitchFamily="18" charset="0"/>
                                </a:rPr>
                                <m:t>5</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−3</m:t>
                              </m:r>
                            </m:e>
                            <m:e>
                              <m:r>
                                <a:rPr lang="en-US" sz="3200" b="0" i="1" dirty="0" smtClean="0">
                                  <a:latin typeface="Cambria Math" panose="02040503050406030204" pitchFamily="18" charset="0"/>
                                </a:rPr>
                                <m:t>6</m:t>
                              </m:r>
                            </m:e>
                          </m:mr>
                        </m:m>
                      </m:e>
                    </m:d>
                  </m:oMath>
                </a14:m>
                <a:r>
                  <a:rPr lang="en-US" sz="3200" b="1" dirty="0"/>
                  <a:t>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i="1" dirty="0">
                                  <a:latin typeface="Cambria Math" panose="02040503050406030204" pitchFamily="18" charset="0"/>
                                </a:rPr>
                                <m:t>1</m:t>
                              </m:r>
                            </m:e>
                            <m:e>
                              <m:r>
                                <a:rPr lang="en-US" sz="3200" i="1" dirty="0">
                                  <a:latin typeface="Cambria Math" panose="02040503050406030204" pitchFamily="18" charset="0"/>
                                </a:rPr>
                                <m:t>2</m:t>
                              </m:r>
                            </m:e>
                          </m:mr>
                          <m:mr>
                            <m:e>
                              <m:r>
                                <a:rPr lang="en-US" sz="3200" i="1" dirty="0">
                                  <a:latin typeface="Cambria Math" panose="02040503050406030204" pitchFamily="18" charset="0"/>
                                </a:rPr>
                                <m:t>3</m:t>
                              </m:r>
                            </m:e>
                            <m:e>
                              <m:r>
                                <a:rPr lang="en-US" sz="3200" i="1" dirty="0">
                                  <a:latin typeface="Cambria Math" panose="02040503050406030204" pitchFamily="18" charset="0"/>
                                </a:rPr>
                                <m:t>4</m:t>
                              </m:r>
                            </m:e>
                          </m:mr>
                        </m:m>
                      </m:e>
                    </m:d>
                  </m:oMath>
                </a14:m>
                <a:r>
                  <a:rPr lang="en-US" sz="3200" b="1" dirty="0"/>
                  <a:t> = </a:t>
                </a:r>
                <a14:m>
                  <m:oMath xmlns:m="http://schemas.openxmlformats.org/officeDocument/2006/math">
                    <m:d>
                      <m:dPr>
                        <m:ctrlPr>
                          <a:rPr lang="en-US" sz="3200"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i="1" dirty="0">
                                  <a:latin typeface="Cambria Math" panose="02040503050406030204" pitchFamily="18" charset="0"/>
                                </a:rPr>
                                <m:t>−</m:t>
                              </m:r>
                              <m:r>
                                <a:rPr lang="en-US" sz="3200" i="1" dirty="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r>
                            <m:e>
                              <m:r>
                                <a:rPr lang="en-US" sz="3200" b="0" i="1" dirty="0" smtClean="0">
                                  <a:latin typeface="Cambria Math" panose="02040503050406030204" pitchFamily="18" charset="0"/>
                                </a:rPr>
                                <m:t>15</m:t>
                              </m:r>
                            </m:e>
                            <m:e>
                              <m:r>
                                <a:rPr lang="en-US" sz="3200" b="0" i="1" dirty="0" smtClean="0">
                                  <a:latin typeface="Cambria Math" panose="02040503050406030204" pitchFamily="18" charset="0"/>
                                </a:rPr>
                                <m:t>18</m:t>
                              </m:r>
                            </m:e>
                          </m:mr>
                        </m:m>
                      </m:e>
                    </m:d>
                  </m:oMath>
                </a14:m>
                <a:r>
                  <a:rPr lang="en-US" sz="3200" b="1" dirty="0"/>
                  <a:t>.  Matrix multiplication is not commutative.  For instance,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0</m:t>
                              </m:r>
                            </m:e>
                            <m:e>
                              <m:r>
                                <a:rPr lang="en-US" sz="3200" b="0" i="1" dirty="0" smtClean="0">
                                  <a:latin typeface="Cambria Math" panose="02040503050406030204" pitchFamily="18" charset="0"/>
                                </a:rPr>
                                <m:t>−1</m:t>
                              </m:r>
                            </m:e>
                          </m:mr>
                          <m:mr>
                            <m:e>
                              <m: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
                      </m:e>
                    </m:d>
                  </m:oMath>
                </a14:m>
                <a:r>
                  <a:rPr lang="en-US" sz="3200" b="1" dirty="0"/>
                  <a:t>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i="1" dirty="0">
                                  <a:latin typeface="Cambria Math" panose="02040503050406030204" pitchFamily="18" charset="0"/>
                                </a:rPr>
                                <m:t>1</m:t>
                              </m:r>
                            </m:e>
                            <m:e>
                              <m:r>
                                <a:rPr lang="en-US" sz="3200" i="1" dirty="0">
                                  <a:latin typeface="Cambria Math" panose="02040503050406030204" pitchFamily="18" charset="0"/>
                                </a:rPr>
                                <m:t>2</m:t>
                              </m:r>
                            </m:e>
                          </m:mr>
                          <m:mr>
                            <m:e>
                              <m:r>
                                <a:rPr lang="en-US" sz="3200" i="1" dirty="0">
                                  <a:latin typeface="Cambria Math" panose="02040503050406030204" pitchFamily="18" charset="0"/>
                                </a:rPr>
                                <m:t>3</m:t>
                              </m:r>
                            </m:e>
                            <m:e>
                              <m:r>
                                <a:rPr lang="en-US" sz="3200" i="1" dirty="0">
                                  <a:latin typeface="Cambria Math" panose="02040503050406030204" pitchFamily="18" charset="0"/>
                                </a:rPr>
                                <m:t>4</m:t>
                              </m:r>
                            </m:e>
                          </m:mr>
                        </m:m>
                      </m:e>
                    </m:d>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3</m:t>
                              </m:r>
                            </m:e>
                            <m:e>
                              <m:r>
                                <a:rPr lang="en-US" sz="3200" b="0" i="1" dirty="0" smtClean="0">
                                  <a:latin typeface="Cambria Math" panose="02040503050406030204" pitchFamily="18" charset="0"/>
                                </a:rPr>
                                <m:t>−4</m:t>
                              </m:r>
                            </m:e>
                          </m:mr>
                          <m:mr>
                            <m:e>
                              <m:r>
                                <a:rPr lang="en-US" sz="3200" b="0" i="1" dirty="0" smtClean="0">
                                  <a:latin typeface="Cambria Math" panose="02040503050406030204" pitchFamily="18" charset="0"/>
                                </a:rPr>
                                <m:t>7</m:t>
                              </m:r>
                            </m:e>
                            <m:e>
                              <m:r>
                                <a:rPr lang="en-US" sz="3200" b="0" i="1" dirty="0" smtClean="0">
                                  <a:latin typeface="Cambria Math" panose="02040503050406030204" pitchFamily="18" charset="0"/>
                                </a:rPr>
                                <m:t>10</m:t>
                              </m:r>
                            </m:e>
                          </m:mr>
                        </m:m>
                      </m:e>
                    </m:d>
                  </m:oMath>
                </a14:m>
                <a:r>
                  <a:rPr lang="en-US" sz="3200" b="1" dirty="0"/>
                  <a:t>, while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i="1" dirty="0">
                                  <a:latin typeface="Cambria Math" panose="02040503050406030204" pitchFamily="18" charset="0"/>
                                </a:rPr>
                                <m:t>1</m:t>
                              </m:r>
                            </m:e>
                            <m:e>
                              <m:r>
                                <a:rPr lang="en-US" sz="3200" i="1" dirty="0">
                                  <a:latin typeface="Cambria Math" panose="02040503050406030204" pitchFamily="18" charset="0"/>
                                </a:rPr>
                                <m:t>2</m:t>
                              </m:r>
                            </m:e>
                          </m:mr>
                          <m:mr>
                            <m:e>
                              <m:r>
                                <a:rPr lang="en-US" sz="3200" i="1" dirty="0">
                                  <a:latin typeface="Cambria Math" panose="02040503050406030204" pitchFamily="18" charset="0"/>
                                </a:rPr>
                                <m:t>3</m:t>
                              </m:r>
                            </m:e>
                            <m:e>
                              <m:r>
                                <a:rPr lang="en-US" sz="3200" i="1" dirty="0">
                                  <a:latin typeface="Cambria Math" panose="02040503050406030204" pitchFamily="18" charset="0"/>
                                </a:rPr>
                                <m:t>4</m:t>
                              </m:r>
                            </m:e>
                          </m:mr>
                        </m:m>
                      </m:e>
                    </m:d>
                  </m:oMath>
                </a14:m>
                <a:r>
                  <a:rPr lang="en-US" sz="3200" dirty="0"/>
                  <a:t> </a:t>
                </a:r>
                <a14:m>
                  <m:oMath xmlns:m="http://schemas.openxmlformats.org/officeDocument/2006/math">
                    <m:d>
                      <m:dPr>
                        <m:ctrlPr>
                          <a:rPr lang="en-US" sz="3200"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i="1" dirty="0">
                                  <a:latin typeface="Cambria Math" panose="02040503050406030204" pitchFamily="18" charset="0"/>
                                </a:rPr>
                                <m:t>−</m:t>
                              </m:r>
                              <m:r>
                                <a:rPr lang="en-US" sz="3200" i="1" dirty="0">
                                  <a:latin typeface="Cambria Math" panose="02040503050406030204" pitchFamily="18" charset="0"/>
                                </a:rPr>
                                <m:t>1</m:t>
                              </m:r>
                            </m:e>
                            <m:e>
                              <m:r>
                                <a:rPr lang="en-US" sz="3200" i="1" dirty="0">
                                  <a:latin typeface="Cambria Math" panose="02040503050406030204" pitchFamily="18" charset="0"/>
                                </a:rPr>
                                <m:t>0</m:t>
                              </m:r>
                            </m:e>
                          </m:mr>
                          <m:mr>
                            <m:e>
                              <m:r>
                                <a:rPr lang="en-US" sz="3200" i="1" dirty="0">
                                  <a:latin typeface="Cambria Math" panose="02040503050406030204" pitchFamily="18" charset="0"/>
                                </a:rPr>
                                <m:t>5</m:t>
                              </m:r>
                            </m:e>
                            <m:e>
                              <m:r>
                                <a:rPr lang="en-US" sz="3200" i="1" dirty="0">
                                  <a:latin typeface="Cambria Math" panose="02040503050406030204" pitchFamily="18" charset="0"/>
                                </a:rPr>
                                <m:t>−2</m:t>
                              </m:r>
                            </m:e>
                          </m:mr>
                          <m:mr>
                            <m:e>
                              <m:r>
                                <a:rPr lang="en-US" sz="3200" i="1" dirty="0">
                                  <a:latin typeface="Cambria Math" panose="02040503050406030204" pitchFamily="18" charset="0"/>
                                </a:rPr>
                                <m:t>−3</m:t>
                              </m:r>
                            </m:e>
                            <m:e>
                              <m:r>
                                <a:rPr lang="en-US" sz="3200" i="1" dirty="0">
                                  <a:latin typeface="Cambria Math" panose="02040503050406030204" pitchFamily="18" charset="0"/>
                                </a:rPr>
                                <m:t>6</m:t>
                              </m:r>
                            </m:e>
                          </m:mr>
                        </m:m>
                      </m:e>
                    </m:d>
                  </m:oMath>
                </a14:m>
                <a:r>
                  <a:rPr lang="en-US" sz="3200" b="1" dirty="0"/>
                  <a:t>  is not even defined.</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a:stretch>
              </a:blipFill>
            </p:spPr>
            <p:txBody>
              <a:bodyPr/>
              <a:lstStyle/>
              <a:p>
                <a:r>
                  <a:rPr lang="en-US">
                    <a:noFill/>
                  </a:rPr>
                  <a:t> </a:t>
                </a:r>
              </a:p>
            </p:txBody>
          </p:sp>
        </mc:Fallback>
      </mc:AlternateContent>
    </p:spTree>
    <p:extLst>
      <p:ext uri="{BB962C8B-B14F-4D97-AF65-F5344CB8AC3E}">
        <p14:creationId xmlns:p14="http://schemas.microsoft.com/office/powerpoint/2010/main" val="4018307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MATRIX PRODUCT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Matrices with a single column (vectors) and with a single row (transposes of vectors) can also be multiplied.  For instance, we have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0</m:t>
                              </m:r>
                            </m:e>
                            <m:e>
                              <m:r>
                                <a:rPr lang="en-US" sz="3200" b="0" i="1" dirty="0" smtClean="0">
                                  <a:latin typeface="Cambria Math" panose="02040503050406030204" pitchFamily="18" charset="0"/>
                                </a:rPr>
                                <m:t>−1</m:t>
                              </m:r>
                            </m:e>
                          </m:mr>
                          <m:mr>
                            <m:e>
                              <m: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
                      </m:e>
                    </m:d>
                  </m:oMath>
                </a14:m>
                <a:r>
                  <a:rPr lang="en-US" sz="3200" b="1" dirty="0"/>
                  <a:t>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i="1">
                                  <a:latin typeface="Cambria Math" panose="02040503050406030204" pitchFamily="18" charset="0"/>
                                </a:rPr>
                                <m:t>1</m:t>
                              </m:r>
                            </m:e>
                          </m:mr>
                          <m:mr>
                            <m:e>
                              <m:r>
                                <a:rPr lang="en-US" sz="3200" i="1">
                                  <a:latin typeface="Cambria Math" panose="02040503050406030204" pitchFamily="18" charset="0"/>
                                </a:rPr>
                                <m:t>2</m:t>
                              </m:r>
                            </m:e>
                          </m:mr>
                        </m:m>
                      </m:e>
                    </m:d>
                  </m:oMath>
                </a14:m>
                <a:r>
                  <a:rPr lang="en-US" sz="3200" b="1" dirty="0"/>
                  <a:t> =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m:t>
                              </m:r>
                              <m:r>
                                <a:rPr lang="en-US" sz="3200" b="0" i="1" smtClean="0">
                                  <a:latin typeface="Cambria Math" panose="02040503050406030204" pitchFamily="18" charset="0"/>
                                </a:rPr>
                                <m:t>2</m:t>
                              </m:r>
                            </m:e>
                          </m:mr>
                          <m:mr>
                            <m:e>
                              <m:r>
                                <a:rPr lang="en-US" sz="3200" b="0" i="1" smtClean="0">
                                  <a:latin typeface="Cambria Math" panose="02040503050406030204" pitchFamily="18" charset="0"/>
                                </a:rPr>
                                <m:t>5</m:t>
                              </m:r>
                            </m:e>
                          </m:mr>
                        </m:m>
                      </m:e>
                    </m:d>
                  </m:oMath>
                </a14:m>
                <a:r>
                  <a:rPr lang="en-US" sz="3200" b="1" dirty="0"/>
                  <a:t>,  (1, 2)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0</m:t>
                              </m:r>
                            </m:e>
                            <m:e>
                              <m:r>
                                <a:rPr lang="en-US" sz="3200" b="0" i="1" dirty="0" smtClean="0">
                                  <a:latin typeface="Cambria Math" panose="02040503050406030204" pitchFamily="18" charset="0"/>
                                </a:rPr>
                                <m:t>−1</m:t>
                              </m:r>
                            </m:e>
                          </m:mr>
                          <m:mr>
                            <m:e>
                              <m: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
                      </m:e>
                    </m:d>
                  </m:oMath>
                </a14:m>
                <a:r>
                  <a:rPr lang="en-US" sz="3200" b="1" dirty="0"/>
                  <a:t> = (2, 3),  </a:t>
                </a:r>
              </a:p>
              <a:p>
                <a:pPr marL="0" indent="0">
                  <a:spcBef>
                    <a:spcPts val="0"/>
                  </a:spcBef>
                  <a:buNone/>
                </a:pPr>
                <a:r>
                  <a:rPr lang="en-US" sz="3200" b="1" dirty="0"/>
                  <a:t>(2, 3)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m:t>
                              </m:r>
                              <m:r>
                                <a:rPr lang="en-US" sz="3200" b="0" i="1" smtClean="0">
                                  <a:latin typeface="Cambria Math" panose="02040503050406030204" pitchFamily="18" charset="0"/>
                                </a:rPr>
                                <m:t>2</m:t>
                              </m:r>
                            </m:e>
                          </m:mr>
                          <m:mr>
                            <m:e>
                              <m:r>
                                <a:rPr lang="en-US" sz="3200" b="0" i="1" smtClean="0">
                                  <a:latin typeface="Cambria Math" panose="02040503050406030204" pitchFamily="18" charset="0"/>
                                </a:rPr>
                                <m:t>5</m:t>
                              </m:r>
                            </m:e>
                          </m:mr>
                        </m:m>
                      </m:e>
                    </m:d>
                  </m:oMath>
                </a14:m>
                <a:r>
                  <a:rPr lang="en-US" sz="3200" b="1" dirty="0"/>
                  <a:t> = 11,  and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i="1">
                                  <a:latin typeface="Cambria Math" panose="02040503050406030204" pitchFamily="18" charset="0"/>
                                </a:rPr>
                                <m:t>−</m:t>
                              </m:r>
                              <m:r>
                                <a:rPr lang="en-US" sz="3200" i="1">
                                  <a:latin typeface="Cambria Math" panose="02040503050406030204" pitchFamily="18" charset="0"/>
                                </a:rPr>
                                <m:t>2</m:t>
                              </m:r>
                            </m:e>
                          </m:mr>
                          <m:mr>
                            <m:e>
                              <m:r>
                                <a:rPr lang="en-US" sz="3200" i="1">
                                  <a:latin typeface="Cambria Math" panose="02040503050406030204" pitchFamily="18" charset="0"/>
                                </a:rPr>
                                <m:t>5</m:t>
                              </m:r>
                            </m:e>
                          </m:mr>
                        </m:m>
                      </m:e>
                    </m:d>
                  </m:oMath>
                </a14:m>
                <a:r>
                  <a:rPr lang="en-US" sz="3200" b="1" dirty="0"/>
                  <a:t> (2, 3)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m:t>
                              </m:r>
                              <m:r>
                                <a:rPr lang="en-US" sz="3200" b="0" i="1" dirty="0" smtClean="0">
                                  <a:latin typeface="Cambria Math" panose="02040503050406030204" pitchFamily="18" charset="0"/>
                                </a:rPr>
                                <m:t>4</m:t>
                              </m:r>
                            </m:e>
                            <m:e>
                              <m:r>
                                <a:rPr lang="en-US" sz="3200" i="1" dirty="0">
                                  <a:latin typeface="Cambria Math" panose="02040503050406030204" pitchFamily="18" charset="0"/>
                                </a:rPr>
                                <m:t>−</m:t>
                              </m:r>
                              <m:r>
                                <a:rPr lang="en-US" sz="3200" b="0" i="1" dirty="0" smtClean="0">
                                  <a:latin typeface="Cambria Math" panose="02040503050406030204" pitchFamily="18" charset="0"/>
                                </a:rPr>
                                <m:t>6</m:t>
                              </m:r>
                            </m:e>
                          </m:mr>
                          <m:mr>
                            <m:e>
                              <m:r>
                                <a:rPr lang="en-US" sz="3200" b="0" i="1" dirty="0" smtClean="0">
                                  <a:latin typeface="Cambria Math" panose="02040503050406030204" pitchFamily="18" charset="0"/>
                                </a:rPr>
                                <m:t>10</m:t>
                              </m:r>
                            </m:e>
                            <m:e>
                              <m:r>
                                <a:rPr lang="en-US" sz="3200" b="0" i="1" dirty="0" smtClean="0">
                                  <a:latin typeface="Cambria Math" panose="02040503050406030204" pitchFamily="18" charset="0"/>
                                </a:rPr>
                                <m:t>15</m:t>
                              </m:r>
                            </m:e>
                          </m:mr>
                        </m:m>
                      </m:e>
                    </m:d>
                  </m:oMath>
                </a14:m>
                <a:r>
                  <a:rPr lang="en-US" sz="3200" b="1" dirty="0"/>
                  <a:t>.</a:t>
                </a:r>
              </a:p>
              <a:p>
                <a:pPr marL="0" indent="0">
                  <a:spcBef>
                    <a:spcPts val="0"/>
                  </a:spcBef>
                  <a:buNone/>
                </a:pPr>
                <a:endParaRPr lang="en-US" sz="3200" b="1" dirty="0"/>
              </a:p>
              <a:p>
                <a:pPr marL="0" indent="0">
                  <a:spcBef>
                    <a:spcPts val="0"/>
                  </a:spcBef>
                  <a:buNone/>
                </a:pPr>
                <a:r>
                  <a:rPr lang="en-US" sz="3200" b="1" dirty="0"/>
                  <a:t>Also, matrix multiplication is associative, so that an expression such as  (2, 3)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b="0" i="1" dirty="0" smtClean="0">
                                  <a:latin typeface="Cambria Math" panose="02040503050406030204" pitchFamily="18" charset="0"/>
                                </a:rPr>
                                <m:t>0</m:t>
                              </m:r>
                            </m:e>
                            <m:e>
                              <m:r>
                                <a:rPr lang="en-US" sz="3200" b="0" i="1" dirty="0" smtClean="0">
                                  <a:latin typeface="Cambria Math" panose="02040503050406030204" pitchFamily="18" charset="0"/>
                                </a:rPr>
                                <m:t>−1</m:t>
                              </m:r>
                            </m:e>
                          </m:mr>
                          <m:mr>
                            <m:e>
                              <m:r>
                                <a:rPr lang="en-US" sz="3200" b="0" i="1" dirty="0" smtClean="0">
                                  <a:latin typeface="Cambria Math" panose="02040503050406030204" pitchFamily="18" charset="0"/>
                                </a:rPr>
                                <m:t>1</m:t>
                              </m:r>
                            </m:e>
                            <m:e>
                              <m:r>
                                <a:rPr lang="en-US" sz="3200" b="0" i="1" dirty="0" smtClean="0">
                                  <a:latin typeface="Cambria Math" panose="02040503050406030204" pitchFamily="18" charset="0"/>
                                </a:rPr>
                                <m:t>2</m:t>
                              </m:r>
                            </m:e>
                          </m:mr>
                        </m:m>
                      </m:e>
                    </m:d>
                  </m:oMath>
                </a14:m>
                <a:r>
                  <a:rPr lang="en-US" sz="3200" b="1" dirty="0"/>
                  <a:t>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i="1">
                                  <a:latin typeface="Cambria Math" panose="02040503050406030204" pitchFamily="18" charset="0"/>
                                </a:rPr>
                                <m:t>−</m:t>
                              </m:r>
                              <m:r>
                                <a:rPr lang="en-US" sz="3200" i="1">
                                  <a:latin typeface="Cambria Math" panose="02040503050406030204" pitchFamily="18" charset="0"/>
                                </a:rPr>
                                <m:t>2</m:t>
                              </m:r>
                            </m:e>
                          </m:mr>
                          <m:mr>
                            <m:e>
                              <m:r>
                                <a:rPr lang="en-US" sz="3200" i="1">
                                  <a:latin typeface="Cambria Math" panose="02040503050406030204" pitchFamily="18" charset="0"/>
                                </a:rPr>
                                <m:t>5</m:t>
                              </m:r>
                            </m:e>
                          </m:mr>
                        </m:m>
                      </m:e>
                    </m:d>
                  </m:oMath>
                </a14:m>
                <a:r>
                  <a:rPr lang="en-US" sz="3200" b="1" dirty="0"/>
                  <a:t>  is unambiguous.</a:t>
                </a:r>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b="-954"/>
                </a:stretch>
              </a:blipFill>
            </p:spPr>
            <p:txBody>
              <a:bodyPr/>
              <a:lstStyle/>
              <a:p>
                <a:r>
                  <a:rPr lang="en-US">
                    <a:noFill/>
                  </a:rPr>
                  <a:t> </a:t>
                </a:r>
              </a:p>
            </p:txBody>
          </p:sp>
        </mc:Fallback>
      </mc:AlternateContent>
    </p:spTree>
    <p:extLst>
      <p:ext uri="{BB962C8B-B14F-4D97-AF65-F5344CB8AC3E}">
        <p14:creationId xmlns:p14="http://schemas.microsoft.com/office/powerpoint/2010/main" val="2189422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SHORTHAND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matrix is often denoted with a capital letter and distinguished by bold font, a copy editor’s symbol, or an arrow above, as in</a:t>
                </a:r>
              </a:p>
              <a:p>
                <a:pPr marL="0" indent="0">
                  <a:spcBef>
                    <a:spcPts val="0"/>
                  </a:spcBef>
                  <a:buNone/>
                </a:pPr>
                <a14:m>
                  <m:oMath xmlns:m="http://schemas.openxmlformats.org/officeDocument/2006/math">
                    <m:r>
                      <a:rPr lang="en-US" sz="3200" b="1" i="1" smtClean="0">
                        <a:latin typeface="Cambria Math" panose="02040503050406030204" pitchFamily="18" charset="0"/>
                      </a:rPr>
                      <m:t>𝑨</m:t>
                    </m:r>
                  </m:oMath>
                </a14:m>
                <a:r>
                  <a:rPr lang="en-US" sz="3200" b="1" dirty="0"/>
                  <a:t>,  </a:t>
                </a:r>
                <a14:m>
                  <m:oMath xmlns:m="http://schemas.openxmlformats.org/officeDocument/2006/math">
                    <m:m>
                      <m:mPr>
                        <m:mcs>
                          <m:mc>
                            <m:mcPr>
                              <m:count m:val="1"/>
                              <m:mcJc m:val="center"/>
                            </m:mcPr>
                          </m:mc>
                        </m:mcs>
                        <m:ctrlPr>
                          <a:rPr lang="en-US" sz="3200" b="1" i="1">
                            <a:latin typeface="Cambria Math" panose="02040503050406030204" pitchFamily="18" charset="0"/>
                          </a:rPr>
                        </m:ctrlPr>
                      </m:mPr>
                      <m:mr>
                        <m:e>
                          <m:r>
                            <m:rPr>
                              <m:brk m:alnAt="7"/>
                            </m:rPr>
                            <a:rPr lang="en-US" sz="3200" b="0" i="1" smtClean="0">
                              <a:latin typeface="Cambria Math" panose="02040503050406030204" pitchFamily="18" charset="0"/>
                            </a:rPr>
                            <m:t>𝐴</m:t>
                          </m:r>
                        </m:e>
                      </m:mr>
                      <m:mr>
                        <m:e>
                          <m:acc>
                            <m:accPr>
                              <m:chr m:val="̃"/>
                              <m:ctrlPr>
                                <a:rPr lang="en-US" sz="3200" b="1" i="1">
                                  <a:latin typeface="Cambria Math" panose="02040503050406030204" pitchFamily="18" charset="0"/>
                                </a:rPr>
                              </m:ctrlPr>
                            </m:accPr>
                            <m:e/>
                          </m:acc>
                        </m:e>
                      </m:mr>
                    </m:m>
                    <m:r>
                      <a:rPr lang="en-US" sz="3200" b="1" i="1" smtClean="0">
                        <a:latin typeface="Cambria Math" panose="02040503050406030204" pitchFamily="18" charset="0"/>
                      </a:rPr>
                      <m:t>,</m:t>
                    </m:r>
                  </m:oMath>
                </a14:m>
                <a:r>
                  <a:rPr lang="en-US" sz="3200" b="1" dirty="0"/>
                  <a:t>  or  </a:t>
                </a:r>
                <a14:m>
                  <m:oMath xmlns:m="http://schemas.openxmlformats.org/officeDocument/2006/math">
                    <m:acc>
                      <m:accPr>
                        <m:chr m:val="⃗"/>
                        <m:ctrlPr>
                          <a:rPr lang="en-US" sz="3200" i="1">
                            <a:latin typeface="Cambria Math" panose="02040503050406030204" pitchFamily="18" charset="0"/>
                          </a:rPr>
                        </m:ctrlPr>
                      </m:accPr>
                      <m:e>
                        <m:r>
                          <a:rPr lang="en-US" sz="3200" b="0" i="1" smtClean="0">
                            <a:latin typeface="Cambria Math" panose="02040503050406030204" pitchFamily="18" charset="0"/>
                          </a:rPr>
                          <m:t>𝐴</m:t>
                        </m:r>
                      </m:e>
                    </m:acc>
                  </m:oMath>
                </a14:m>
                <a:r>
                  <a:rPr lang="en-US" sz="3200" b="1" dirty="0"/>
                  <a:t>.</a:t>
                </a:r>
              </a:p>
              <a:p>
                <a:pPr marL="0" indent="0">
                  <a:spcBef>
                    <a:spcPts val="0"/>
                  </a:spcBef>
                  <a:buNone/>
                </a:pPr>
                <a:endParaRPr lang="en-US" sz="3200" b="1" dirty="0"/>
              </a:p>
              <a:p>
                <a:pPr marL="0" indent="0">
                  <a:spcBef>
                    <a:spcPts val="0"/>
                  </a:spcBef>
                  <a:buNone/>
                </a:pPr>
                <a:r>
                  <a:rPr lang="en-US" sz="3200" b="1" dirty="0"/>
                  <a:t>Entries of a matrix may be identified with double subscripts.  So, for a two by two matrix, we may write  </a:t>
                </a:r>
                <a14:m>
                  <m:oMath xmlns:m="http://schemas.openxmlformats.org/officeDocument/2006/math">
                    <m:r>
                      <a:rPr lang="en-US" sz="3200" b="1" i="1" smtClean="0">
                        <a:latin typeface="Cambria Math" panose="02040503050406030204" pitchFamily="18" charset="0"/>
                      </a:rPr>
                      <m:t>𝑨</m:t>
                    </m:r>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sSub>
                                <m:sSubPr>
                                  <m:ctrlPr>
                                    <a:rPr lang="en-US" sz="3200" b="0" i="1" dirty="0" smtClean="0">
                                      <a:latin typeface="Cambria Math" panose="02040503050406030204" pitchFamily="18" charset="0"/>
                                    </a:rPr>
                                  </m:ctrlPr>
                                </m:sSubPr>
                                <m:e>
                                  <m:r>
                                    <m:rPr>
                                      <m:brk m:alnAt="7"/>
                                    </m:rPr>
                                    <a:rPr lang="en-US" sz="3200" b="0" i="1" dirty="0" smtClean="0">
                                      <a:latin typeface="Cambria Math" panose="02040503050406030204" pitchFamily="18" charset="0"/>
                                    </a:rPr>
                                    <m:t>𝑎</m:t>
                                  </m:r>
                                </m:e>
                                <m:sub>
                                  <m:r>
                                    <m:rPr>
                                      <m:brk m:alnAt="7"/>
                                    </m:rPr>
                                    <a:rPr lang="en-US" sz="3200" b="0" i="1" dirty="0" smtClean="0">
                                      <a:latin typeface="Cambria Math" panose="02040503050406030204" pitchFamily="18" charset="0"/>
                                    </a:rPr>
                                    <m:t>1</m:t>
                                  </m:r>
                                  <m:r>
                                    <a:rPr lang="en-US" sz="3200" b="0" i="1" dirty="0" smtClean="0">
                                      <a:latin typeface="Cambria Math" panose="02040503050406030204" pitchFamily="18" charset="0"/>
                                    </a:rPr>
                                    <m:t>1</m:t>
                                  </m:r>
                                </m:sub>
                              </m:sSub>
                            </m:e>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12</m:t>
                                  </m:r>
                                </m:sub>
                              </m:sSub>
                            </m:e>
                          </m:mr>
                          <m:mr>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21</m:t>
                                  </m:r>
                                </m:sub>
                              </m:sSub>
                            </m:e>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22</m:t>
                                  </m:r>
                                </m:sub>
                              </m:sSub>
                            </m:e>
                          </m:mr>
                        </m:m>
                      </m:e>
                    </m:d>
                  </m:oMath>
                </a14:m>
                <a:r>
                  <a:rPr lang="en-US" sz="3200" b="1" dirty="0"/>
                  <a:t>.  The first subscript identifies the row, and the second identifies the column.</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85" b="-9264"/>
                </a:stretch>
              </a:blipFill>
            </p:spPr>
            <p:txBody>
              <a:bodyPr/>
              <a:lstStyle/>
              <a:p>
                <a:r>
                  <a:rPr lang="en-US">
                    <a:noFill/>
                  </a:rPr>
                  <a:t> </a:t>
                </a:r>
              </a:p>
            </p:txBody>
          </p:sp>
        </mc:Fallback>
      </mc:AlternateContent>
    </p:spTree>
    <p:extLst>
      <p:ext uri="{BB962C8B-B14F-4D97-AF65-F5344CB8AC3E}">
        <p14:creationId xmlns:p14="http://schemas.microsoft.com/office/powerpoint/2010/main" val="580094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DETERMINANT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square matrix has a </a:t>
                </a:r>
                <a:r>
                  <a:rPr lang="en-US" sz="3200" b="1" u="sng" dirty="0"/>
                  <a:t>determinant</a:t>
                </a:r>
                <a:r>
                  <a:rPr lang="en-US" sz="3200" b="1" dirty="0"/>
                  <a:t>.  A general description is difficult for me to give, but let me offer some remarks.</a:t>
                </a:r>
              </a:p>
              <a:p>
                <a:pPr marL="0" indent="0">
                  <a:spcBef>
                    <a:spcPts val="0"/>
                  </a:spcBef>
                  <a:buNone/>
                </a:pPr>
                <a:endParaRPr lang="en-US" sz="3200" b="1" dirty="0"/>
              </a:p>
              <a:p>
                <a:pPr marL="0" indent="0">
                  <a:spcBef>
                    <a:spcPts val="0"/>
                  </a:spcBef>
                  <a:buNone/>
                </a:pPr>
                <a:r>
                  <a:rPr lang="en-US" sz="3200" b="1" dirty="0"/>
                  <a:t>First, the determinant is often denoted by  det(</a:t>
                </a:r>
                <a14:m>
                  <m:oMath xmlns:m="http://schemas.openxmlformats.org/officeDocument/2006/math">
                    <m:r>
                      <a:rPr lang="en-US" sz="3200" b="1" i="1">
                        <a:latin typeface="Cambria Math" panose="02040503050406030204" pitchFamily="18" charset="0"/>
                      </a:rPr>
                      <m:t>𝑨</m:t>
                    </m:r>
                  </m:oMath>
                </a14:m>
                <a:r>
                  <a:rPr lang="en-US" sz="3200" b="1" dirty="0"/>
                  <a:t>)  or  | </a:t>
                </a:r>
                <a14:m>
                  <m:oMath xmlns:m="http://schemas.openxmlformats.org/officeDocument/2006/math">
                    <m:r>
                      <a:rPr lang="en-US" sz="3200" b="1" i="1">
                        <a:latin typeface="Cambria Math" panose="02040503050406030204" pitchFamily="18" charset="0"/>
                      </a:rPr>
                      <m:t>𝑨</m:t>
                    </m:r>
                  </m:oMath>
                </a14:m>
                <a:r>
                  <a:rPr lang="en-US" sz="3200" b="1" dirty="0"/>
                  <a:t> |.</a:t>
                </a:r>
              </a:p>
              <a:p>
                <a:pPr marL="0" indent="0">
                  <a:spcBef>
                    <a:spcPts val="0"/>
                  </a:spcBef>
                  <a:buNone/>
                </a:pPr>
                <a:endParaRPr lang="en-US" sz="3200" b="1" dirty="0"/>
              </a:p>
              <a:p>
                <a:pPr marL="0" indent="0">
                  <a:spcBef>
                    <a:spcPts val="0"/>
                  </a:spcBef>
                  <a:buNone/>
                </a:pPr>
                <a:r>
                  <a:rPr lang="en-US" sz="3200" b="1" dirty="0"/>
                  <a:t>Second, for a two by two matrix  </a:t>
                </a:r>
                <a14:m>
                  <m:oMath xmlns:m="http://schemas.openxmlformats.org/officeDocument/2006/math">
                    <m:r>
                      <a:rPr lang="en-US" sz="3200" b="1" i="1" smtClean="0">
                        <a:latin typeface="Cambria Math" panose="02040503050406030204" pitchFamily="18" charset="0"/>
                      </a:rPr>
                      <m:t>𝑨</m:t>
                    </m:r>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sSub>
                                <m:sSubPr>
                                  <m:ctrlPr>
                                    <a:rPr lang="en-US" sz="3200" b="0" i="1" dirty="0" smtClean="0">
                                      <a:latin typeface="Cambria Math" panose="02040503050406030204" pitchFamily="18" charset="0"/>
                                    </a:rPr>
                                  </m:ctrlPr>
                                </m:sSubPr>
                                <m:e>
                                  <m:r>
                                    <m:rPr>
                                      <m:brk m:alnAt="7"/>
                                    </m:rPr>
                                    <a:rPr lang="en-US" sz="3200" b="0" i="1" dirty="0" smtClean="0">
                                      <a:latin typeface="Cambria Math" panose="02040503050406030204" pitchFamily="18" charset="0"/>
                                    </a:rPr>
                                    <m:t>𝑎</m:t>
                                  </m:r>
                                </m:e>
                                <m:sub>
                                  <m:r>
                                    <m:rPr>
                                      <m:brk m:alnAt="7"/>
                                    </m:rPr>
                                    <a:rPr lang="en-US" sz="3200" b="0" i="1" dirty="0" smtClean="0">
                                      <a:latin typeface="Cambria Math" panose="02040503050406030204" pitchFamily="18" charset="0"/>
                                    </a:rPr>
                                    <m:t>1</m:t>
                                  </m:r>
                                  <m:r>
                                    <a:rPr lang="en-US" sz="3200" b="0" i="1" dirty="0" smtClean="0">
                                      <a:latin typeface="Cambria Math" panose="02040503050406030204" pitchFamily="18" charset="0"/>
                                    </a:rPr>
                                    <m:t>1</m:t>
                                  </m:r>
                                </m:sub>
                              </m:sSub>
                            </m:e>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12</m:t>
                                  </m:r>
                                </m:sub>
                              </m:sSub>
                            </m:e>
                          </m:mr>
                          <m:mr>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21</m:t>
                                  </m:r>
                                </m:sub>
                              </m:sSub>
                            </m:e>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22</m:t>
                                  </m:r>
                                </m:sub>
                              </m:sSub>
                            </m:e>
                          </m:mr>
                        </m:m>
                      </m:e>
                    </m:d>
                    <m:r>
                      <a:rPr lang="en-US" sz="3200" b="1" i="0" dirty="0" smtClean="0">
                        <a:latin typeface="Cambria Math" panose="02040503050406030204" pitchFamily="18" charset="0"/>
                      </a:rPr>
                      <m:t>,</m:t>
                    </m:r>
                  </m:oMath>
                </a14:m>
                <a:r>
                  <a:rPr lang="en-US" sz="3200" b="1" dirty="0"/>
                  <a:t> the determinant is the product of the diagonal entries minus the product of the off diagonal entries, namely  </a:t>
                </a:r>
                <a14:m>
                  <m:oMath xmlns:m="http://schemas.openxmlformats.org/officeDocument/2006/math">
                    <m:sSub>
                      <m:sSubPr>
                        <m:ctrlPr>
                          <a:rPr lang="en-US" sz="3200" i="1" dirty="0">
                            <a:latin typeface="Cambria Math" panose="02040503050406030204" pitchFamily="18" charset="0"/>
                          </a:rPr>
                        </m:ctrlPr>
                      </m:sSubPr>
                      <m:e>
                        <m:r>
                          <m:rPr>
                            <m:brk m:alnAt="7"/>
                          </m:rPr>
                          <a:rPr lang="en-US" sz="3200" i="1" dirty="0">
                            <a:latin typeface="Cambria Math" panose="02040503050406030204" pitchFamily="18" charset="0"/>
                          </a:rPr>
                          <m:t>𝑎</m:t>
                        </m:r>
                      </m:e>
                      <m:sub>
                        <m:r>
                          <m:rPr>
                            <m:brk m:alnAt="7"/>
                          </m:rPr>
                          <a:rPr lang="en-US" sz="3200" i="1" dirty="0">
                            <a:latin typeface="Cambria Math" panose="02040503050406030204" pitchFamily="18" charset="0"/>
                          </a:rPr>
                          <m:t>1</m:t>
                        </m:r>
                        <m:r>
                          <a:rPr lang="en-US" sz="3200" i="1" dirty="0">
                            <a:latin typeface="Cambria Math" panose="02040503050406030204" pitchFamily="18" charset="0"/>
                          </a:rPr>
                          <m:t>1</m:t>
                        </m:r>
                      </m:sub>
                    </m:sSub>
                  </m:oMath>
                </a14:m>
                <a:r>
                  <a:rPr lang="en-US" sz="3200" dirty="0"/>
                  <a:t> </a:t>
                </a:r>
                <a14:m>
                  <m:oMath xmlns:m="http://schemas.openxmlformats.org/officeDocument/2006/math">
                    <m:sSub>
                      <m:sSubPr>
                        <m:ctrlPr>
                          <a:rPr lang="en-US" sz="3200" i="1" dirty="0">
                            <a:latin typeface="Cambria Math" panose="02040503050406030204" pitchFamily="18" charset="0"/>
                          </a:rPr>
                        </m:ctrlPr>
                      </m:sSubPr>
                      <m:e>
                        <m:r>
                          <a:rPr lang="en-US" sz="3200" i="1" dirty="0">
                            <a:latin typeface="Cambria Math" panose="02040503050406030204" pitchFamily="18" charset="0"/>
                          </a:rPr>
                          <m:t>𝑎</m:t>
                        </m:r>
                      </m:e>
                      <m:sub>
                        <m:r>
                          <a:rPr lang="en-US" sz="3200" i="1" dirty="0">
                            <a:latin typeface="Cambria Math" panose="02040503050406030204" pitchFamily="18" charset="0"/>
                          </a:rPr>
                          <m:t>22</m:t>
                        </m:r>
                      </m:sub>
                    </m:sSub>
                  </m:oMath>
                </a14:m>
                <a:r>
                  <a:rPr lang="en-US" sz="3200" b="1" dirty="0"/>
                  <a:t> – </a:t>
                </a:r>
                <a14:m>
                  <m:oMath xmlns:m="http://schemas.openxmlformats.org/officeDocument/2006/math">
                    <m:sSub>
                      <m:sSubPr>
                        <m:ctrlPr>
                          <a:rPr lang="en-US" sz="3200" i="1" dirty="0">
                            <a:latin typeface="Cambria Math" panose="02040503050406030204" pitchFamily="18" charset="0"/>
                          </a:rPr>
                        </m:ctrlPr>
                      </m:sSubPr>
                      <m:e>
                        <m:r>
                          <a:rPr lang="en-US" sz="3200" i="1" dirty="0">
                            <a:latin typeface="Cambria Math" panose="02040503050406030204" pitchFamily="18" charset="0"/>
                          </a:rPr>
                          <m:t>𝑎</m:t>
                        </m:r>
                      </m:e>
                      <m:sub>
                        <m:r>
                          <a:rPr lang="en-US" sz="3200" i="1" dirty="0">
                            <a:latin typeface="Cambria Math" panose="02040503050406030204" pitchFamily="18" charset="0"/>
                          </a:rPr>
                          <m:t>21</m:t>
                        </m:r>
                      </m:sub>
                    </m:sSub>
                  </m:oMath>
                </a14:m>
                <a:r>
                  <a:rPr lang="en-US" sz="3200" dirty="0"/>
                  <a:t> </a:t>
                </a:r>
                <a14:m>
                  <m:oMath xmlns:m="http://schemas.openxmlformats.org/officeDocument/2006/math">
                    <m:sSub>
                      <m:sSubPr>
                        <m:ctrlPr>
                          <a:rPr lang="en-US" sz="3200" i="1" dirty="0">
                            <a:latin typeface="Cambria Math" panose="02040503050406030204" pitchFamily="18" charset="0"/>
                          </a:rPr>
                        </m:ctrlPr>
                      </m:sSubPr>
                      <m:e>
                        <m:r>
                          <a:rPr lang="en-US" sz="3200" i="1" dirty="0">
                            <a:latin typeface="Cambria Math" panose="02040503050406030204" pitchFamily="18" charset="0"/>
                          </a:rPr>
                          <m:t>𝑎</m:t>
                        </m:r>
                      </m:e>
                      <m:sub>
                        <m:r>
                          <a:rPr lang="en-US" sz="3200" i="1" dirty="0">
                            <a:latin typeface="Cambria Math" panose="02040503050406030204" pitchFamily="18" charset="0"/>
                          </a:rPr>
                          <m:t>12</m:t>
                        </m:r>
                      </m:sub>
                    </m:sSub>
                  </m:oMath>
                </a14:m>
                <a:r>
                  <a:rPr lang="en-US" sz="3200" b="1" dirty="0"/>
                  <a: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492" b="-954"/>
                </a:stretch>
              </a:blipFill>
            </p:spPr>
            <p:txBody>
              <a:bodyPr/>
              <a:lstStyle/>
              <a:p>
                <a:r>
                  <a:rPr lang="en-US">
                    <a:noFill/>
                  </a:rPr>
                  <a:t> </a:t>
                </a:r>
              </a:p>
            </p:txBody>
          </p:sp>
        </mc:Fallback>
      </mc:AlternateContent>
    </p:spTree>
    <p:extLst>
      <p:ext uri="{BB962C8B-B14F-4D97-AF65-F5344CB8AC3E}">
        <p14:creationId xmlns:p14="http://schemas.microsoft.com/office/powerpoint/2010/main" val="107047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MOTIVATION</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036684"/>
          </a:xfrm>
        </p:spPr>
        <p:txBody>
          <a:bodyPr>
            <a:normAutofit fontScale="47500" lnSpcReduction="20000"/>
          </a:bodyPr>
          <a:lstStyle/>
          <a:p>
            <a:pPr marL="0" indent="0">
              <a:lnSpc>
                <a:spcPct val="120000"/>
              </a:lnSpc>
              <a:spcBef>
                <a:spcPts val="0"/>
              </a:spcBef>
              <a:buNone/>
            </a:pPr>
            <a:r>
              <a:rPr lang="en-US" sz="6700" b="1" dirty="0"/>
              <a:t>Vectors and matrices can be useful for describing both statistical models and methods for estimating parameters in those models.</a:t>
            </a:r>
          </a:p>
          <a:p>
            <a:pPr marL="0" indent="0">
              <a:lnSpc>
                <a:spcPct val="120000"/>
              </a:lnSpc>
              <a:spcBef>
                <a:spcPts val="0"/>
              </a:spcBef>
              <a:buNone/>
            </a:pPr>
            <a:endParaRPr lang="en-US" sz="6700" b="1" dirty="0"/>
          </a:p>
          <a:p>
            <a:pPr marL="0" indent="0">
              <a:lnSpc>
                <a:spcPct val="120000"/>
              </a:lnSpc>
              <a:spcBef>
                <a:spcPts val="0"/>
              </a:spcBef>
              <a:buNone/>
            </a:pPr>
            <a:r>
              <a:rPr lang="en-US" sz="6700" b="1" dirty="0"/>
              <a:t>Further, a common approach to parameter estimation is maximum likelihood.  As the name suggests, an optimization is being performed.  In some scenarios, that optimization can be performed analytically (i.e., using algebra and calculus).</a:t>
            </a:r>
            <a:endParaRPr lang="en-US" sz="3800" b="1" baseline="30000" dirty="0"/>
          </a:p>
        </p:txBody>
      </p:sp>
    </p:spTree>
    <p:extLst>
      <p:ext uri="{BB962C8B-B14F-4D97-AF65-F5344CB8AC3E}">
        <p14:creationId xmlns:p14="http://schemas.microsoft.com/office/powerpoint/2010/main" val="158152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DETERMINANT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Third, the determinant is zero when a weighted sum of the columns (weights not all equal to zero) yields a zero vector.  In this case, the columns are said to be </a:t>
                </a:r>
                <a:r>
                  <a:rPr lang="en-US" sz="3200" b="1" u="sng" dirty="0"/>
                  <a:t>linearly dependent</a:t>
                </a:r>
                <a:r>
                  <a:rPr lang="en-US" sz="3200" b="1" dirty="0"/>
                  <a:t>.  </a:t>
                </a:r>
              </a:p>
              <a:p>
                <a:pPr marL="0" indent="0">
                  <a:spcBef>
                    <a:spcPts val="0"/>
                  </a:spcBef>
                  <a:buNone/>
                </a:pPr>
                <a:endParaRPr lang="en-US" sz="3200" b="1" dirty="0"/>
              </a:p>
              <a:p>
                <a:pPr marL="0" indent="0">
                  <a:spcBef>
                    <a:spcPts val="0"/>
                  </a:spcBef>
                  <a:buNone/>
                </a:pPr>
                <a:r>
                  <a:rPr lang="en-US" sz="3200" b="1" dirty="0"/>
                  <a:t>Consider, for instance,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3</m:t>
                              </m:r>
                            </m:e>
                            <m:e>
                              <m:r>
                                <a:rPr lang="en-US" sz="3200" b="0" i="1" dirty="0" smtClean="0">
                                  <a:latin typeface="Cambria Math" panose="02040503050406030204" pitchFamily="18" charset="0"/>
                                </a:rPr>
                                <m:t>−5</m:t>
                              </m:r>
                            </m:e>
                          </m:mr>
                          <m:mr>
                            <m:e>
                              <m:r>
                                <a:rPr lang="en-US" sz="3200" b="0" i="1" dirty="0" smtClean="0">
                                  <a:latin typeface="Cambria Math" panose="02040503050406030204" pitchFamily="18" charset="0"/>
                                </a:rPr>
                                <m:t>6</m:t>
                              </m:r>
                            </m:e>
                            <m:e>
                              <m:r>
                                <a:rPr lang="en-US" sz="3200" b="0" i="1" dirty="0" smtClean="0">
                                  <a:latin typeface="Cambria Math" panose="02040503050406030204" pitchFamily="18" charset="0"/>
                                </a:rPr>
                                <m:t>−10</m:t>
                              </m:r>
                            </m:e>
                          </m:mr>
                        </m:m>
                      </m:e>
                    </m:d>
                  </m:oMath>
                </a14:m>
                <a:r>
                  <a:rPr lang="en-US" sz="3200" b="1" dirty="0"/>
                  <a:t>.  From the formula on the preceding slide, the determinant is easily seen to be zero.  On the other hand, five times the first column plus three times the second column is readily seen to yield a zero vector.</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600" b="-1226"/>
                </a:stretch>
              </a:blipFill>
            </p:spPr>
            <p:txBody>
              <a:bodyPr/>
              <a:lstStyle/>
              <a:p>
                <a:r>
                  <a:rPr lang="en-US">
                    <a:noFill/>
                  </a:rPr>
                  <a:t> </a:t>
                </a:r>
              </a:p>
            </p:txBody>
          </p:sp>
        </mc:Fallback>
      </mc:AlternateContent>
    </p:spTree>
    <p:extLst>
      <p:ext uri="{BB962C8B-B14F-4D97-AF65-F5344CB8AC3E}">
        <p14:creationId xmlns:p14="http://schemas.microsoft.com/office/powerpoint/2010/main" val="362673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IDENTITY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square matrix with ones on the diagonal and zeros off the diagonal is called an </a:t>
                </a:r>
                <a:r>
                  <a:rPr lang="en-US" sz="3200" b="1" u="sng" dirty="0"/>
                  <a:t>identity matrix</a:t>
                </a:r>
                <a:r>
                  <a:rPr lang="en-US" sz="3200" b="1" dirty="0"/>
                  <a:t> and may be denoted  </a:t>
                </a:r>
                <a14:m>
                  <m:oMath xmlns:m="http://schemas.openxmlformats.org/officeDocument/2006/math">
                    <m:r>
                      <a:rPr lang="en-US" sz="3200" b="1" i="1" smtClean="0">
                        <a:latin typeface="Cambria Math" panose="02040503050406030204" pitchFamily="18" charset="0"/>
                      </a:rPr>
                      <m:t>𝑰</m:t>
                    </m:r>
                  </m:oMath>
                </a14:m>
                <a:r>
                  <a:rPr lang="en-US" sz="3200" b="1" dirty="0"/>
                  <a:t>.  </a:t>
                </a:r>
              </a:p>
              <a:p>
                <a:pPr marL="0" indent="0">
                  <a:spcBef>
                    <a:spcPts val="0"/>
                  </a:spcBef>
                  <a:buNone/>
                </a:pPr>
                <a:endParaRPr lang="en-US" sz="3200" b="1" dirty="0"/>
              </a:p>
              <a:p>
                <a:pPr marL="0" indent="0">
                  <a:spcBef>
                    <a:spcPts val="0"/>
                  </a:spcBef>
                  <a:buNone/>
                </a:pPr>
                <a:r>
                  <a:rPr lang="en-US" sz="3200" b="1" dirty="0"/>
                  <a:t>An identity matrix is so called because, for any other matrix  </a:t>
                </a:r>
                <a14:m>
                  <m:oMath xmlns:m="http://schemas.openxmlformats.org/officeDocument/2006/math">
                    <m:r>
                      <a:rPr lang="en-US" sz="3200" b="1" i="1">
                        <a:latin typeface="Cambria Math" panose="02040503050406030204" pitchFamily="18" charset="0"/>
                      </a:rPr>
                      <m:t>𝑨</m:t>
                    </m:r>
                  </m:oMath>
                </a14:m>
                <a:r>
                  <a:rPr lang="en-US" sz="3200" b="1" dirty="0"/>
                  <a:t>  of the same dimensions,  </a:t>
                </a:r>
                <a14:m>
                  <m:oMath xmlns:m="http://schemas.openxmlformats.org/officeDocument/2006/math">
                    <m:r>
                      <a:rPr lang="en-US" sz="3200" b="1" i="1">
                        <a:latin typeface="Cambria Math" panose="02040503050406030204" pitchFamily="18" charset="0"/>
                      </a:rPr>
                      <m:t>𝑨</m:t>
                    </m:r>
                  </m:oMath>
                </a14:m>
                <a:r>
                  <a:rPr lang="en-US" sz="3200" b="1" dirty="0"/>
                  <a:t> </a:t>
                </a:r>
                <a14:m>
                  <m:oMath xmlns:m="http://schemas.openxmlformats.org/officeDocument/2006/math">
                    <m:r>
                      <a:rPr lang="en-US" sz="3200" b="1" i="1">
                        <a:latin typeface="Cambria Math" panose="02040503050406030204" pitchFamily="18" charset="0"/>
                      </a:rPr>
                      <m:t>𝑰</m:t>
                    </m:r>
                  </m:oMath>
                </a14:m>
                <a:r>
                  <a:rPr lang="en-US" sz="3200" b="1" dirty="0"/>
                  <a:t> = </a:t>
                </a:r>
                <a14:m>
                  <m:oMath xmlns:m="http://schemas.openxmlformats.org/officeDocument/2006/math">
                    <m:r>
                      <a:rPr lang="en-US" sz="3200" b="1" i="1">
                        <a:latin typeface="Cambria Math" panose="02040503050406030204" pitchFamily="18" charset="0"/>
                      </a:rPr>
                      <m:t>𝑰</m:t>
                    </m:r>
                  </m:oMath>
                </a14:m>
                <a:r>
                  <a:rPr lang="en-US" sz="3200" b="1" dirty="0"/>
                  <a:t> </a:t>
                </a:r>
                <a14:m>
                  <m:oMath xmlns:m="http://schemas.openxmlformats.org/officeDocument/2006/math">
                    <m:r>
                      <a:rPr lang="en-US" sz="3200" b="1" i="1">
                        <a:latin typeface="Cambria Math" panose="02040503050406030204" pitchFamily="18" charset="0"/>
                      </a:rPr>
                      <m:t>𝑨</m:t>
                    </m:r>
                  </m:oMath>
                </a14:m>
                <a:r>
                  <a:rPr lang="en-US" sz="3200" b="1" dirty="0"/>
                  <a:t> = </a:t>
                </a:r>
                <a14:m>
                  <m:oMath xmlns:m="http://schemas.openxmlformats.org/officeDocument/2006/math">
                    <m:r>
                      <a:rPr lang="en-US" sz="3200" b="1" i="1">
                        <a:latin typeface="Cambria Math" panose="02040503050406030204" pitchFamily="18" charset="0"/>
                      </a:rPr>
                      <m:t>𝑨</m:t>
                    </m:r>
                  </m:oMath>
                </a14:m>
                <a:r>
                  <a:rPr lang="en-US" sz="3200" b="1" dirty="0"/>
                  <a:t>.</a:t>
                </a:r>
              </a:p>
              <a:p>
                <a:pPr marL="0" indent="0">
                  <a:spcBef>
                    <a:spcPts val="0"/>
                  </a:spcBef>
                  <a:buNone/>
                </a:pPr>
                <a:endParaRPr lang="en-US" sz="3200" b="1" dirty="0"/>
              </a:p>
              <a:p>
                <a:pPr marL="0" indent="0">
                  <a:spcBef>
                    <a:spcPts val="0"/>
                  </a:spcBef>
                  <a:buNone/>
                </a:pPr>
                <a:r>
                  <a:rPr lang="en-US" sz="3200" b="1" dirty="0"/>
                  <a:t>The equality on the preceding line is analogous to multiplying a real number by one to obtain the same real number.</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2031"/>
                </a:stretch>
              </a:blipFill>
            </p:spPr>
            <p:txBody>
              <a:bodyPr/>
              <a:lstStyle/>
              <a:p>
                <a:r>
                  <a:rPr lang="en-US">
                    <a:noFill/>
                  </a:rPr>
                  <a:t> </a:t>
                </a:r>
              </a:p>
            </p:txBody>
          </p:sp>
        </mc:Fallback>
      </mc:AlternateContent>
    </p:spTree>
    <p:extLst>
      <p:ext uri="{BB962C8B-B14F-4D97-AF65-F5344CB8AC3E}">
        <p14:creationId xmlns:p14="http://schemas.microsoft.com/office/powerpoint/2010/main" val="27497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INVERSE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square matrix with nonzero determinant has an </a:t>
                </a:r>
                <a:r>
                  <a:rPr lang="en-US" sz="3200" b="1" u="sng" dirty="0"/>
                  <a:t>inverse</a:t>
                </a:r>
                <a:r>
                  <a:rPr lang="en-US" sz="3200" b="1" dirty="0"/>
                  <a:t>, just like a real number that is nonzero has a reciprocal.</a:t>
                </a:r>
              </a:p>
              <a:p>
                <a:pPr marL="0" indent="0">
                  <a:spcBef>
                    <a:spcPts val="0"/>
                  </a:spcBef>
                  <a:buNone/>
                </a:pPr>
                <a:endParaRPr lang="en-US" sz="3200" b="1" dirty="0"/>
              </a:p>
              <a:p>
                <a:pPr marL="0" indent="0">
                  <a:spcBef>
                    <a:spcPts val="0"/>
                  </a:spcBef>
                  <a:buNone/>
                </a:pPr>
                <a:r>
                  <a:rPr lang="en-US" sz="3200" b="1" dirty="0"/>
                  <a:t>The inverse of  </a:t>
                </a:r>
                <a14:m>
                  <m:oMath xmlns:m="http://schemas.openxmlformats.org/officeDocument/2006/math">
                    <m:r>
                      <a:rPr lang="en-US" sz="3200" b="1" i="1" smtClean="0">
                        <a:latin typeface="Cambria Math" panose="02040503050406030204" pitchFamily="18" charset="0"/>
                      </a:rPr>
                      <m:t>𝑨</m:t>
                    </m:r>
                  </m:oMath>
                </a14:m>
                <a:r>
                  <a:rPr lang="en-US" sz="3200" b="1" dirty="0"/>
                  <a:t>  is denoted  </a:t>
                </a:r>
                <a14:m>
                  <m:oMath xmlns:m="http://schemas.openxmlformats.org/officeDocument/2006/math">
                    <m:r>
                      <a:rPr lang="en-US" sz="3200" b="1" i="1">
                        <a:latin typeface="Cambria Math" panose="02040503050406030204" pitchFamily="18" charset="0"/>
                      </a:rPr>
                      <m:t>𝑨</m:t>
                    </m:r>
                  </m:oMath>
                </a14:m>
                <a:r>
                  <a:rPr lang="en-US" sz="3200" b="1" baseline="30000" dirty="0"/>
                  <a:t>-1</a:t>
                </a:r>
                <a:r>
                  <a:rPr lang="en-US" sz="3200" b="1" dirty="0"/>
                  <a:t>.  We have  </a:t>
                </a:r>
                <a14:m>
                  <m:oMath xmlns:m="http://schemas.openxmlformats.org/officeDocument/2006/math">
                    <m:r>
                      <a:rPr lang="en-US" sz="3200" b="1" i="1">
                        <a:latin typeface="Cambria Math" panose="02040503050406030204" pitchFamily="18" charset="0"/>
                      </a:rPr>
                      <m:t>𝑨</m:t>
                    </m:r>
                  </m:oMath>
                </a14:m>
                <a:r>
                  <a:rPr lang="en-US" sz="3200" b="1" dirty="0"/>
                  <a:t> </a:t>
                </a:r>
                <a14:m>
                  <m:oMath xmlns:m="http://schemas.openxmlformats.org/officeDocument/2006/math">
                    <m:r>
                      <a:rPr lang="en-US" sz="3200" b="1" i="1">
                        <a:latin typeface="Cambria Math" panose="02040503050406030204" pitchFamily="18" charset="0"/>
                      </a:rPr>
                      <m:t>𝑨</m:t>
                    </m:r>
                  </m:oMath>
                </a14:m>
                <a:r>
                  <a:rPr lang="en-US" sz="3200" b="1" baseline="30000" dirty="0"/>
                  <a:t>-1</a:t>
                </a:r>
                <a:r>
                  <a:rPr lang="en-US" sz="3200" b="1" dirty="0"/>
                  <a:t> = </a:t>
                </a:r>
                <a14:m>
                  <m:oMath xmlns:m="http://schemas.openxmlformats.org/officeDocument/2006/math">
                    <m:r>
                      <a:rPr lang="en-US" sz="3200" b="1" i="1">
                        <a:latin typeface="Cambria Math" panose="02040503050406030204" pitchFamily="18" charset="0"/>
                      </a:rPr>
                      <m:t>𝑨</m:t>
                    </m:r>
                  </m:oMath>
                </a14:m>
                <a:r>
                  <a:rPr lang="en-US" sz="3200" b="1" baseline="30000" dirty="0"/>
                  <a:t>-1</a:t>
                </a:r>
                <a14:m>
                  <m:oMath xmlns:m="http://schemas.openxmlformats.org/officeDocument/2006/math">
                    <m:r>
                      <a:rPr lang="en-US" sz="3200" b="1" i="1">
                        <a:latin typeface="Cambria Math" panose="02040503050406030204" pitchFamily="18" charset="0"/>
                      </a:rPr>
                      <m:t>𝑨</m:t>
                    </m:r>
                  </m:oMath>
                </a14:m>
                <a:r>
                  <a:rPr lang="en-US" sz="3200" b="1" dirty="0"/>
                  <a:t> = </a:t>
                </a:r>
                <a14:m>
                  <m:oMath xmlns:m="http://schemas.openxmlformats.org/officeDocument/2006/math">
                    <m:r>
                      <a:rPr lang="en-US" sz="3200" b="1" i="1">
                        <a:latin typeface="Cambria Math" panose="02040503050406030204" pitchFamily="18" charset="0"/>
                      </a:rPr>
                      <m:t>𝑰</m:t>
                    </m:r>
                  </m:oMath>
                </a14:m>
                <a:r>
                  <a:rPr lang="en-US" sz="3200" b="1" dirty="0"/>
                  <a:t>.</a:t>
                </a:r>
              </a:p>
              <a:p>
                <a:pPr marL="0" indent="0">
                  <a:spcBef>
                    <a:spcPts val="0"/>
                  </a:spcBef>
                  <a:buNone/>
                </a:pPr>
                <a:endParaRPr lang="en-US" sz="3200" b="1" dirty="0"/>
              </a:p>
              <a:p>
                <a:pPr marL="0" indent="0">
                  <a:spcBef>
                    <a:spcPts val="0"/>
                  </a:spcBef>
                  <a:buNone/>
                </a:pPr>
                <a:r>
                  <a:rPr lang="en-US" sz="3200" b="1" dirty="0"/>
                  <a:t>The equality on the preceding line is analogous to multiplying a nonzero real number by its reciprocal to obtain one.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36320752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INVERSE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For a two by two matrix  </a:t>
                </a:r>
                <a14:m>
                  <m:oMath xmlns:m="http://schemas.openxmlformats.org/officeDocument/2006/math">
                    <m:r>
                      <a:rPr lang="en-US" sz="3200" b="1" i="1" smtClean="0">
                        <a:latin typeface="Cambria Math" panose="02040503050406030204" pitchFamily="18" charset="0"/>
                      </a:rPr>
                      <m:t>𝑨</m:t>
                    </m:r>
                  </m:oMath>
                </a14:m>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sSub>
                                <m:sSubPr>
                                  <m:ctrlPr>
                                    <a:rPr lang="en-US" sz="3200" b="0" i="1" dirty="0" smtClean="0">
                                      <a:latin typeface="Cambria Math" panose="02040503050406030204" pitchFamily="18" charset="0"/>
                                    </a:rPr>
                                  </m:ctrlPr>
                                </m:sSubPr>
                                <m:e>
                                  <m:r>
                                    <m:rPr>
                                      <m:brk m:alnAt="7"/>
                                    </m:rPr>
                                    <a:rPr lang="en-US" sz="3200" b="0" i="1" dirty="0" smtClean="0">
                                      <a:latin typeface="Cambria Math" panose="02040503050406030204" pitchFamily="18" charset="0"/>
                                    </a:rPr>
                                    <m:t>𝑎</m:t>
                                  </m:r>
                                </m:e>
                                <m:sub>
                                  <m:r>
                                    <m:rPr>
                                      <m:brk m:alnAt="7"/>
                                    </m:rPr>
                                    <a:rPr lang="en-US" sz="3200" b="0" i="1" dirty="0" smtClean="0">
                                      <a:latin typeface="Cambria Math" panose="02040503050406030204" pitchFamily="18" charset="0"/>
                                    </a:rPr>
                                    <m:t>1</m:t>
                                  </m:r>
                                  <m:r>
                                    <a:rPr lang="en-US" sz="3200" b="0" i="1" dirty="0" smtClean="0">
                                      <a:latin typeface="Cambria Math" panose="02040503050406030204" pitchFamily="18" charset="0"/>
                                    </a:rPr>
                                    <m:t>1</m:t>
                                  </m:r>
                                </m:sub>
                              </m:sSub>
                            </m:e>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12</m:t>
                                  </m:r>
                                </m:sub>
                              </m:sSub>
                            </m:e>
                          </m:mr>
                          <m:mr>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21</m:t>
                                  </m:r>
                                </m:sub>
                              </m:sSub>
                            </m:e>
                            <m:e>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𝑎</m:t>
                                  </m:r>
                                </m:e>
                                <m:sub>
                                  <m:r>
                                    <a:rPr lang="en-US" sz="3200" b="0" i="1" dirty="0" smtClean="0">
                                      <a:latin typeface="Cambria Math" panose="02040503050406030204" pitchFamily="18" charset="0"/>
                                    </a:rPr>
                                    <m:t>22</m:t>
                                  </m:r>
                                </m:sub>
                              </m:sSub>
                            </m:e>
                          </m:mr>
                        </m:m>
                      </m:e>
                    </m:d>
                    <m:r>
                      <a:rPr lang="en-US" sz="3200" b="1" i="0" dirty="0" smtClean="0">
                        <a:latin typeface="Cambria Math" panose="02040503050406030204" pitchFamily="18" charset="0"/>
                      </a:rPr>
                      <m:t>,</m:t>
                    </m:r>
                  </m:oMath>
                </a14:m>
                <a:r>
                  <a:rPr lang="en-US" sz="3200" b="1" dirty="0"/>
                  <a:t> the inverse is </a:t>
                </a:r>
              </a:p>
              <a:p>
                <a:pPr marL="0" indent="0">
                  <a:spcBef>
                    <a:spcPts val="0"/>
                  </a:spcBef>
                  <a:buNone/>
                </a:pPr>
                <a14:m>
                  <m:oMath xmlns:m="http://schemas.openxmlformats.org/officeDocument/2006/math">
                    <m:r>
                      <a:rPr lang="en-US" sz="3200" b="1" i="1" smtClean="0">
                        <a:latin typeface="Cambria Math" panose="02040503050406030204" pitchFamily="18" charset="0"/>
                      </a:rPr>
                      <m:t>𝑨</m:t>
                    </m:r>
                  </m:oMath>
                </a14:m>
                <a:r>
                  <a:rPr lang="en-US" sz="3200" b="1" baseline="30000" dirty="0"/>
                  <a:t>-1</a:t>
                </a:r>
                <a:r>
                  <a:rPr lang="en-US" sz="3200" b="1" dirty="0"/>
                  <a:t> =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sSub>
                                <m:sSubPr>
                                  <m:ctrlPr>
                                    <a:rPr lang="en-US" sz="3200" i="1" dirty="0">
                                      <a:latin typeface="Cambria Math" panose="02040503050406030204" pitchFamily="18" charset="0"/>
                                    </a:rPr>
                                  </m:ctrlPr>
                                </m:sSubPr>
                                <m:e>
                                  <m:r>
                                    <m:rPr>
                                      <m:brk m:alnAt="7"/>
                                    </m:rPr>
                                    <a:rPr lang="en-US" sz="3200" i="1" dirty="0">
                                      <a:latin typeface="Cambria Math" panose="02040503050406030204" pitchFamily="18" charset="0"/>
                                    </a:rPr>
                                    <m:t>𝑎</m:t>
                                  </m:r>
                                </m:e>
                                <m:sub>
                                  <m:r>
                                    <a:rPr lang="en-US" sz="3200" b="0" i="1" dirty="0" smtClean="0">
                                      <a:latin typeface="Cambria Math" panose="02040503050406030204" pitchFamily="18" charset="0"/>
                                    </a:rPr>
                                    <m:t>22</m:t>
                                  </m:r>
                                </m:sub>
                              </m:sSub>
                            </m:e>
                            <m:e>
                              <m:sSub>
                                <m:sSubPr>
                                  <m:ctrlPr>
                                    <a:rPr lang="en-US" sz="3200" i="1" dirty="0">
                                      <a:latin typeface="Cambria Math" panose="02040503050406030204" pitchFamily="18" charset="0"/>
                                    </a:rPr>
                                  </m:ctrlPr>
                                </m:sSubPr>
                                <m:e>
                                  <m:r>
                                    <a:rPr lang="en-US" sz="3200" b="0" i="1" dirty="0" smtClean="0">
                                      <a:latin typeface="Cambria Math" panose="02040503050406030204" pitchFamily="18" charset="0"/>
                                    </a:rPr>
                                    <m:t>−</m:t>
                                  </m:r>
                                  <m:r>
                                    <a:rPr lang="en-US" sz="3200" i="1" dirty="0">
                                      <a:latin typeface="Cambria Math" panose="02040503050406030204" pitchFamily="18" charset="0"/>
                                    </a:rPr>
                                    <m:t>𝑎</m:t>
                                  </m:r>
                                </m:e>
                                <m:sub>
                                  <m:r>
                                    <a:rPr lang="en-US" sz="3200" b="0" i="1" dirty="0" smtClean="0">
                                      <a:latin typeface="Cambria Math" panose="02040503050406030204" pitchFamily="18" charset="0"/>
                                    </a:rPr>
                                    <m:t>12</m:t>
                                  </m:r>
                                </m:sub>
                              </m:sSub>
                            </m:e>
                          </m:mr>
                          <m:mr>
                            <m:e>
                              <m:sSub>
                                <m:sSubPr>
                                  <m:ctrlPr>
                                    <a:rPr lang="en-US" sz="3200" i="1" dirty="0">
                                      <a:latin typeface="Cambria Math" panose="02040503050406030204" pitchFamily="18" charset="0"/>
                                    </a:rPr>
                                  </m:ctrlPr>
                                </m:sSubPr>
                                <m:e>
                                  <m:r>
                                    <a:rPr lang="en-US" sz="3200" b="0" i="1" dirty="0" smtClean="0">
                                      <a:latin typeface="Cambria Math" panose="02040503050406030204" pitchFamily="18" charset="0"/>
                                    </a:rPr>
                                    <m:t>−</m:t>
                                  </m:r>
                                  <m:r>
                                    <a:rPr lang="en-US" sz="3200" i="1" dirty="0">
                                      <a:latin typeface="Cambria Math" panose="02040503050406030204" pitchFamily="18" charset="0"/>
                                    </a:rPr>
                                    <m:t>𝑎</m:t>
                                  </m:r>
                                </m:e>
                                <m:sub>
                                  <m:r>
                                    <a:rPr lang="en-US" sz="3200" b="0" i="1" dirty="0" smtClean="0">
                                      <a:latin typeface="Cambria Math" panose="02040503050406030204" pitchFamily="18" charset="0"/>
                                    </a:rPr>
                                    <m:t>21</m:t>
                                  </m:r>
                                </m:sub>
                              </m:sSub>
                            </m:e>
                            <m:e>
                              <m:sSub>
                                <m:sSubPr>
                                  <m:ctrlPr>
                                    <a:rPr lang="en-US" sz="3200" i="1" dirty="0">
                                      <a:latin typeface="Cambria Math" panose="02040503050406030204" pitchFamily="18" charset="0"/>
                                    </a:rPr>
                                  </m:ctrlPr>
                                </m:sSubPr>
                                <m:e>
                                  <m:r>
                                    <a:rPr lang="en-US" sz="3200" i="1" dirty="0">
                                      <a:latin typeface="Cambria Math" panose="02040503050406030204" pitchFamily="18" charset="0"/>
                                    </a:rPr>
                                    <m:t>𝑎</m:t>
                                  </m:r>
                                </m:e>
                                <m:sub>
                                  <m:r>
                                    <a:rPr lang="en-US" sz="3200" b="0" i="1" dirty="0" smtClean="0">
                                      <a:latin typeface="Cambria Math" panose="02040503050406030204" pitchFamily="18" charset="0"/>
                                    </a:rPr>
                                    <m:t>11</m:t>
                                  </m:r>
                                </m:sub>
                              </m:sSub>
                            </m:e>
                          </m:mr>
                        </m:m>
                      </m:e>
                    </m:d>
                  </m:oMath>
                </a14:m>
                <a:r>
                  <a:rPr lang="en-US" sz="3200" b="1" dirty="0"/>
                  <a:t> / det(</a:t>
                </a:r>
                <a14:m>
                  <m:oMath xmlns:m="http://schemas.openxmlformats.org/officeDocument/2006/math">
                    <m:r>
                      <a:rPr lang="en-US" sz="3200" b="1" i="1">
                        <a:latin typeface="Cambria Math" panose="02040503050406030204" pitchFamily="18" charset="0"/>
                      </a:rPr>
                      <m:t>𝑨</m:t>
                    </m:r>
                  </m:oMath>
                </a14:m>
                <a:r>
                  <a:rPr lang="en-US" sz="3200" b="1" dirty="0"/>
                  <a:t>).  </a:t>
                </a:r>
              </a:p>
              <a:p>
                <a:pPr marL="0" indent="0">
                  <a:spcBef>
                    <a:spcPts val="0"/>
                  </a:spcBef>
                  <a:buNone/>
                </a:pPr>
                <a:endParaRPr lang="en-US" sz="3200" b="1" dirty="0"/>
              </a:p>
              <a:p>
                <a:pPr marL="0" indent="0">
                  <a:spcBef>
                    <a:spcPts val="0"/>
                  </a:spcBef>
                  <a:buNone/>
                </a:pPr>
                <a:r>
                  <a:rPr lang="en-US" sz="3200" b="1" dirty="0"/>
                  <a:t>Formulas for inverses of higher dimensional matrices are more cumbersome.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a:stretch>
              </a:blipFill>
            </p:spPr>
            <p:txBody>
              <a:bodyPr/>
              <a:lstStyle/>
              <a:p>
                <a:r>
                  <a:rPr lang="en-US">
                    <a:noFill/>
                  </a:rPr>
                  <a:t> </a:t>
                </a:r>
              </a:p>
            </p:txBody>
          </p:sp>
        </mc:Fallback>
      </mc:AlternateContent>
    </p:spTree>
    <p:extLst>
      <p:ext uri="{BB962C8B-B14F-4D97-AF65-F5344CB8AC3E}">
        <p14:creationId xmlns:p14="http://schemas.microsoft.com/office/powerpoint/2010/main" val="3281257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Some further TERMINOLOGY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square matrix  </a:t>
                </a:r>
                <a14:m>
                  <m:oMath xmlns:m="http://schemas.openxmlformats.org/officeDocument/2006/math">
                    <m:r>
                      <a:rPr lang="en-US" sz="3200" b="1" i="1">
                        <a:latin typeface="Cambria Math" panose="02040503050406030204" pitchFamily="18" charset="0"/>
                      </a:rPr>
                      <m:t>𝑨</m:t>
                    </m:r>
                  </m:oMath>
                </a14:m>
                <a:r>
                  <a:rPr lang="en-US" sz="3200" b="1" dirty="0"/>
                  <a:t>  is called </a:t>
                </a:r>
                <a:r>
                  <a:rPr lang="en-US" sz="3200" b="1" u="sng" dirty="0"/>
                  <a:t>symmetric</a:t>
                </a:r>
                <a:r>
                  <a:rPr lang="en-US" sz="3200" b="1" dirty="0"/>
                  <a:t> if it equals its own transpose, </a:t>
                </a:r>
                <a14:m>
                  <m:oMath xmlns:m="http://schemas.openxmlformats.org/officeDocument/2006/math">
                    <m:r>
                      <a:rPr lang="en-US" sz="3200" b="1" i="1" smtClean="0">
                        <a:latin typeface="Cambria Math" panose="02040503050406030204" pitchFamily="18" charset="0"/>
                      </a:rPr>
                      <m:t>𝑨</m:t>
                    </m:r>
                  </m:oMath>
                </a14:m>
                <a:r>
                  <a:rPr lang="en-US" sz="3200" b="1" dirty="0"/>
                  <a:t> = 𝑨</a:t>
                </a:r>
                <a:r>
                  <a:rPr lang="en-US" sz="3200" b="1" baseline="30000" dirty="0"/>
                  <a:t>T</a:t>
                </a:r>
                <a:r>
                  <a:rPr lang="en-US" sz="3200" b="1" dirty="0"/>
                  <a:t>.  A square matrix  </a:t>
                </a:r>
                <a14:m>
                  <m:oMath xmlns:m="http://schemas.openxmlformats.org/officeDocument/2006/math">
                    <m:r>
                      <a:rPr lang="en-US" sz="3200" b="1" i="1">
                        <a:latin typeface="Cambria Math" panose="02040503050406030204" pitchFamily="18" charset="0"/>
                      </a:rPr>
                      <m:t>𝑨</m:t>
                    </m:r>
                  </m:oMath>
                </a14:m>
                <a:r>
                  <a:rPr lang="en-US" sz="3200" b="1" dirty="0"/>
                  <a:t>  is called </a:t>
                </a:r>
                <a:r>
                  <a:rPr lang="en-US" sz="3200" b="1" u="sng" dirty="0"/>
                  <a:t>nonnegative definite</a:t>
                </a:r>
                <a:r>
                  <a:rPr lang="en-US" sz="3200" b="1" dirty="0"/>
                  <a:t> if, for any vector of compatible dimension  </a:t>
                </a:r>
                <a14:m>
                  <m:oMath xmlns:m="http://schemas.openxmlformats.org/officeDocument/2006/math">
                    <m:r>
                      <a:rPr lang="en-US" sz="3200" b="1" i="1" smtClean="0">
                        <a:latin typeface="Cambria Math" panose="02040503050406030204" pitchFamily="18" charset="0"/>
                      </a:rPr>
                      <m:t>𝒃</m:t>
                    </m:r>
                  </m:oMath>
                </a14:m>
                <a:r>
                  <a:rPr lang="en-US" sz="3200" b="1" dirty="0"/>
                  <a:t>,  we have  </a:t>
                </a:r>
                <a14:m>
                  <m:oMath xmlns:m="http://schemas.openxmlformats.org/officeDocument/2006/math">
                    <m:r>
                      <a:rPr lang="en-US" sz="3200" b="1" i="1">
                        <a:latin typeface="Cambria Math" panose="02040503050406030204" pitchFamily="18" charset="0"/>
                      </a:rPr>
                      <m:t>𝒃</m:t>
                    </m:r>
                  </m:oMath>
                </a14:m>
                <a:r>
                  <a:rPr lang="en-US" sz="3200" b="1" baseline="30000" dirty="0"/>
                  <a:t>T</a:t>
                </a:r>
                <a:r>
                  <a:rPr lang="en-US" sz="3200" b="1" dirty="0"/>
                  <a:t> </a:t>
                </a:r>
                <a14:m>
                  <m:oMath xmlns:m="http://schemas.openxmlformats.org/officeDocument/2006/math">
                    <m:r>
                      <a:rPr lang="en-US" sz="3200" b="1" i="1">
                        <a:latin typeface="Cambria Math" panose="02040503050406030204" pitchFamily="18" charset="0"/>
                      </a:rPr>
                      <m:t>𝑨</m:t>
                    </m:r>
                  </m:oMath>
                </a14:m>
                <a:r>
                  <a:rPr lang="en-US" sz="3200" b="1" dirty="0"/>
                  <a:t> </a:t>
                </a:r>
                <a14:m>
                  <m:oMath xmlns:m="http://schemas.openxmlformats.org/officeDocument/2006/math">
                    <m:r>
                      <a:rPr lang="en-US" sz="3200" b="1" i="1">
                        <a:latin typeface="Cambria Math" panose="02040503050406030204" pitchFamily="18" charset="0"/>
                      </a:rPr>
                      <m:t>𝒃</m:t>
                    </m:r>
                  </m:oMath>
                </a14:m>
                <a:r>
                  <a:rPr lang="en-US" sz="3200" b="1" dirty="0"/>
                  <a:t> </a:t>
                </a:r>
                <a:r>
                  <a:rPr lang="en-US" sz="3200" b="1" u="sng" dirty="0"/>
                  <a:t>&gt;</a:t>
                </a:r>
                <a:r>
                  <a:rPr lang="en-US" sz="3200" b="1" dirty="0"/>
                  <a:t> 0.  If, in addition,  </a:t>
                </a:r>
                <a14:m>
                  <m:oMath xmlns:m="http://schemas.openxmlformats.org/officeDocument/2006/math">
                    <m:r>
                      <a:rPr lang="en-US" sz="3200" b="1" i="1">
                        <a:latin typeface="Cambria Math" panose="02040503050406030204" pitchFamily="18" charset="0"/>
                      </a:rPr>
                      <m:t>𝒃</m:t>
                    </m:r>
                  </m:oMath>
                </a14:m>
                <a:r>
                  <a:rPr lang="en-US" sz="3200" b="1" baseline="30000" dirty="0"/>
                  <a:t>T</a:t>
                </a:r>
                <a:r>
                  <a:rPr lang="en-US" sz="3200" b="1" dirty="0"/>
                  <a:t> </a:t>
                </a:r>
                <a14:m>
                  <m:oMath xmlns:m="http://schemas.openxmlformats.org/officeDocument/2006/math">
                    <m:r>
                      <a:rPr lang="en-US" sz="3200" b="1" i="1">
                        <a:latin typeface="Cambria Math" panose="02040503050406030204" pitchFamily="18" charset="0"/>
                      </a:rPr>
                      <m:t>𝑨</m:t>
                    </m:r>
                  </m:oMath>
                </a14:m>
                <a:r>
                  <a:rPr lang="en-US" sz="3200" b="1" dirty="0"/>
                  <a:t> </a:t>
                </a:r>
                <a14:m>
                  <m:oMath xmlns:m="http://schemas.openxmlformats.org/officeDocument/2006/math">
                    <m:r>
                      <a:rPr lang="en-US" sz="3200" b="1" i="1">
                        <a:latin typeface="Cambria Math" panose="02040503050406030204" pitchFamily="18" charset="0"/>
                      </a:rPr>
                      <m:t>𝒃</m:t>
                    </m:r>
                  </m:oMath>
                </a14:m>
                <a:r>
                  <a:rPr lang="en-US" sz="3200" b="1" dirty="0"/>
                  <a:t> &gt; 0  whenever  </a:t>
                </a:r>
                <a14:m>
                  <m:oMath xmlns:m="http://schemas.openxmlformats.org/officeDocument/2006/math">
                    <m:r>
                      <a:rPr lang="en-US" sz="3200" b="1" i="1">
                        <a:latin typeface="Cambria Math" panose="02040503050406030204" pitchFamily="18" charset="0"/>
                      </a:rPr>
                      <m:t>𝒃</m:t>
                    </m:r>
                  </m:oMath>
                </a14:m>
                <a:r>
                  <a:rPr lang="en-US" sz="3200" b="1" dirty="0"/>
                  <a:t>  is nonzero, then  </a:t>
                </a:r>
                <a14:m>
                  <m:oMath xmlns:m="http://schemas.openxmlformats.org/officeDocument/2006/math">
                    <m:r>
                      <a:rPr lang="en-US" sz="3200" b="1" i="1">
                        <a:latin typeface="Cambria Math" panose="02040503050406030204" pitchFamily="18" charset="0"/>
                      </a:rPr>
                      <m:t>𝑨</m:t>
                    </m:r>
                  </m:oMath>
                </a14:m>
                <a:r>
                  <a:rPr lang="en-US" sz="3200" b="1" dirty="0"/>
                  <a:t>  is called </a:t>
                </a:r>
                <a:r>
                  <a:rPr lang="en-US" sz="3200" b="1" u="sng" dirty="0"/>
                  <a:t>positive definite</a:t>
                </a:r>
                <a:r>
                  <a:rPr lang="en-US" sz="3200" b="1" i="1" dirty="0"/>
                  <a:t>.</a:t>
                </a:r>
              </a:p>
              <a:p>
                <a:pPr marL="0" indent="0">
                  <a:spcBef>
                    <a:spcPts val="0"/>
                  </a:spcBef>
                  <a:buNone/>
                </a:pPr>
                <a:endParaRPr lang="en-US" sz="3200" b="1" i="1" dirty="0"/>
              </a:p>
              <a:p>
                <a:pPr marL="0" indent="0">
                  <a:spcBef>
                    <a:spcPts val="0"/>
                  </a:spcBef>
                  <a:buNone/>
                </a:pPr>
                <a:r>
                  <a:rPr lang="en-US" sz="3200" b="1" dirty="0"/>
                  <a:t>For example,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1</m:t>
                              </m:r>
                            </m:e>
                            <m:e>
                              <m:r>
                                <a:rPr lang="en-US" sz="3200" b="0" i="1" dirty="0" smtClean="0">
                                  <a:latin typeface="Cambria Math" panose="02040503050406030204" pitchFamily="18" charset="0"/>
                                </a:rPr>
                                <m:t>0</m:t>
                              </m:r>
                            </m:e>
                          </m:mr>
                          <m:mr>
                            <m:e>
                              <m:r>
                                <a:rPr lang="en-US" sz="3200" b="0" i="1" dirty="0" smtClean="0">
                                  <a:latin typeface="Cambria Math" panose="02040503050406030204" pitchFamily="18" charset="0"/>
                                </a:rPr>
                                <m:t>0</m:t>
                              </m:r>
                            </m:e>
                            <m:e>
                              <m:r>
                                <a:rPr lang="en-US" sz="3200" b="0" i="1" dirty="0" smtClean="0">
                                  <a:latin typeface="Cambria Math" panose="02040503050406030204" pitchFamily="18" charset="0"/>
                                </a:rPr>
                                <m:t>0</m:t>
                              </m:r>
                            </m:e>
                          </m:mr>
                        </m:m>
                      </m:e>
                    </m:d>
                    <m:r>
                      <a:rPr lang="en-US" sz="3200" b="1" i="1" dirty="0" smtClean="0">
                        <a:latin typeface="Cambria Math" panose="02040503050406030204" pitchFamily="18" charset="0"/>
                      </a:rPr>
                      <m:t> </m:t>
                    </m:r>
                  </m:oMath>
                </a14:m>
                <a:r>
                  <a:rPr lang="en-US" sz="3200" b="1" dirty="0"/>
                  <a:t> is symmetric and nonnegative definite but not positive definite.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908" b="-954"/>
                </a:stretch>
              </a:blipFill>
            </p:spPr>
            <p:txBody>
              <a:bodyPr/>
              <a:lstStyle/>
              <a:p>
                <a:r>
                  <a:rPr lang="en-US">
                    <a:noFill/>
                  </a:rPr>
                  <a:t> </a:t>
                </a:r>
              </a:p>
            </p:txBody>
          </p:sp>
        </mc:Fallback>
      </mc:AlternateContent>
    </p:spTree>
    <p:extLst>
      <p:ext uri="{BB962C8B-B14F-4D97-AF65-F5344CB8AC3E}">
        <p14:creationId xmlns:p14="http://schemas.microsoft.com/office/powerpoint/2010/main" val="2874088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PARTIAL DERIVATIVES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From first semester calculus, you are accustomed to seeing a function expressed as, say,  </a:t>
                </a:r>
                <a14:m>
                  <m:oMath xmlns:m="http://schemas.openxmlformats.org/officeDocument/2006/math">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𝑓</m:t>
                    </m:r>
                    <m:r>
                      <a:rPr lang="en-US" sz="3200" b="0" i="1" smtClean="0">
                        <a:latin typeface="Cambria Math" panose="02040503050406030204" pitchFamily="18" charset="0"/>
                      </a:rPr>
                      <m:t>(</m:t>
                    </m:r>
                    <m:r>
                      <a:rPr lang="en-US" sz="3200" b="0" i="1" smtClean="0">
                        <a:latin typeface="Cambria Math" panose="02040503050406030204" pitchFamily="18" charset="0"/>
                      </a:rPr>
                      <m:t>𝑥</m:t>
                    </m:r>
                    <m:r>
                      <a:rPr lang="en-US" sz="3200" b="0" i="1" smtClean="0">
                        <a:latin typeface="Cambria Math" panose="02040503050406030204" pitchFamily="18" charset="0"/>
                      </a:rPr>
                      <m:t>)</m:t>
                    </m:r>
                  </m:oMath>
                </a14:m>
                <a:r>
                  <a:rPr lang="en-US" sz="3200" b="1" dirty="0"/>
                  <a:t>.</a:t>
                </a:r>
                <a:r>
                  <a:rPr lang="en-US" sz="3200" b="1" baseline="30000" dirty="0"/>
                  <a:t>4</a:t>
                </a:r>
                <a:r>
                  <a:rPr lang="en-US" sz="3200" b="1" dirty="0"/>
                  <a:t>  Such a function accepts a single real variable</a:t>
                </a:r>
                <a:r>
                  <a:rPr lang="en-US" sz="3200" b="1" baseline="30000" dirty="0"/>
                  <a:t>5</a:t>
                </a:r>
                <a:r>
                  <a:rPr lang="en-US" sz="3200" b="1" dirty="0"/>
                  <a:t> as an input and returns a single real variable as an output.</a:t>
                </a:r>
              </a:p>
              <a:p>
                <a:pPr marL="0" indent="0">
                  <a:spcBef>
                    <a:spcPts val="0"/>
                  </a:spcBef>
                  <a:buNone/>
                </a:pPr>
                <a:endParaRPr lang="en-US" sz="3200" b="1" dirty="0"/>
              </a:p>
              <a:p>
                <a:pPr marL="0" indent="0">
                  <a:spcBef>
                    <a:spcPts val="0"/>
                  </a:spcBef>
                  <a:buNone/>
                </a:pPr>
                <a:r>
                  <a:rPr lang="en-US" sz="3200" b="1" dirty="0"/>
                  <a:t>A function that accepts two real variables as inputs may be denoted by, say,  </a:t>
                </a:r>
                <a14:m>
                  <m:oMath xmlns:m="http://schemas.openxmlformats.org/officeDocument/2006/math">
                    <m:r>
                      <a:rPr lang="en-US" sz="3200" b="0" i="1" smtClean="0">
                        <a:latin typeface="Cambria Math" panose="02040503050406030204" pitchFamily="18" charset="0"/>
                      </a:rPr>
                      <m:t>𝑧</m:t>
                    </m:r>
                    <m:r>
                      <a:rPr lang="en-US" sz="3200" b="0" i="1" smtClean="0">
                        <a:latin typeface="Cambria Math" panose="02040503050406030204" pitchFamily="18" charset="0"/>
                      </a:rPr>
                      <m:t>=</m:t>
                    </m:r>
                    <m:r>
                      <a:rPr lang="en-US" sz="3200" b="0" i="1" smtClean="0">
                        <a:latin typeface="Cambria Math" panose="02040503050406030204" pitchFamily="18" charset="0"/>
                      </a:rPr>
                      <m:t>𝑓</m:t>
                    </m:r>
                    <m:r>
                      <a:rPr lang="en-US" sz="3200" b="0" i="1" smtClean="0">
                        <a:latin typeface="Cambria Math" panose="02040503050406030204" pitchFamily="18" charset="0"/>
                      </a:rPr>
                      <m:t>(</m:t>
                    </m:r>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m:t>
                    </m:r>
                  </m:oMath>
                </a14:m>
                <a:r>
                  <a:rPr lang="en-US" sz="3200" b="1" dirty="0"/>
                  <a:t>.</a:t>
                </a:r>
              </a:p>
              <a:p>
                <a:pPr marL="0" indent="0">
                  <a:spcBef>
                    <a:spcPts val="0"/>
                  </a:spcBef>
                  <a:buNone/>
                </a:pPr>
                <a:endParaRPr lang="en-US" sz="3200" b="1" dirty="0"/>
              </a:p>
              <a:p>
                <a:pPr marL="0" indent="0">
                  <a:spcBef>
                    <a:spcPts val="0"/>
                  </a:spcBef>
                  <a:buNone/>
                </a:pPr>
                <a:r>
                  <a:rPr lang="en-US" sz="2000" b="1" baseline="30000" dirty="0"/>
                  <a:t>4</a:t>
                </a:r>
                <a:r>
                  <a:rPr lang="en-US" sz="2000" b="1" dirty="0"/>
                  <a:t> In the present context, we are not thinking of  f  as a probability density function.</a:t>
                </a:r>
              </a:p>
              <a:p>
                <a:pPr marL="0" indent="0">
                  <a:spcBef>
                    <a:spcPts val="0"/>
                  </a:spcBef>
                  <a:buNone/>
                </a:pPr>
                <a:r>
                  <a:rPr lang="en-US" sz="2000" b="1" baseline="30000" dirty="0"/>
                  <a:t>5</a:t>
                </a:r>
                <a:r>
                  <a:rPr lang="en-US" sz="2000" b="1" dirty="0"/>
                  <a:t> In the present context, we are not thinking about random variables.</a:t>
                </a:r>
                <a:endParaRPr lang="en-US" sz="2000" b="1" baseline="300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477" b="-5313"/>
                </a:stretch>
              </a:blipFill>
            </p:spPr>
            <p:txBody>
              <a:bodyPr/>
              <a:lstStyle/>
              <a:p>
                <a:r>
                  <a:rPr lang="en-US">
                    <a:noFill/>
                  </a:rPr>
                  <a:t> </a:t>
                </a:r>
              </a:p>
            </p:txBody>
          </p:sp>
        </mc:Fallback>
      </mc:AlternateContent>
    </p:spTree>
    <p:extLst>
      <p:ext uri="{BB962C8B-B14F-4D97-AF65-F5344CB8AC3E}">
        <p14:creationId xmlns:p14="http://schemas.microsoft.com/office/powerpoint/2010/main" val="30465648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PARTIAL DERIVATIVES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For a function  </a:t>
                </a:r>
                <a14:m>
                  <m:oMath xmlns:m="http://schemas.openxmlformats.org/officeDocument/2006/math">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oMath>
                </a14:m>
                <a:r>
                  <a:rPr lang="en-US" sz="3200" b="1" dirty="0"/>
                  <a:t>,  the derivative is defined by  </a:t>
                </a:r>
                <a14:m>
                  <m:oMath xmlns:m="http://schemas.openxmlformats.org/officeDocument/2006/math">
                    <m:func>
                      <m:funcPr>
                        <m:ctrlPr>
                          <a:rPr lang="en-US" sz="3200" i="1" smtClean="0">
                            <a:latin typeface="Cambria Math" panose="02040503050406030204" pitchFamily="18" charset="0"/>
                          </a:rPr>
                        </m:ctrlPr>
                      </m:funcPr>
                      <m:fName>
                        <m:limLow>
                          <m:limLowPr>
                            <m:ctrlPr>
                              <a:rPr lang="en-US" sz="3200" i="1" smtClean="0">
                                <a:latin typeface="Cambria Math" panose="02040503050406030204" pitchFamily="18" charset="0"/>
                              </a:rPr>
                            </m:ctrlPr>
                          </m:limLowPr>
                          <m:e>
                            <m:r>
                              <m:rPr>
                                <m:sty m:val="p"/>
                              </m:rPr>
                              <a:rPr lang="en-US" sz="3200" i="0" smtClean="0">
                                <a:latin typeface="Cambria Math" panose="02040503050406030204" pitchFamily="18" charset="0"/>
                              </a:rPr>
                              <m:t>lim</m:t>
                            </m:r>
                          </m:e>
                          <m:lim>
                            <m:r>
                              <a:rPr lang="en-US" sz="3200" b="0" i="1" smtClean="0">
                                <a:latin typeface="Cambria Math" panose="02040503050406030204" pitchFamily="18" charset="0"/>
                              </a:rPr>
                              <m:t>h</m:t>
                            </m:r>
                            <m:r>
                              <a:rPr lang="en-US" sz="3200" b="0" i="1" smtClean="0">
                                <a:latin typeface="Cambria Math" panose="02040503050406030204" pitchFamily="18" charset="0"/>
                              </a:rPr>
                              <m:t>→0</m:t>
                            </m:r>
                          </m:lim>
                        </m:limLow>
                      </m:fName>
                      <m:e>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h</m:t>
                                </m:r>
                              </m:e>
                            </m:d>
                            <m:r>
                              <a:rPr lang="en-US" sz="3200" b="0" i="1" smtClean="0">
                                <a:latin typeface="Cambria Math" panose="02040503050406030204" pitchFamily="18" charset="0"/>
                              </a:rPr>
                              <m:t>−</m:t>
                            </m:r>
                            <m:r>
                              <a:rPr lang="en-US" sz="3200" b="0" i="1" smtClean="0">
                                <a:latin typeface="Cambria Math" panose="02040503050406030204" pitchFamily="18" charset="0"/>
                              </a:rPr>
                              <m:t>𝑓</m:t>
                            </m:r>
                            <m:r>
                              <a:rPr lang="en-US" sz="3200" b="0" i="1" smtClean="0">
                                <a:latin typeface="Cambria Math" panose="02040503050406030204" pitchFamily="18" charset="0"/>
                              </a:rPr>
                              <m:t>(</m:t>
                            </m:r>
                            <m:r>
                              <a:rPr lang="en-US" sz="3200" b="0" i="1" smtClean="0">
                                <a:latin typeface="Cambria Math" panose="02040503050406030204" pitchFamily="18" charset="0"/>
                              </a:rPr>
                              <m:t>𝑥</m:t>
                            </m:r>
                            <m:r>
                              <a:rPr lang="en-US" sz="3200" b="0" i="1" smtClean="0">
                                <a:latin typeface="Cambria Math" panose="02040503050406030204" pitchFamily="18" charset="0"/>
                              </a:rPr>
                              <m:t>)</m:t>
                            </m:r>
                          </m:num>
                          <m:den>
                            <m:r>
                              <a:rPr lang="en-US" sz="3200" b="0" i="1" smtClean="0">
                                <a:latin typeface="Cambria Math" panose="02040503050406030204" pitchFamily="18" charset="0"/>
                              </a:rPr>
                              <m:t>h</m:t>
                            </m:r>
                          </m:den>
                        </m:f>
                      </m:e>
                    </m:func>
                  </m:oMath>
                </a14:m>
                <a:r>
                  <a:rPr lang="en-US" sz="3200" dirty="0"/>
                  <a:t>  </a:t>
                </a:r>
                <a:r>
                  <a:rPr lang="en-US" sz="3200" b="1" dirty="0"/>
                  <a:t>and denoted by  </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𝑑𝑦</m:t>
                        </m:r>
                      </m:num>
                      <m:den>
                        <m:r>
                          <a:rPr lang="en-US" sz="3200" b="0" i="1" smtClean="0">
                            <a:latin typeface="Cambria Math" panose="02040503050406030204" pitchFamily="18" charset="0"/>
                          </a:rPr>
                          <m:t>𝑑𝑥</m:t>
                        </m:r>
                      </m:den>
                    </m:f>
                  </m:oMath>
                </a14:m>
                <a:r>
                  <a:rPr lang="en-US" sz="3200" b="1" dirty="0"/>
                  <a:t>,  </a:t>
                </a:r>
                <a14:m>
                  <m:oMath xmlns:m="http://schemas.openxmlformats.org/officeDocument/2006/math">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𝑑𝑓</m:t>
                        </m:r>
                      </m:num>
                      <m:den>
                        <m:r>
                          <a:rPr lang="en-US" sz="3200" b="0" i="1" smtClean="0">
                            <a:latin typeface="Cambria Math" panose="02040503050406030204" pitchFamily="18" charset="0"/>
                          </a:rPr>
                          <m:t>𝑑𝑥</m:t>
                        </m:r>
                      </m:den>
                    </m:f>
                    <m:r>
                      <a:rPr lang="en-US" sz="3200" b="0" i="1" smtClean="0">
                        <a:latin typeface="Cambria Math" panose="02040503050406030204" pitchFamily="18" charset="0"/>
                      </a:rPr>
                      <m:t>,  </m:t>
                    </m:r>
                  </m:oMath>
                </a14:m>
                <a:r>
                  <a:rPr lang="en-US" sz="3200" b="1" dirty="0"/>
                  <a:t>or  </a:t>
                </a:r>
                <a14:m>
                  <m:oMath xmlns:m="http://schemas.openxmlformats.org/officeDocument/2006/math">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𝑓</m:t>
                        </m:r>
                      </m:e>
                      <m:sup>
                        <m:r>
                          <a:rPr lang="en-US" sz="3200" b="0" i="1" smtClean="0">
                            <a:latin typeface="Cambria Math" panose="02040503050406030204" pitchFamily="18" charset="0"/>
                          </a:rPr>
                          <m:t>′</m:t>
                        </m:r>
                      </m:sup>
                    </m:sSup>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r>
                      <a:rPr lang="en-US" sz="3200" b="0" i="1" smtClean="0">
                        <a:latin typeface="Cambria Math" panose="02040503050406030204" pitchFamily="18" charset="0"/>
                      </a:rPr>
                      <m:t>.</m:t>
                    </m:r>
                  </m:oMath>
                </a14:m>
                <a:r>
                  <a:rPr lang="en-US" sz="3200" b="1" dirty="0"/>
                  <a:t>  </a:t>
                </a:r>
              </a:p>
              <a:p>
                <a:pPr marL="0" indent="0">
                  <a:spcBef>
                    <a:spcPts val="0"/>
                  </a:spcBef>
                  <a:buNone/>
                </a:pPr>
                <a:endParaRPr lang="en-US" sz="3200" b="1" dirty="0"/>
              </a:p>
              <a:p>
                <a:pPr marL="0" indent="0">
                  <a:spcBef>
                    <a:spcPts val="0"/>
                  </a:spcBef>
                  <a:buNone/>
                </a:pPr>
                <a:r>
                  <a:rPr lang="en-US" sz="3200" b="1" dirty="0"/>
                  <a:t>For a function  </a:t>
                </a:r>
                <a14:m>
                  <m:oMath xmlns:m="http://schemas.openxmlformats.org/officeDocument/2006/math">
                    <m:r>
                      <a:rPr lang="en-US" sz="3200" b="0" i="1" smtClean="0">
                        <a:latin typeface="Cambria Math" panose="02040503050406030204" pitchFamily="18" charset="0"/>
                      </a:rPr>
                      <m:t>𝑧</m:t>
                    </m:r>
                    <m:r>
                      <a:rPr lang="en-US" sz="3200" b="0" i="1" smtClean="0">
                        <a:latin typeface="Cambria Math" panose="02040503050406030204" pitchFamily="18" charset="0"/>
                      </a:rPr>
                      <m:t>=</m:t>
                    </m:r>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e>
                    </m:d>
                  </m:oMath>
                </a14:m>
                <a:r>
                  <a:rPr lang="en-US" sz="3200" b="1" dirty="0"/>
                  <a:t>,  the </a:t>
                </a:r>
                <a:r>
                  <a:rPr lang="en-US" sz="3200" b="1" u="sng" dirty="0"/>
                  <a:t>partial derivative</a:t>
                </a:r>
                <a:r>
                  <a:rPr lang="en-US" sz="3200" b="1" dirty="0"/>
                  <a:t> with respect to  </a:t>
                </a:r>
                <a14:m>
                  <m:oMath xmlns:m="http://schemas.openxmlformats.org/officeDocument/2006/math">
                    <m:r>
                      <a:rPr lang="en-US" sz="3200" i="1">
                        <a:latin typeface="Cambria Math" panose="02040503050406030204" pitchFamily="18" charset="0"/>
                      </a:rPr>
                      <m:t>𝑥</m:t>
                    </m:r>
                  </m:oMath>
                </a14:m>
                <a:r>
                  <a:rPr lang="en-US" sz="3200" b="1" dirty="0"/>
                  <a:t>  is  </a:t>
                </a:r>
                <a14:m>
                  <m:oMath xmlns:m="http://schemas.openxmlformats.org/officeDocument/2006/math">
                    <m:func>
                      <m:funcPr>
                        <m:ctrlPr>
                          <a:rPr lang="en-US" sz="3200" i="1">
                            <a:latin typeface="Cambria Math" panose="02040503050406030204" pitchFamily="18" charset="0"/>
                          </a:rPr>
                        </m:ctrlPr>
                      </m:funcPr>
                      <m:fName>
                        <m:limLow>
                          <m:limLowPr>
                            <m:ctrlPr>
                              <a:rPr lang="en-US" sz="3200" i="1">
                                <a:latin typeface="Cambria Math" panose="02040503050406030204" pitchFamily="18" charset="0"/>
                              </a:rPr>
                            </m:ctrlPr>
                          </m:limLowPr>
                          <m:e>
                            <m:r>
                              <m:rPr>
                                <m:sty m:val="p"/>
                              </m:rPr>
                              <a:rPr lang="en-US" sz="3200">
                                <a:latin typeface="Cambria Math" panose="02040503050406030204" pitchFamily="18" charset="0"/>
                              </a:rPr>
                              <m:t>lim</m:t>
                            </m:r>
                          </m:e>
                          <m:lim>
                            <m:r>
                              <a:rPr lang="en-US" sz="3200" i="1">
                                <a:latin typeface="Cambria Math" panose="02040503050406030204" pitchFamily="18" charset="0"/>
                              </a:rPr>
                              <m:t>h</m:t>
                            </m:r>
                            <m:r>
                              <a:rPr lang="en-US" sz="3200" i="1">
                                <a:latin typeface="Cambria Math" panose="02040503050406030204" pitchFamily="18" charset="0"/>
                              </a:rPr>
                              <m:t>→0</m:t>
                            </m:r>
                          </m:lim>
                        </m:limLow>
                      </m:fName>
                      <m:e>
                        <m:f>
                          <m:fPr>
                            <m:ctrlPr>
                              <a:rPr lang="en-US" sz="3200" i="1">
                                <a:latin typeface="Cambria Math" panose="02040503050406030204" pitchFamily="18" charset="0"/>
                              </a:rPr>
                            </m:ctrlPr>
                          </m:fPr>
                          <m:num>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h</m:t>
                                </m:r>
                                <m:r>
                                  <a:rPr lang="en-US" sz="3200" b="0" i="1" smtClean="0">
                                    <a:latin typeface="Cambria Math" panose="02040503050406030204" pitchFamily="18" charset="0"/>
                                  </a:rPr>
                                  <m:t>,</m:t>
                                </m:r>
                                <m:r>
                                  <a:rPr lang="en-US" sz="3200" b="0" i="1" smtClean="0">
                                    <a:latin typeface="Cambria Math" panose="02040503050406030204" pitchFamily="18" charset="0"/>
                                  </a:rPr>
                                  <m:t>𝑦</m:t>
                                </m:r>
                              </m:e>
                            </m:d>
                            <m:r>
                              <a:rPr lang="en-US" sz="3200" i="1">
                                <a:latin typeface="Cambria Math" panose="02040503050406030204" pitchFamily="18" charset="0"/>
                              </a:rPr>
                              <m:t>−</m:t>
                            </m:r>
                            <m:r>
                              <a:rPr lang="en-US" sz="3200" i="1">
                                <a:latin typeface="Cambria Math" panose="02040503050406030204" pitchFamily="18" charset="0"/>
                              </a:rPr>
                              <m:t>𝑓</m:t>
                            </m:r>
                            <m:r>
                              <a:rPr lang="en-US" sz="3200" i="1">
                                <a:latin typeface="Cambria Math" panose="02040503050406030204" pitchFamily="18" charset="0"/>
                              </a:rPr>
                              <m:t>(</m:t>
                            </m:r>
                            <m:r>
                              <a:rPr lang="en-US" sz="3200" i="1">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i="1">
                                <a:latin typeface="Cambria Math" panose="02040503050406030204" pitchFamily="18" charset="0"/>
                              </a:rPr>
                              <m:t>)</m:t>
                            </m:r>
                          </m:num>
                          <m:den>
                            <m:r>
                              <a:rPr lang="en-US" sz="3200" i="1">
                                <a:latin typeface="Cambria Math" panose="02040503050406030204" pitchFamily="18" charset="0"/>
                              </a:rPr>
                              <m:t>h</m:t>
                            </m:r>
                          </m:den>
                        </m:f>
                      </m:e>
                    </m:func>
                  </m:oMath>
                </a14:m>
                <a:r>
                  <a:rPr lang="en-US" sz="3200" b="1" dirty="0"/>
                  <a:t>  and denoted by  </a:t>
                </a:r>
                <a14:m>
                  <m:oMath xmlns:m="http://schemas.openxmlformats.org/officeDocument/2006/math">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b="0" i="1" smtClean="0">
                            <a:latin typeface="Cambria Math" panose="02040503050406030204" pitchFamily="18" charset="0"/>
                          </a:rPr>
                          <m:t>𝑧</m:t>
                        </m:r>
                      </m:num>
                      <m:den>
                        <m:r>
                          <a:rPr lang="en-US" sz="3200" b="0" i="1" smtClean="0">
                            <a:latin typeface="Cambria Math" panose="02040503050406030204" pitchFamily="18" charset="0"/>
                          </a:rPr>
                          <m:t>𝜕</m:t>
                        </m:r>
                        <m:r>
                          <a:rPr lang="en-US" sz="3200" i="1">
                            <a:latin typeface="Cambria Math" panose="02040503050406030204" pitchFamily="18" charset="0"/>
                          </a:rPr>
                          <m:t>𝑥</m:t>
                        </m:r>
                      </m:den>
                    </m:f>
                  </m:oMath>
                </a14:m>
                <a:r>
                  <a:rPr lang="en-US" sz="3200" b="1" dirty="0"/>
                  <a:t>,  </a:t>
                </a:r>
                <a14:m>
                  <m:oMath xmlns:m="http://schemas.openxmlformats.org/officeDocument/2006/math">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i="1">
                            <a:latin typeface="Cambria Math" panose="02040503050406030204" pitchFamily="18" charset="0"/>
                          </a:rPr>
                          <m:t>𝑓</m:t>
                        </m:r>
                      </m:num>
                      <m:den>
                        <m:r>
                          <a:rPr lang="en-US" sz="3200" b="0" i="1" smtClean="0">
                            <a:latin typeface="Cambria Math" panose="02040503050406030204" pitchFamily="18" charset="0"/>
                          </a:rPr>
                          <m:t>𝜕</m:t>
                        </m:r>
                        <m:r>
                          <a:rPr lang="en-US" sz="3200" i="1">
                            <a:latin typeface="Cambria Math" panose="02040503050406030204" pitchFamily="18" charset="0"/>
                          </a:rPr>
                          <m:t>𝑥</m:t>
                        </m:r>
                      </m:den>
                    </m:f>
                    <m:r>
                      <a:rPr lang="en-US" sz="3200" i="1">
                        <a:latin typeface="Cambria Math" panose="02040503050406030204" pitchFamily="18" charset="0"/>
                      </a:rPr>
                      <m:t>,  </m:t>
                    </m:r>
                  </m:oMath>
                </a14:m>
                <a:r>
                  <a:rPr lang="en-US" sz="3200" b="1" dirty="0"/>
                  <a:t>or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𝑥</m:t>
                        </m:r>
                      </m:sub>
                    </m:sSub>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e>
                    </m:d>
                    <m:r>
                      <a:rPr lang="en-US" sz="3200" i="1">
                        <a:latin typeface="Cambria Math" panose="02040503050406030204" pitchFamily="18" charset="0"/>
                      </a:rPr>
                      <m:t>.</m:t>
                    </m:r>
                  </m:oMath>
                </a14:m>
                <a:r>
                  <a:rPr lang="en-US" sz="3200" b="1" dirty="0"/>
                  <a:t>  The partial derivative with respect to  </a:t>
                </a:r>
                <a14:m>
                  <m:oMath xmlns:m="http://schemas.openxmlformats.org/officeDocument/2006/math">
                    <m:r>
                      <a:rPr lang="en-US" sz="3200" b="0" i="1" smtClean="0">
                        <a:latin typeface="Cambria Math" panose="02040503050406030204" pitchFamily="18" charset="0"/>
                      </a:rPr>
                      <m:t>𝑦</m:t>
                    </m:r>
                  </m:oMath>
                </a14:m>
                <a:r>
                  <a:rPr lang="en-US" sz="3200" b="1" dirty="0"/>
                  <a:t>  is </a:t>
                </a:r>
                <a14:m>
                  <m:oMath xmlns:m="http://schemas.openxmlformats.org/officeDocument/2006/math">
                    <m:func>
                      <m:funcPr>
                        <m:ctrlPr>
                          <a:rPr lang="en-US" sz="3200" i="1">
                            <a:latin typeface="Cambria Math" panose="02040503050406030204" pitchFamily="18" charset="0"/>
                          </a:rPr>
                        </m:ctrlPr>
                      </m:funcPr>
                      <m:fName>
                        <m:limLow>
                          <m:limLowPr>
                            <m:ctrlPr>
                              <a:rPr lang="en-US" sz="3200" i="1">
                                <a:latin typeface="Cambria Math" panose="02040503050406030204" pitchFamily="18" charset="0"/>
                              </a:rPr>
                            </m:ctrlPr>
                          </m:limLowPr>
                          <m:e>
                            <m:r>
                              <m:rPr>
                                <m:sty m:val="p"/>
                              </m:rPr>
                              <a:rPr lang="en-US" sz="3200">
                                <a:latin typeface="Cambria Math" panose="02040503050406030204" pitchFamily="18" charset="0"/>
                              </a:rPr>
                              <m:t>lim</m:t>
                            </m:r>
                          </m:e>
                          <m:lim>
                            <m:r>
                              <a:rPr lang="en-US" sz="3200" i="1">
                                <a:latin typeface="Cambria Math" panose="02040503050406030204" pitchFamily="18" charset="0"/>
                              </a:rPr>
                              <m:t>h</m:t>
                            </m:r>
                            <m:r>
                              <a:rPr lang="en-US" sz="3200" i="1">
                                <a:latin typeface="Cambria Math" panose="02040503050406030204" pitchFamily="18" charset="0"/>
                              </a:rPr>
                              <m:t>→0</m:t>
                            </m:r>
                          </m:lim>
                        </m:limLow>
                      </m:fName>
                      <m:e>
                        <m:f>
                          <m:fPr>
                            <m:ctrlPr>
                              <a:rPr lang="en-US" sz="3200" i="1">
                                <a:latin typeface="Cambria Math" panose="02040503050406030204" pitchFamily="18" charset="0"/>
                              </a:rPr>
                            </m:ctrlPr>
                          </m:fPr>
                          <m:num>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h</m:t>
                                </m:r>
                              </m:e>
                            </m:d>
                            <m:r>
                              <a:rPr lang="en-US" sz="3200" i="1">
                                <a:latin typeface="Cambria Math" panose="02040503050406030204" pitchFamily="18" charset="0"/>
                              </a:rPr>
                              <m:t>−</m:t>
                            </m:r>
                            <m:r>
                              <a:rPr lang="en-US" sz="3200" i="1">
                                <a:latin typeface="Cambria Math" panose="02040503050406030204" pitchFamily="18" charset="0"/>
                              </a:rPr>
                              <m:t>𝑓</m:t>
                            </m:r>
                            <m:r>
                              <a:rPr lang="en-US" sz="3200" i="1">
                                <a:latin typeface="Cambria Math" panose="02040503050406030204" pitchFamily="18" charset="0"/>
                              </a:rPr>
                              <m:t>(</m:t>
                            </m:r>
                            <m:r>
                              <a:rPr lang="en-US" sz="3200" i="1">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i="1">
                                <a:latin typeface="Cambria Math" panose="02040503050406030204" pitchFamily="18" charset="0"/>
                              </a:rPr>
                              <m:t>)</m:t>
                            </m:r>
                          </m:num>
                          <m:den>
                            <m:r>
                              <a:rPr lang="en-US" sz="3200" i="1">
                                <a:latin typeface="Cambria Math" panose="02040503050406030204" pitchFamily="18" charset="0"/>
                              </a:rPr>
                              <m:t>h</m:t>
                            </m:r>
                          </m:den>
                        </m:f>
                      </m:e>
                    </m:func>
                  </m:oMath>
                </a14:m>
                <a:r>
                  <a:rPr lang="en-US" sz="3200" b="1" dirty="0"/>
                  <a:t>  and denoted by  </a:t>
                </a:r>
                <a14:m>
                  <m:oMath xmlns:m="http://schemas.openxmlformats.org/officeDocument/2006/math">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b="0" i="1" smtClean="0">
                            <a:latin typeface="Cambria Math" panose="02040503050406030204" pitchFamily="18" charset="0"/>
                          </a:rPr>
                          <m:t>𝑧</m:t>
                        </m:r>
                      </m:num>
                      <m:den>
                        <m:r>
                          <a:rPr lang="en-US" sz="3200" b="0" i="1" smtClean="0">
                            <a:latin typeface="Cambria Math" panose="02040503050406030204" pitchFamily="18" charset="0"/>
                          </a:rPr>
                          <m:t>𝜕</m:t>
                        </m:r>
                        <m:r>
                          <a:rPr lang="en-US" sz="3200" b="0" i="1" smtClean="0">
                            <a:latin typeface="Cambria Math" panose="02040503050406030204" pitchFamily="18" charset="0"/>
                          </a:rPr>
                          <m:t>𝑦</m:t>
                        </m:r>
                      </m:den>
                    </m:f>
                  </m:oMath>
                </a14:m>
                <a:r>
                  <a:rPr lang="en-US" sz="3200" b="1" dirty="0"/>
                  <a:t>,  </a:t>
                </a:r>
                <a14:m>
                  <m:oMath xmlns:m="http://schemas.openxmlformats.org/officeDocument/2006/math">
                    <m:f>
                      <m:fPr>
                        <m:ctrlPr>
                          <a:rPr lang="en-US" sz="3200" i="1">
                            <a:latin typeface="Cambria Math" panose="02040503050406030204" pitchFamily="18" charset="0"/>
                          </a:rPr>
                        </m:ctrlPr>
                      </m:fPr>
                      <m:num>
                        <m:r>
                          <a:rPr lang="en-US" sz="3200" b="0" i="1" smtClean="0">
                            <a:latin typeface="Cambria Math" panose="02040503050406030204" pitchFamily="18" charset="0"/>
                          </a:rPr>
                          <m:t>𝜕</m:t>
                        </m:r>
                        <m:r>
                          <a:rPr lang="en-US" sz="3200" i="1">
                            <a:latin typeface="Cambria Math" panose="02040503050406030204" pitchFamily="18" charset="0"/>
                          </a:rPr>
                          <m:t>𝑓</m:t>
                        </m:r>
                      </m:num>
                      <m:den>
                        <m:r>
                          <a:rPr lang="en-US" sz="3200" b="0" i="1" smtClean="0">
                            <a:latin typeface="Cambria Math" panose="02040503050406030204" pitchFamily="18" charset="0"/>
                          </a:rPr>
                          <m:t>𝜕</m:t>
                        </m:r>
                        <m:r>
                          <a:rPr lang="en-US" sz="3200" b="0" i="1" smtClean="0">
                            <a:latin typeface="Cambria Math" panose="02040503050406030204" pitchFamily="18" charset="0"/>
                          </a:rPr>
                          <m:t>𝑦</m:t>
                        </m:r>
                      </m:den>
                    </m:f>
                    <m:r>
                      <a:rPr lang="en-US" sz="3200" i="1">
                        <a:latin typeface="Cambria Math" panose="02040503050406030204" pitchFamily="18" charset="0"/>
                      </a:rPr>
                      <m:t>,  </m:t>
                    </m:r>
                  </m:oMath>
                </a14:m>
                <a:r>
                  <a:rPr lang="en-US" sz="3200" b="1" dirty="0"/>
                  <a:t>or  </a:t>
                </a:r>
                <a14:m>
                  <m:oMath xmlns:m="http://schemas.openxmlformats.org/officeDocument/2006/math">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𝑦</m:t>
                        </m:r>
                      </m:sub>
                    </m:sSub>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e>
                    </m:d>
                    <m:r>
                      <a:rPr lang="en-US" sz="3200" i="1">
                        <a:latin typeface="Cambria Math" panose="02040503050406030204" pitchFamily="18" charset="0"/>
                      </a:rPr>
                      <m:t>.</m:t>
                    </m:r>
                  </m:oMath>
                </a14:m>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2444139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PARTIAL DERIVATIVES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We have taken for granted the existence of the limits on the preceding slide, but one can construct examples where those limits do not exist.  However, we shall avoid such examples in what follows.</a:t>
                </a:r>
              </a:p>
              <a:p>
                <a:pPr marL="0" indent="0">
                  <a:spcBef>
                    <a:spcPts val="0"/>
                  </a:spcBef>
                  <a:buNone/>
                </a:pPr>
                <a:endParaRPr lang="en-US" sz="3200" b="1" dirty="0"/>
              </a:p>
              <a:p>
                <a:pPr marL="0" indent="0">
                  <a:spcBef>
                    <a:spcPts val="0"/>
                  </a:spcBef>
                  <a:buNone/>
                </a:pPr>
                <a:r>
                  <a:rPr lang="en-US" sz="3200" b="1" dirty="0"/>
                  <a:t>A vector of partial derivatives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sSub>
                                <m:sSubPr>
                                  <m:ctrlPr>
                                    <a:rPr lang="en-US" sz="3200" b="0" i="1" smtClean="0">
                                      <a:latin typeface="Cambria Math" panose="02040503050406030204" pitchFamily="18" charset="0"/>
                                    </a:rPr>
                                  </m:ctrlPr>
                                </m:sSubPr>
                                <m:e>
                                  <m:r>
                                    <m:rPr>
                                      <m:brk m:alnAt="7"/>
                                    </m:rPr>
                                    <a:rPr lang="en-US" sz="3200" b="0" i="1" smtClean="0">
                                      <a:latin typeface="Cambria Math" panose="02040503050406030204" pitchFamily="18" charset="0"/>
                                    </a:rPr>
                                    <m:t>𝑓</m:t>
                                  </m:r>
                                </m:e>
                                <m:sub>
                                  <m:r>
                                    <m:rPr>
                                      <m:brk m:alnAt="7"/>
                                    </m:rPr>
                                    <a:rPr lang="en-US" sz="3200" b="0" i="1" smtClean="0">
                                      <a:latin typeface="Cambria Math" panose="02040503050406030204" pitchFamily="18" charset="0"/>
                                    </a:rPr>
                                    <m:t>𝑥</m:t>
                                  </m:r>
                                </m:sub>
                              </m:sSub>
                              <m:r>
                                <m:rPr>
                                  <m:brk m:alnAt="7"/>
                                </m:rPr>
                                <a:rPr lang="en-US" sz="3200" b="0" i="1" smtClean="0">
                                  <a:latin typeface="Cambria Math" panose="02040503050406030204" pitchFamily="18" charset="0"/>
                                </a:rPr>
                                <m:t>(</m:t>
                              </m:r>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m:t>
                              </m:r>
                            </m:e>
                          </m:mr>
                          <m:mr>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𝑓</m:t>
                                  </m:r>
                                </m:e>
                                <m:sub>
                                  <m:r>
                                    <a:rPr lang="en-US" sz="3200" b="0" i="1" smtClean="0">
                                      <a:latin typeface="Cambria Math" panose="02040503050406030204" pitchFamily="18" charset="0"/>
                                    </a:rPr>
                                    <m:t>𝑦</m:t>
                                  </m:r>
                                </m:sub>
                              </m:sSub>
                              <m:r>
                                <a:rPr lang="en-US" sz="3200" b="0" i="1" smtClean="0">
                                  <a:latin typeface="Cambria Math" panose="02040503050406030204" pitchFamily="18" charset="0"/>
                                </a:rPr>
                                <m:t>(</m:t>
                              </m:r>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m:t>
                              </m:r>
                            </m:e>
                          </m:mr>
                        </m:m>
                      </m:e>
                    </m:d>
                  </m:oMath>
                </a14:m>
                <a:r>
                  <a:rPr lang="en-US" sz="3200" b="1" dirty="0"/>
                  <a:t>  is called a </a:t>
                </a:r>
                <a:r>
                  <a:rPr lang="en-US" sz="3200" b="1" u="sng" dirty="0"/>
                  <a:t>gradient</a:t>
                </a:r>
                <a:r>
                  <a:rPr lang="en-US" sz="3200" b="1" dirty="0"/>
                  <a:t> and may be denoted by  </a:t>
                </a:r>
                <a14:m>
                  <m:oMath xmlns:m="http://schemas.openxmlformats.org/officeDocument/2006/math">
                    <m:r>
                      <m:rPr>
                        <m:sty m:val="p"/>
                      </m:rPr>
                      <a:rPr lang="en-US" sz="320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𝑓</m:t>
                    </m:r>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𝑥</m:t>
                    </m:r>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𝑦</m:t>
                    </m:r>
                    <m:r>
                      <a:rPr lang="en-US" sz="3200" b="0" i="1" smtClean="0">
                        <a:latin typeface="Cambria Math" panose="02040503050406030204" pitchFamily="18" charset="0"/>
                        <a:ea typeface="Cambria Math" panose="02040503050406030204" pitchFamily="18" charset="0"/>
                      </a:rPr>
                      <m:t>)</m:t>
                    </m:r>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1792833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PARTIAL DERIVATIVES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u="sng" dirty="0"/>
                  <a:t>Example #1</a:t>
                </a:r>
                <a:r>
                  <a:rPr lang="en-US" sz="3200" b="1" dirty="0"/>
                  <a:t>.  Put  </a:t>
                </a:r>
                <a14:m>
                  <m:oMath xmlns:m="http://schemas.openxmlformats.org/officeDocument/2006/math">
                    <m:r>
                      <a:rPr lang="en-US" sz="3200" i="1" smtClean="0">
                        <a:latin typeface="Cambria Math" panose="02040503050406030204" pitchFamily="18" charset="0"/>
                      </a:rPr>
                      <m:t>𝑓</m:t>
                    </m:r>
                    <m:d>
                      <m:dPr>
                        <m:ctrlPr>
                          <a:rPr lang="en-US" sz="3200" i="1" smtClean="0">
                            <a:latin typeface="Cambria Math" panose="02040503050406030204" pitchFamily="18" charset="0"/>
                          </a:rPr>
                        </m:ctrlPr>
                      </m:dPr>
                      <m:e>
                        <m:r>
                          <a:rPr lang="en-US" sz="3200" i="1" smtClean="0">
                            <a:latin typeface="Cambria Math" panose="02040503050406030204" pitchFamily="18" charset="0"/>
                          </a:rPr>
                          <m:t>𝑥</m:t>
                        </m:r>
                        <m:r>
                          <a:rPr lang="en-US" sz="3200" i="1" smtClean="0">
                            <a:latin typeface="Cambria Math" panose="02040503050406030204" pitchFamily="18" charset="0"/>
                          </a:rPr>
                          <m:t>,</m:t>
                        </m:r>
                        <m:r>
                          <a:rPr lang="en-US" sz="3200" i="1" smtClean="0">
                            <a:latin typeface="Cambria Math" panose="02040503050406030204" pitchFamily="18" charset="0"/>
                          </a:rPr>
                          <m:t>𝑦</m:t>
                        </m:r>
                      </m:e>
                    </m:d>
                    <m:r>
                      <a:rPr lang="en-US" sz="3200" b="0" i="1" smtClean="0">
                        <a:latin typeface="Cambria Math" panose="02040503050406030204" pitchFamily="18" charset="0"/>
                      </a:rPr>
                      <m:t>≔</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𝑥</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𝑦</m:t>
                        </m:r>
                      </m:e>
                      <m:sup>
                        <m:r>
                          <a:rPr lang="en-US" sz="3200" b="0" i="1" smtClean="0">
                            <a:latin typeface="Cambria Math" panose="02040503050406030204" pitchFamily="18" charset="0"/>
                          </a:rPr>
                          <m:t>2</m:t>
                        </m:r>
                      </m:sup>
                    </m:sSup>
                  </m:oMath>
                </a14:m>
                <a:r>
                  <a:rPr lang="en-US" sz="3200" b="1" dirty="0"/>
                  <a:t>.  Then  </a:t>
                </a:r>
                <a14:m>
                  <m:oMath xmlns:m="http://schemas.openxmlformats.org/officeDocument/2006/math">
                    <m:r>
                      <m:rPr>
                        <m:sty m:val="p"/>
                      </m:rP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𝑓</m:t>
                    </m:r>
                    <m:d>
                      <m:dPr>
                        <m:ctrlPr>
                          <a:rPr lang="en-US" sz="3200" i="1">
                            <a:latin typeface="Cambria Math" panose="02040503050406030204" pitchFamily="18" charset="0"/>
                            <a:ea typeface="Cambria Math" panose="02040503050406030204" pitchFamily="18" charset="0"/>
                          </a:rPr>
                        </m:ctrlPr>
                      </m:dPr>
                      <m:e>
                        <m:r>
                          <a:rPr lang="en-US" sz="3200" i="1">
                            <a:latin typeface="Cambria Math" panose="02040503050406030204" pitchFamily="18" charset="0"/>
                            <a:ea typeface="Cambria Math" panose="02040503050406030204" pitchFamily="18" charset="0"/>
                          </a:rPr>
                          <m:t>𝑥</m:t>
                        </m:r>
                        <m: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𝑦</m:t>
                        </m:r>
                      </m:e>
                    </m:d>
                    <m:r>
                      <a:rPr lang="en-US" sz="3200" b="0" i="1" smtClean="0">
                        <a:latin typeface="Cambria Math" panose="02040503050406030204" pitchFamily="18" charset="0"/>
                        <a:ea typeface="Cambria Math" panose="02040503050406030204" pitchFamily="18" charset="0"/>
                      </a:rPr>
                      <m:t>=</m:t>
                    </m:r>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2</m:t>
                              </m:r>
                              <m:r>
                                <a:rPr lang="en-US" sz="3200" b="0" i="1" smtClean="0">
                                  <a:latin typeface="Cambria Math" panose="02040503050406030204" pitchFamily="18" charset="0"/>
                                </a:rPr>
                                <m:t>𝑥</m:t>
                              </m:r>
                            </m:e>
                          </m:mr>
                          <m:mr>
                            <m:e>
                              <m:r>
                                <a:rPr lang="en-US" sz="3200" b="0" i="1" smtClean="0">
                                  <a:latin typeface="Cambria Math" panose="02040503050406030204" pitchFamily="18" charset="0"/>
                                </a:rPr>
                                <m:t>2</m:t>
                              </m:r>
                              <m:r>
                                <a:rPr lang="en-US" sz="3200" b="0" i="1" smtClean="0">
                                  <a:latin typeface="Cambria Math" panose="02040503050406030204" pitchFamily="18" charset="0"/>
                                </a:rPr>
                                <m:t>𝑦</m:t>
                              </m:r>
                            </m:e>
                          </m:mr>
                        </m:m>
                      </m:e>
                    </m:d>
                  </m:oMath>
                </a14:m>
                <a:r>
                  <a:rPr lang="en-US" sz="3200" b="1" dirty="0"/>
                  <a:t>,  which becomes the zero vector at  </a:t>
                </a:r>
                <a14:m>
                  <m:oMath xmlns:m="http://schemas.openxmlformats.org/officeDocument/2006/math">
                    <m:r>
                      <a:rPr lang="en-US" sz="3200" i="1">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=0</m:t>
                    </m:r>
                  </m:oMath>
                </a14:m>
                <a:r>
                  <a:rPr lang="en-US" sz="3200" b="1" dirty="0"/>
                  <a:t>.</a:t>
                </a:r>
              </a:p>
              <a:p>
                <a:pPr marL="0" indent="0">
                  <a:spcBef>
                    <a:spcPts val="0"/>
                  </a:spcBef>
                  <a:buNone/>
                </a:pPr>
                <a:endParaRPr lang="en-US" sz="3200" b="1" dirty="0"/>
              </a:p>
              <a:p>
                <a:pPr marL="0" indent="0">
                  <a:spcBef>
                    <a:spcPts val="0"/>
                  </a:spcBef>
                  <a:buNone/>
                </a:pPr>
                <a:r>
                  <a:rPr lang="en-US" sz="3200" b="1" u="sng" dirty="0"/>
                  <a:t>Example #2</a:t>
                </a:r>
                <a:r>
                  <a:rPr lang="en-US" sz="3200" b="1" dirty="0"/>
                  <a:t>.  Put  </a:t>
                </a:r>
                <a14:m>
                  <m:oMath xmlns:m="http://schemas.openxmlformats.org/officeDocument/2006/math">
                    <m:r>
                      <a:rPr lang="en-US" sz="3200" i="1" smtClean="0">
                        <a:latin typeface="Cambria Math" panose="02040503050406030204" pitchFamily="18" charset="0"/>
                      </a:rPr>
                      <m:t>𝑓</m:t>
                    </m:r>
                    <m:d>
                      <m:dPr>
                        <m:ctrlPr>
                          <a:rPr lang="en-US" sz="3200" i="1" smtClean="0">
                            <a:latin typeface="Cambria Math" panose="02040503050406030204" pitchFamily="18" charset="0"/>
                          </a:rPr>
                        </m:ctrlPr>
                      </m:dPr>
                      <m:e>
                        <m:r>
                          <a:rPr lang="en-US" sz="3200" i="1" smtClean="0">
                            <a:latin typeface="Cambria Math" panose="02040503050406030204" pitchFamily="18" charset="0"/>
                          </a:rPr>
                          <m:t>𝑥</m:t>
                        </m:r>
                        <m:r>
                          <a:rPr lang="en-US" sz="3200" i="1" smtClean="0">
                            <a:latin typeface="Cambria Math" panose="02040503050406030204" pitchFamily="18" charset="0"/>
                          </a:rPr>
                          <m:t>,</m:t>
                        </m:r>
                        <m:r>
                          <a:rPr lang="en-US" sz="3200" i="1" smtClean="0">
                            <a:latin typeface="Cambria Math" panose="02040503050406030204" pitchFamily="18" charset="0"/>
                          </a:rPr>
                          <m:t>𝑦</m:t>
                        </m:r>
                      </m:e>
                    </m:d>
                    <m:r>
                      <a:rPr lang="en-US" sz="3200" b="0" i="1" smtClean="0">
                        <a:latin typeface="Cambria Math" panose="02040503050406030204" pitchFamily="18" charset="0"/>
                      </a:rPr>
                      <m:t>≔</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𝑥</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𝑦</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+2</m:t>
                    </m:r>
                    <m:r>
                      <a:rPr lang="en-US" sz="3200" b="0" i="1" smtClean="0">
                        <a:latin typeface="Cambria Math" panose="02040503050406030204" pitchFamily="18" charset="0"/>
                      </a:rPr>
                      <m:t>𝑥𝑦</m:t>
                    </m:r>
                  </m:oMath>
                </a14:m>
                <a:r>
                  <a:rPr lang="en-US" sz="3200" b="1" dirty="0"/>
                  <a:t>.  Then </a:t>
                </a:r>
                <a14:m>
                  <m:oMath xmlns:m="http://schemas.openxmlformats.org/officeDocument/2006/math">
                    <m:r>
                      <m:rPr>
                        <m:sty m:val="p"/>
                      </m:rP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𝑓</m:t>
                    </m:r>
                    <m:d>
                      <m:dPr>
                        <m:ctrlPr>
                          <a:rPr lang="en-US" sz="3200" i="1">
                            <a:latin typeface="Cambria Math" panose="02040503050406030204" pitchFamily="18" charset="0"/>
                            <a:ea typeface="Cambria Math" panose="02040503050406030204" pitchFamily="18" charset="0"/>
                          </a:rPr>
                        </m:ctrlPr>
                      </m:dPr>
                      <m:e>
                        <m:r>
                          <a:rPr lang="en-US" sz="3200" i="1">
                            <a:latin typeface="Cambria Math" panose="02040503050406030204" pitchFamily="18" charset="0"/>
                            <a:ea typeface="Cambria Math" panose="02040503050406030204" pitchFamily="18" charset="0"/>
                          </a:rPr>
                          <m:t>𝑥</m:t>
                        </m:r>
                        <m:r>
                          <a:rPr lang="en-US" sz="3200" i="1">
                            <a:latin typeface="Cambria Math" panose="02040503050406030204" pitchFamily="18" charset="0"/>
                            <a:ea typeface="Cambria Math" panose="02040503050406030204" pitchFamily="18" charset="0"/>
                          </a:rPr>
                          <m:t>,</m:t>
                        </m:r>
                        <m:r>
                          <a:rPr lang="en-US" sz="3200" i="1">
                            <a:latin typeface="Cambria Math" panose="02040503050406030204" pitchFamily="18" charset="0"/>
                            <a:ea typeface="Cambria Math" panose="02040503050406030204" pitchFamily="18" charset="0"/>
                          </a:rPr>
                          <m:t>𝑦</m:t>
                        </m:r>
                      </m:e>
                    </m:d>
                    <m:r>
                      <a:rPr lang="en-US" sz="3200" i="1">
                        <a:latin typeface="Cambria Math" panose="02040503050406030204" pitchFamily="18" charset="0"/>
                        <a:ea typeface="Cambria Math" panose="02040503050406030204" pitchFamily="18" charset="0"/>
                      </a:rPr>
                      <m:t>=</m:t>
                    </m:r>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i="1">
                                  <a:latin typeface="Cambria Math" panose="02040503050406030204" pitchFamily="18" charset="0"/>
                                </a:rPr>
                                <m:t>2</m:t>
                              </m:r>
                              <m:r>
                                <a:rPr lang="en-US" sz="3200" i="1">
                                  <a:latin typeface="Cambria Math" panose="02040503050406030204" pitchFamily="18" charset="0"/>
                                </a:rPr>
                                <m:t>𝑥</m:t>
                              </m:r>
                              <m:r>
                                <a:rPr lang="en-US" sz="3200" b="0" i="1" smtClean="0">
                                  <a:latin typeface="Cambria Math" panose="02040503050406030204" pitchFamily="18" charset="0"/>
                                </a:rPr>
                                <m:t>+2</m:t>
                              </m:r>
                              <m:r>
                                <a:rPr lang="en-US" sz="3200" b="0" i="1" smtClean="0">
                                  <a:latin typeface="Cambria Math" panose="02040503050406030204" pitchFamily="18" charset="0"/>
                                </a:rPr>
                                <m:t>𝑦</m:t>
                              </m:r>
                            </m:e>
                          </m:mr>
                          <m:mr>
                            <m:e>
                              <m:r>
                                <a:rPr lang="en-US" sz="3200" i="1">
                                  <a:latin typeface="Cambria Math" panose="02040503050406030204" pitchFamily="18" charset="0"/>
                                </a:rPr>
                                <m:t>2</m:t>
                              </m:r>
                              <m:r>
                                <a:rPr lang="en-US" sz="3200" b="0" i="1" smtClean="0">
                                  <a:latin typeface="Cambria Math" panose="02040503050406030204" pitchFamily="18" charset="0"/>
                                </a:rPr>
                                <m:t>𝑥</m:t>
                              </m:r>
                              <m:r>
                                <a:rPr lang="en-US" sz="3200" b="0" i="1" smtClean="0">
                                  <a:latin typeface="Cambria Math" panose="02040503050406030204" pitchFamily="18" charset="0"/>
                                </a:rPr>
                                <m:t>+2</m:t>
                              </m:r>
                              <m:r>
                                <a:rPr lang="en-US" sz="3200" b="0" i="1" smtClean="0">
                                  <a:latin typeface="Cambria Math" panose="02040503050406030204" pitchFamily="18" charset="0"/>
                                </a:rPr>
                                <m:t>𝑦</m:t>
                              </m:r>
                            </m:e>
                          </m:mr>
                        </m:m>
                      </m:e>
                    </m:d>
                  </m:oMath>
                </a14:m>
                <a:r>
                  <a:rPr lang="en-US" sz="3200" b="1" dirty="0"/>
                  <a:t>,  which becomes the zero vector along the line  </a:t>
                </a:r>
                <a14:m>
                  <m:oMath xmlns:m="http://schemas.openxmlformats.org/officeDocument/2006/math">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𝑥</m:t>
                    </m:r>
                  </m:oMath>
                </a14:m>
                <a:r>
                  <a:rPr lang="en-US" sz="3200" b="1" dirty="0"/>
                  <a:t>.</a:t>
                </a:r>
                <a:endParaRPr lang="en-US" sz="3200" b="1" u="sng"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6852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2</a:t>
            </a:r>
            <a:r>
              <a:rPr lang="en-US" sz="4000" b="1" baseline="30000" dirty="0"/>
              <a:t>nd</a:t>
            </a:r>
            <a:r>
              <a:rPr lang="en-US" sz="4000" b="1" dirty="0"/>
              <a:t> order partials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Just as a function  </a:t>
                </a:r>
                <a14:m>
                  <m:oMath xmlns:m="http://schemas.openxmlformats.org/officeDocument/2006/math">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oMath>
                </a14:m>
                <a:r>
                  <a:rPr lang="en-US" sz="3200" b="1" dirty="0"/>
                  <a:t>  can be repeatedly differentiated, so too can a function  </a:t>
                </a:r>
                <a14:m>
                  <m:oMath xmlns:m="http://schemas.openxmlformats.org/officeDocument/2006/math">
                    <m:r>
                      <a:rPr lang="en-US" sz="3200" i="1">
                        <a:latin typeface="Cambria Math" panose="02040503050406030204" pitchFamily="18" charset="0"/>
                      </a:rPr>
                      <m:t>𝑧</m:t>
                    </m:r>
                    <m:r>
                      <a:rPr lang="en-US" sz="3200" i="1">
                        <a:latin typeface="Cambria Math" panose="02040503050406030204" pitchFamily="18" charset="0"/>
                      </a:rPr>
                      <m:t>=</m:t>
                    </m:r>
                    <m:r>
                      <a:rPr lang="en-US" sz="3200" i="1">
                        <a:latin typeface="Cambria Math" panose="02040503050406030204" pitchFamily="18" charset="0"/>
                      </a:rPr>
                      <m:t>𝑓</m:t>
                    </m:r>
                    <m: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oMath>
                </a14:m>
                <a:r>
                  <a:rPr lang="en-US" sz="3200" b="1" dirty="0"/>
                  <a:t>.  There are four </a:t>
                </a:r>
                <a:r>
                  <a:rPr lang="en-US" sz="3200" b="1" u="sng" dirty="0"/>
                  <a:t>second order partial derivatives</a:t>
                </a:r>
                <a:r>
                  <a:rPr lang="en-US" sz="3200" b="1" dirty="0"/>
                  <a:t>, corresponding to two choices for the first partial differentiation (with respect to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𝑥</m:t>
                    </m:r>
                  </m:oMath>
                </a14:m>
                <a:r>
                  <a:rPr lang="en-US" sz="3200" b="1" dirty="0"/>
                  <a:t>  or with respect to  </a:t>
                </a:r>
                <a14:m>
                  <m:oMath xmlns:m="http://schemas.openxmlformats.org/officeDocument/2006/math">
                    <m:r>
                      <a:rPr lang="en-US" sz="3200" b="0" i="1" smtClean="0">
                        <a:latin typeface="Cambria Math" panose="02040503050406030204" pitchFamily="18" charset="0"/>
                      </a:rPr>
                      <m:t>𝑦</m:t>
                    </m:r>
                  </m:oMath>
                </a14:m>
                <a:r>
                  <a:rPr lang="en-US" sz="3200" b="1" dirty="0"/>
                  <a:t>) and two choices for the second partial differentiation.</a:t>
                </a:r>
              </a:p>
              <a:p>
                <a:pPr marL="0" indent="0">
                  <a:spcBef>
                    <a:spcPts val="0"/>
                  </a:spcBef>
                  <a:buNone/>
                </a:pPr>
                <a:endParaRPr lang="en-US" sz="3200" b="1" dirty="0"/>
              </a:p>
              <a:p>
                <a:pPr marL="0" indent="0">
                  <a:spcBef>
                    <a:spcPts val="0"/>
                  </a:spcBef>
                  <a:buNone/>
                </a:pPr>
                <a:r>
                  <a:rPr lang="en-US" sz="3200" b="1" dirty="0"/>
                  <a:t>In all situations of interest to us, the order of partial differentiations does not matter.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369"/>
                </a:stretch>
              </a:blipFill>
            </p:spPr>
            <p:txBody>
              <a:bodyPr/>
              <a:lstStyle/>
              <a:p>
                <a:r>
                  <a:rPr lang="en-US">
                    <a:noFill/>
                  </a:rPr>
                  <a:t> </a:t>
                </a:r>
              </a:p>
            </p:txBody>
          </p:sp>
        </mc:Fallback>
      </mc:AlternateContent>
    </p:spTree>
    <p:extLst>
      <p:ext uri="{BB962C8B-B14F-4D97-AF65-F5344CB8AC3E}">
        <p14:creationId xmlns:p14="http://schemas.microsoft.com/office/powerpoint/2010/main" val="273354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MOTIVATION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In this lecture, I shall describe some basic vector and matrix operations.  I shall also describe how to perform optimization in two dimensions, generalizing the “set the derivative equal to zero” idea that you may remember from your first calculus course.</a:t>
            </a:r>
          </a:p>
          <a:p>
            <a:pPr marL="0" indent="0">
              <a:spcBef>
                <a:spcPts val="0"/>
              </a:spcBef>
              <a:buNone/>
            </a:pPr>
            <a:endParaRPr lang="en-US" sz="3200" b="1" dirty="0"/>
          </a:p>
          <a:p>
            <a:pPr marL="0" indent="0">
              <a:spcBef>
                <a:spcPts val="0"/>
              </a:spcBef>
              <a:buNone/>
            </a:pPr>
            <a:r>
              <a:rPr lang="en-US" sz="3200" b="1" dirty="0"/>
              <a:t>The information gained in this lecture will pay off quickly in the next lecture, in which we shall carefully treat the problem of estimating parameters in simple linear regression.</a:t>
            </a:r>
          </a:p>
        </p:txBody>
      </p:sp>
    </p:spTree>
    <p:extLst>
      <p:ext uri="{BB962C8B-B14F-4D97-AF65-F5344CB8AC3E}">
        <p14:creationId xmlns:p14="http://schemas.microsoft.com/office/powerpoint/2010/main" val="133277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2</a:t>
            </a:r>
            <a:r>
              <a:rPr lang="en-US" sz="4000" b="1" baseline="30000" dirty="0"/>
              <a:t>nd</a:t>
            </a:r>
            <a:r>
              <a:rPr lang="en-US" sz="4000" b="1" dirty="0"/>
              <a:t> order partials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Thus, the following are equivalent ways to express a </a:t>
                </a:r>
                <a:r>
                  <a:rPr lang="en-US" sz="3200" b="1" u="sng" dirty="0"/>
                  <a:t>mixed partial derivative</a:t>
                </a:r>
                <a:r>
                  <a:rPr lang="en-US" sz="3200" b="1" dirty="0"/>
                  <a:t>:  </a:t>
                </a:r>
                <a14:m>
                  <m:oMath xmlns:m="http://schemas.openxmlformats.org/officeDocument/2006/math">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i="1">
                            <a:latin typeface="Cambria Math" panose="02040503050406030204" pitchFamily="18" charset="0"/>
                          </a:rPr>
                          <m:t>𝑧</m:t>
                        </m:r>
                      </m:num>
                      <m:den>
                        <m: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den>
                    </m:f>
                  </m:oMath>
                </a14:m>
                <a:r>
                  <a:rPr lang="en-US" sz="3200" b="1" dirty="0"/>
                  <a:t>, </a:t>
                </a:r>
                <a14:m>
                  <m:oMath xmlns:m="http://schemas.openxmlformats.org/officeDocument/2006/math">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i="1">
                            <a:latin typeface="Cambria Math" panose="02040503050406030204" pitchFamily="18" charset="0"/>
                          </a:rPr>
                          <m:t>𝑧</m:t>
                        </m:r>
                      </m:num>
                      <m:den>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r>
                          <a:rPr lang="en-US" sz="3200" i="1">
                            <a:latin typeface="Cambria Math" panose="02040503050406030204" pitchFamily="18" charset="0"/>
                          </a:rPr>
                          <m:t>𝑥</m:t>
                        </m:r>
                      </m:den>
                    </m:f>
                  </m:oMath>
                </a14:m>
                <a:r>
                  <a:rPr lang="en-US" sz="3200" b="1" dirty="0"/>
                  <a:t>, </a:t>
                </a:r>
                <a14:m>
                  <m:oMath xmlns:m="http://schemas.openxmlformats.org/officeDocument/2006/math">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b="0" i="1" smtClean="0">
                            <a:latin typeface="Cambria Math" panose="02040503050406030204" pitchFamily="18" charset="0"/>
                          </a:rPr>
                          <m:t>𝑓</m:t>
                        </m:r>
                      </m:num>
                      <m:den>
                        <m: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den>
                    </m:f>
                  </m:oMath>
                </a14:m>
                <a:r>
                  <a:rPr lang="en-US" sz="3200" b="1" dirty="0"/>
                  <a:t>, </a:t>
                </a:r>
                <a14:m>
                  <m:oMath xmlns:m="http://schemas.openxmlformats.org/officeDocument/2006/math">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b="0" i="1" smtClean="0">
                            <a:latin typeface="Cambria Math" panose="02040503050406030204" pitchFamily="18" charset="0"/>
                          </a:rPr>
                          <m:t>𝑓</m:t>
                        </m:r>
                      </m:num>
                      <m:den>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r>
                          <a:rPr lang="en-US" sz="3200" i="1">
                            <a:latin typeface="Cambria Math" panose="02040503050406030204" pitchFamily="18" charset="0"/>
                          </a:rPr>
                          <m:t>𝑥</m:t>
                        </m:r>
                      </m:den>
                    </m:f>
                  </m:oMath>
                </a14:m>
                <a:r>
                  <a:rPr lang="en-US" sz="3200" b="1" dirty="0"/>
                  <a:t>, </a:t>
                </a:r>
                <a14:m>
                  <m:oMath xmlns:m="http://schemas.openxmlformats.org/officeDocument/2006/math">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m:rPr>
                            <m:brk m:alnAt="7"/>
                          </m:rPr>
                          <a:rPr lang="en-US" sz="3200" i="1">
                            <a:latin typeface="Cambria Math" panose="02040503050406030204" pitchFamily="18" charset="0"/>
                          </a:rPr>
                          <m:t>𝑥</m:t>
                        </m:r>
                        <m:r>
                          <a:rPr lang="en-US" sz="3200" b="0" i="1" smtClean="0">
                            <a:latin typeface="Cambria Math" panose="02040503050406030204" pitchFamily="18" charset="0"/>
                          </a:rPr>
                          <m:t>𝑦</m:t>
                        </m:r>
                      </m:sub>
                    </m:sSub>
                    <m:r>
                      <m:rPr>
                        <m:brk m:alnAt="7"/>
                      </m:rP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oMath>
                </a14:m>
                <a:r>
                  <a:rPr lang="en-US" sz="3200" b="1" dirty="0"/>
                  <a:t>, </a:t>
                </a:r>
                <a14:m>
                  <m:oMath xmlns:m="http://schemas.openxmlformats.org/officeDocument/2006/math">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a:rPr lang="en-US" sz="3200" b="0" i="1" smtClean="0">
                            <a:latin typeface="Cambria Math" panose="02040503050406030204" pitchFamily="18" charset="0"/>
                          </a:rPr>
                          <m:t>𝑦𝑥</m:t>
                        </m:r>
                      </m:sub>
                    </m:sSub>
                    <m:r>
                      <m:rPr>
                        <m:brk m:alnAt="7"/>
                      </m:rP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oMath>
                </a14:m>
                <a:r>
                  <a:rPr lang="en-US" sz="3200" b="1" dirty="0"/>
                  <a:t>.  </a:t>
                </a:r>
              </a:p>
              <a:p>
                <a:pPr marL="0" indent="0">
                  <a:spcBef>
                    <a:spcPts val="0"/>
                  </a:spcBef>
                  <a:buNone/>
                </a:pPr>
                <a:endParaRPr lang="en-US" sz="3200" b="1" dirty="0"/>
              </a:p>
              <a:p>
                <a:pPr marL="0" indent="0">
                  <a:spcBef>
                    <a:spcPts val="0"/>
                  </a:spcBef>
                  <a:buNone/>
                </a:pPr>
                <a:r>
                  <a:rPr lang="en-US" sz="3200" b="1" dirty="0"/>
                  <a:t>Notation for a </a:t>
                </a:r>
                <a:r>
                  <a:rPr lang="en-US" sz="3200" b="1" u="sng" dirty="0"/>
                  <a:t>pure partial derivative</a:t>
                </a:r>
                <a:r>
                  <a:rPr lang="en-US" sz="3200" b="1" dirty="0"/>
                  <a:t> is similar.  We may use  </a:t>
                </a:r>
                <a14:m>
                  <m:oMath xmlns:m="http://schemas.openxmlformats.org/officeDocument/2006/math">
                    <m:f>
                      <m:fPr>
                        <m:ctrlPr>
                          <a:rPr lang="en-US" sz="3200" i="1" smtClean="0">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i="1">
                            <a:latin typeface="Cambria Math" panose="02040503050406030204" pitchFamily="18" charset="0"/>
                          </a:rPr>
                          <m:t>𝑧</m:t>
                        </m:r>
                      </m:num>
                      <m:den>
                        <m:r>
                          <a:rPr lang="en-US" sz="3200" i="1">
                            <a:latin typeface="Cambria Math" panose="02040503050406030204" pitchFamily="18" charset="0"/>
                          </a:rPr>
                          <m:t>𝜕</m:t>
                        </m:r>
                        <m:sSup>
                          <m:sSupPr>
                            <m:ctrlPr>
                              <a:rPr lang="en-US" sz="3200" b="0" i="1" smtClean="0">
                                <a:latin typeface="Cambria Math" panose="02040503050406030204" pitchFamily="18" charset="0"/>
                              </a:rPr>
                            </m:ctrlPr>
                          </m:sSupPr>
                          <m:e>
                            <m:r>
                              <a:rPr lang="en-US" sz="3200" i="1">
                                <a:latin typeface="Cambria Math" panose="02040503050406030204" pitchFamily="18" charset="0"/>
                              </a:rPr>
                              <m:t>𝑥</m:t>
                            </m:r>
                          </m:e>
                          <m:sup>
                            <m:r>
                              <a:rPr lang="en-US" sz="3200" b="0" i="1" smtClean="0">
                                <a:latin typeface="Cambria Math" panose="02040503050406030204" pitchFamily="18" charset="0"/>
                              </a:rPr>
                              <m:t>2</m:t>
                            </m:r>
                          </m:sup>
                        </m:sSup>
                      </m:den>
                    </m:f>
                  </m:oMath>
                </a14:m>
                <a:r>
                  <a:rPr lang="en-US" sz="3200" b="1" dirty="0"/>
                  <a:t>, </a:t>
                </a:r>
                <a14:m>
                  <m:oMath xmlns:m="http://schemas.openxmlformats.org/officeDocument/2006/math">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b="0" i="1" smtClean="0">
                            <a:latin typeface="Cambria Math" panose="02040503050406030204" pitchFamily="18" charset="0"/>
                          </a:rPr>
                          <m:t>𝑓</m:t>
                        </m:r>
                      </m:num>
                      <m:den>
                        <m:r>
                          <a:rPr lang="en-US" sz="3200" i="1">
                            <a:latin typeface="Cambria Math" panose="02040503050406030204" pitchFamily="18" charset="0"/>
                          </a:rPr>
                          <m:t>𝜕</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𝑥</m:t>
                            </m:r>
                          </m:e>
                          <m:sup>
                            <m:r>
                              <a:rPr lang="en-US" sz="3200" b="0" i="1" smtClean="0">
                                <a:latin typeface="Cambria Math" panose="02040503050406030204" pitchFamily="18" charset="0"/>
                              </a:rPr>
                              <m:t>2</m:t>
                            </m:r>
                          </m:sup>
                        </m:sSup>
                      </m:den>
                    </m:f>
                  </m:oMath>
                </a14:m>
                <a:r>
                  <a:rPr lang="en-US" sz="3200" b="1" dirty="0"/>
                  <a:t>,  or  </a:t>
                </a:r>
                <a14:m>
                  <m:oMath xmlns:m="http://schemas.openxmlformats.org/officeDocument/2006/math">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m:rPr>
                            <m:brk m:alnAt="7"/>
                          </m:rPr>
                          <a:rPr lang="en-US" sz="3200" i="1">
                            <a:latin typeface="Cambria Math" panose="02040503050406030204" pitchFamily="18" charset="0"/>
                          </a:rPr>
                          <m:t>𝑥</m:t>
                        </m:r>
                        <m:r>
                          <a:rPr lang="en-US" sz="3200" b="0" i="1" smtClean="0">
                            <a:latin typeface="Cambria Math" panose="02040503050406030204" pitchFamily="18" charset="0"/>
                          </a:rPr>
                          <m:t>𝑥</m:t>
                        </m:r>
                      </m:sub>
                    </m:sSub>
                    <m:d>
                      <m:dPr>
                        <m:ctrlPr>
                          <a:rPr lang="en-US" sz="3200" b="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e>
                    </m:d>
                  </m:oMath>
                </a14:m>
                <a:r>
                  <a:rPr lang="en-US" sz="3200" b="1" dirty="0"/>
                  <a:t>  interchangeably.  We may also use  </a:t>
                </a:r>
                <a14:m>
                  <m:oMath xmlns:m="http://schemas.openxmlformats.org/officeDocument/2006/math">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i="1">
                            <a:latin typeface="Cambria Math" panose="02040503050406030204" pitchFamily="18" charset="0"/>
                          </a:rPr>
                          <m:t>𝑧</m:t>
                        </m:r>
                      </m:num>
                      <m:den>
                        <m:r>
                          <a:rPr lang="en-US" sz="3200" i="1">
                            <a:latin typeface="Cambria Math" panose="02040503050406030204" pitchFamily="18" charset="0"/>
                          </a:rPr>
                          <m:t>𝜕</m:t>
                        </m:r>
                        <m:sSup>
                          <m:sSupPr>
                            <m:ctrlPr>
                              <a:rPr lang="en-US" sz="3200" i="1">
                                <a:latin typeface="Cambria Math" panose="02040503050406030204" pitchFamily="18" charset="0"/>
                              </a:rPr>
                            </m:ctrlPr>
                          </m:sSupPr>
                          <m:e>
                            <m:r>
                              <a:rPr lang="en-US" sz="3200" b="0" i="1" smtClean="0">
                                <a:latin typeface="Cambria Math" panose="02040503050406030204" pitchFamily="18" charset="0"/>
                              </a:rPr>
                              <m:t>𝑦</m:t>
                            </m:r>
                          </m:e>
                          <m:sup>
                            <m:r>
                              <a:rPr lang="en-US" sz="3200" i="1">
                                <a:latin typeface="Cambria Math" panose="02040503050406030204" pitchFamily="18" charset="0"/>
                              </a:rPr>
                              <m:t>2</m:t>
                            </m:r>
                          </m:sup>
                        </m:sSup>
                      </m:den>
                    </m:f>
                  </m:oMath>
                </a14:m>
                <a:r>
                  <a:rPr lang="en-US" sz="3200" b="1" dirty="0"/>
                  <a:t>, </a:t>
                </a:r>
                <a14:m>
                  <m:oMath xmlns:m="http://schemas.openxmlformats.org/officeDocument/2006/math">
                    <m:r>
                      <a:rPr lang="en-US" sz="3200" b="1" i="0" smtClean="0">
                        <a:latin typeface="Cambria Math" panose="02040503050406030204" pitchFamily="18" charset="0"/>
                      </a:rPr>
                      <m:t> </m:t>
                    </m:r>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r>
                              <a:rPr lang="en-US" sz="3200" i="1">
                                <a:latin typeface="Cambria Math" panose="02040503050406030204" pitchFamily="18" charset="0"/>
                              </a:rPr>
                              <m:t>𝜕</m:t>
                            </m:r>
                          </m:e>
                          <m:sup>
                            <m:r>
                              <a:rPr lang="en-US" sz="3200" i="1">
                                <a:latin typeface="Cambria Math" panose="02040503050406030204" pitchFamily="18" charset="0"/>
                              </a:rPr>
                              <m:t>2</m:t>
                            </m:r>
                          </m:sup>
                        </m:sSup>
                        <m:r>
                          <a:rPr lang="en-US" sz="3200" i="1">
                            <a:latin typeface="Cambria Math" panose="02040503050406030204" pitchFamily="18" charset="0"/>
                          </a:rPr>
                          <m:t>𝑓</m:t>
                        </m:r>
                      </m:num>
                      <m:den>
                        <m:r>
                          <a:rPr lang="en-US" sz="3200" i="1">
                            <a:latin typeface="Cambria Math" panose="02040503050406030204" pitchFamily="18" charset="0"/>
                          </a:rPr>
                          <m:t>𝜕</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𝑦</m:t>
                            </m:r>
                          </m:e>
                          <m:sup>
                            <m:r>
                              <a:rPr lang="en-US" sz="3200" b="0" i="1" smtClean="0">
                                <a:latin typeface="Cambria Math" panose="02040503050406030204" pitchFamily="18" charset="0"/>
                              </a:rPr>
                              <m:t>2</m:t>
                            </m:r>
                          </m:sup>
                        </m:sSup>
                      </m:den>
                    </m:f>
                  </m:oMath>
                </a14:m>
                <a:r>
                  <a:rPr lang="en-US" sz="3200" b="1" dirty="0"/>
                  <a:t>,  or  </a:t>
                </a:r>
                <a14:m>
                  <m:oMath xmlns:m="http://schemas.openxmlformats.org/officeDocument/2006/math">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a:rPr lang="en-US" sz="3200" b="0" i="1" smtClean="0">
                            <a:latin typeface="Cambria Math" panose="02040503050406030204" pitchFamily="18" charset="0"/>
                          </a:rPr>
                          <m:t>𝑦𝑦</m:t>
                        </m:r>
                      </m:sub>
                    </m:sSub>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e>
                    </m:d>
                  </m:oMath>
                </a14:m>
                <a:r>
                  <a:rPr lang="en-US" sz="3200" b="1" dirty="0"/>
                  <a:t>  interchangeably.</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2892"/>
                </a:stretch>
              </a:blipFill>
            </p:spPr>
            <p:txBody>
              <a:bodyPr/>
              <a:lstStyle/>
              <a:p>
                <a:r>
                  <a:rPr lang="en-US">
                    <a:noFill/>
                  </a:rPr>
                  <a:t> </a:t>
                </a:r>
              </a:p>
            </p:txBody>
          </p:sp>
        </mc:Fallback>
      </mc:AlternateContent>
    </p:spTree>
    <p:extLst>
      <p:ext uri="{BB962C8B-B14F-4D97-AF65-F5344CB8AC3E}">
        <p14:creationId xmlns:p14="http://schemas.microsoft.com/office/powerpoint/2010/main" val="851333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2</a:t>
            </a:r>
            <a:r>
              <a:rPr lang="en-US" sz="4000" b="1" baseline="30000" dirty="0"/>
              <a:t>nd</a:t>
            </a:r>
            <a:r>
              <a:rPr lang="en-US" sz="4000" b="1" dirty="0"/>
              <a:t> order partials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Second order partial derivatives can be assembled into a </a:t>
                </a:r>
                <a:r>
                  <a:rPr lang="en-US" sz="3200" b="1" u="sng" dirty="0"/>
                  <a:t>Hessian matrix</a:t>
                </a:r>
                <a:r>
                  <a:rPr lang="en-US" sz="3200" b="1" dirty="0"/>
                  <a:t>, as in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m:rPr>
                                      <m:brk m:alnAt="7"/>
                                    </m:rPr>
                                    <a:rPr lang="en-US" sz="3200" i="1">
                                      <a:latin typeface="Cambria Math" panose="02040503050406030204" pitchFamily="18" charset="0"/>
                                    </a:rPr>
                                    <m:t>𝑥</m:t>
                                  </m:r>
                                  <m:r>
                                    <a:rPr lang="en-US" sz="3200" b="0" i="1" smtClean="0">
                                      <a:latin typeface="Cambria Math" panose="02040503050406030204" pitchFamily="18" charset="0"/>
                                    </a:rPr>
                                    <m:t>𝑥</m:t>
                                  </m:r>
                                </m:sub>
                              </m:sSub>
                              <m:r>
                                <m:rPr>
                                  <m:brk m:alnAt="7"/>
                                </m:rP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e>
                            <m:e>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m:rPr>
                                      <m:brk m:alnAt="7"/>
                                    </m:rPr>
                                    <a:rPr lang="en-US" sz="3200" i="1">
                                      <a:latin typeface="Cambria Math" panose="02040503050406030204" pitchFamily="18" charset="0"/>
                                    </a:rPr>
                                    <m:t>𝑥</m:t>
                                  </m:r>
                                  <m:r>
                                    <a:rPr lang="en-US" sz="3200" i="1">
                                      <a:latin typeface="Cambria Math" panose="02040503050406030204" pitchFamily="18" charset="0"/>
                                    </a:rPr>
                                    <m:t>𝑦</m:t>
                                  </m:r>
                                </m:sub>
                              </m:sSub>
                              <m:r>
                                <m:rPr>
                                  <m:brk m:alnAt="7"/>
                                </m:rP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e>
                          </m:mr>
                          <m:mr>
                            <m:e>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a:rPr lang="en-US" sz="3200" b="0" i="1" smtClean="0">
                                      <a:latin typeface="Cambria Math" panose="02040503050406030204" pitchFamily="18" charset="0"/>
                                    </a:rPr>
                                    <m:t>𝑥𝑦</m:t>
                                  </m:r>
                                </m:sub>
                              </m:sSub>
                              <m:r>
                                <m:rPr>
                                  <m:brk m:alnAt="7"/>
                                </m:rP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e>
                            <m:e>
                              <m:sSub>
                                <m:sSubPr>
                                  <m:ctrlPr>
                                    <a:rPr lang="en-US" sz="3200" i="1">
                                      <a:latin typeface="Cambria Math" panose="02040503050406030204" pitchFamily="18" charset="0"/>
                                    </a:rPr>
                                  </m:ctrlPr>
                                </m:sSubPr>
                                <m:e>
                                  <m:r>
                                    <m:rPr>
                                      <m:brk m:alnAt="7"/>
                                    </m:rPr>
                                    <a:rPr lang="en-US" sz="3200" i="1">
                                      <a:latin typeface="Cambria Math" panose="02040503050406030204" pitchFamily="18" charset="0"/>
                                    </a:rPr>
                                    <m:t>𝑓</m:t>
                                  </m:r>
                                </m:e>
                                <m:sub>
                                  <m:r>
                                    <a:rPr lang="en-US" sz="3200" b="0" i="1" smtClean="0">
                                      <a:latin typeface="Cambria Math" panose="02040503050406030204" pitchFamily="18" charset="0"/>
                                    </a:rPr>
                                    <m:t>𝑦</m:t>
                                  </m:r>
                                  <m:r>
                                    <a:rPr lang="en-US" sz="3200" i="1">
                                      <a:latin typeface="Cambria Math" panose="02040503050406030204" pitchFamily="18" charset="0"/>
                                    </a:rPr>
                                    <m:t>𝑦</m:t>
                                  </m:r>
                                </m:sub>
                              </m:sSub>
                              <m:r>
                                <m:rPr>
                                  <m:brk m:alnAt="7"/>
                                </m:rPr>
                                <a:rPr lang="en-US" sz="3200" i="1">
                                  <a:latin typeface="Cambria Math" panose="02040503050406030204" pitchFamily="18" charset="0"/>
                                </a:rPr>
                                <m:t>(</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m:t>
                              </m:r>
                            </m:e>
                          </m:mr>
                        </m:m>
                      </m:e>
                    </m:d>
                    <m:r>
                      <a:rPr lang="en-US" sz="3200" b="1" i="0" dirty="0" smtClean="0">
                        <a:latin typeface="Cambria Math" panose="02040503050406030204" pitchFamily="18" charset="0"/>
                      </a:rPr>
                      <m:t>.</m:t>
                    </m:r>
                  </m:oMath>
                </a14:m>
                <a:endParaRPr lang="en-US" sz="3200" b="1" dirty="0"/>
              </a:p>
              <a:p>
                <a:pPr marL="0" indent="0">
                  <a:spcBef>
                    <a:spcPts val="0"/>
                  </a:spcBef>
                  <a:buNone/>
                </a:pPr>
                <a:endParaRPr lang="en-US" sz="3200" b="1" dirty="0"/>
              </a:p>
              <a:p>
                <a:pPr marL="0" indent="0">
                  <a:spcBef>
                    <a:spcPts val="0"/>
                  </a:spcBef>
                  <a:buNone/>
                </a:pPr>
                <a:r>
                  <a:rPr lang="en-US" sz="3200" b="1" u="sng" dirty="0"/>
                  <a:t>Example #1, continued</a:t>
                </a:r>
                <a:r>
                  <a:rPr lang="en-US" sz="3200" b="1" dirty="0"/>
                  <a:t>.  The Hessian matrix is  </a:t>
                </a:r>
                <a14:m>
                  <m:oMath xmlns:m="http://schemas.openxmlformats.org/officeDocument/2006/math">
                    <m:d>
                      <m:dPr>
                        <m:ctrlPr>
                          <a:rPr lang="en-US" sz="3200" b="1" i="1" dirty="0" smtClean="0">
                            <a:latin typeface="Cambria Math" panose="02040503050406030204" pitchFamily="18" charset="0"/>
                          </a:rPr>
                        </m:ctrlPr>
                      </m:dPr>
                      <m:e>
                        <m:m>
                          <m:mPr>
                            <m:mcs>
                              <m:mc>
                                <m:mcPr>
                                  <m:count m:val="2"/>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2</m:t>
                              </m:r>
                            </m:e>
                            <m:e>
                              <m:r>
                                <a:rPr lang="en-US" sz="3200" b="0" i="1" smtClean="0">
                                  <a:latin typeface="Cambria Math" panose="02040503050406030204" pitchFamily="18" charset="0"/>
                                </a:rPr>
                                <m:t>0</m:t>
                              </m:r>
                            </m:e>
                          </m:mr>
                          <m:mr>
                            <m:e>
                              <m:r>
                                <a:rPr lang="en-US" sz="3200" i="1" smtClean="0">
                                  <a:latin typeface="Cambria Math" panose="02040503050406030204" pitchFamily="18" charset="0"/>
                                </a:rPr>
                                <m:t>0</m:t>
                              </m:r>
                            </m:e>
                            <m:e>
                              <m:r>
                                <a:rPr lang="en-US" sz="3200" b="0" i="1" smtClean="0">
                                  <a:latin typeface="Cambria Math" panose="02040503050406030204" pitchFamily="18" charset="0"/>
                                </a:rPr>
                                <m:t>2</m:t>
                              </m:r>
                            </m:e>
                          </m:mr>
                        </m:m>
                      </m:e>
                    </m:d>
                  </m:oMath>
                </a14:m>
                <a:r>
                  <a:rPr lang="en-US" sz="3200" b="1" dirty="0"/>
                  <a:t>.</a:t>
                </a:r>
              </a:p>
              <a:p>
                <a:pPr marL="0" indent="0">
                  <a:spcBef>
                    <a:spcPts val="0"/>
                  </a:spcBef>
                  <a:buNone/>
                </a:pPr>
                <a:endParaRPr lang="en-US" sz="3200" b="1" dirty="0"/>
              </a:p>
              <a:p>
                <a:pPr marL="0" indent="0">
                  <a:spcBef>
                    <a:spcPts val="0"/>
                  </a:spcBef>
                  <a:buNone/>
                </a:pPr>
                <a:r>
                  <a:rPr lang="en-US" sz="3200" b="1" u="sng" dirty="0"/>
                  <a:t>Example #2, continued</a:t>
                </a:r>
                <a:r>
                  <a:rPr lang="en-US" sz="3200" b="1" dirty="0"/>
                  <a:t>.  The Hessian matrix is  </a:t>
                </a:r>
                <a14:m>
                  <m:oMath xmlns:m="http://schemas.openxmlformats.org/officeDocument/2006/math">
                    <m:d>
                      <m:dPr>
                        <m:ctrlPr>
                          <a:rPr lang="en-US" sz="3200" b="1" i="1" dirty="0">
                            <a:latin typeface="Cambria Math" panose="02040503050406030204" pitchFamily="18" charset="0"/>
                          </a:rPr>
                        </m:ctrlPr>
                      </m:dPr>
                      <m:e>
                        <m:m>
                          <m:mPr>
                            <m:mcs>
                              <m:mc>
                                <m:mcPr>
                                  <m:count m:val="2"/>
                                  <m:mcJc m:val="center"/>
                                </m:mcPr>
                              </m:mc>
                            </m:mcs>
                            <m:ctrlPr>
                              <a:rPr lang="en-US" sz="3200" i="1" dirty="0">
                                <a:latin typeface="Cambria Math" panose="02040503050406030204" pitchFamily="18" charset="0"/>
                              </a:rPr>
                            </m:ctrlPr>
                          </m:mPr>
                          <m:mr>
                            <m:e>
                              <m:r>
                                <m:rPr>
                                  <m:brk m:alnAt="7"/>
                                </m:rPr>
                                <a:rPr lang="en-US" sz="3200" i="1" dirty="0">
                                  <a:latin typeface="Cambria Math" panose="02040503050406030204" pitchFamily="18" charset="0"/>
                                </a:rPr>
                                <m:t>2</m:t>
                              </m:r>
                            </m:e>
                            <m:e>
                              <m:r>
                                <a:rPr lang="en-US" sz="3200" b="0" i="1" dirty="0" smtClean="0">
                                  <a:latin typeface="Cambria Math" panose="02040503050406030204" pitchFamily="18" charset="0"/>
                                </a:rPr>
                                <m:t>2</m:t>
                              </m:r>
                            </m:e>
                          </m:mr>
                          <m:mr>
                            <m:e>
                              <m:r>
                                <a:rPr lang="en-US" sz="3200" b="0" i="1" smtClean="0">
                                  <a:latin typeface="Cambria Math" panose="02040503050406030204" pitchFamily="18" charset="0"/>
                                </a:rPr>
                                <m:t>2</m:t>
                              </m:r>
                            </m:e>
                            <m:e>
                              <m:r>
                                <a:rPr lang="en-US" sz="3200" i="1">
                                  <a:latin typeface="Cambria Math" panose="02040503050406030204" pitchFamily="18" charset="0"/>
                                </a:rPr>
                                <m:t>2</m:t>
                              </m:r>
                            </m:e>
                          </m:mr>
                        </m:m>
                      </m:e>
                    </m:d>
                  </m:oMath>
                </a14:m>
                <a:r>
                  <a:rPr lang="en-US" sz="3200" b="1" dirty="0"/>
                  <a:t>.</a:t>
                </a:r>
                <a:endParaRPr lang="en-US" sz="3200" b="1" u="sng"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354"/>
                </a:stretch>
              </a:blipFill>
            </p:spPr>
            <p:txBody>
              <a:bodyPr/>
              <a:lstStyle/>
              <a:p>
                <a:r>
                  <a:rPr lang="en-US">
                    <a:noFill/>
                  </a:rPr>
                  <a:t> </a:t>
                </a:r>
              </a:p>
            </p:txBody>
          </p:sp>
        </mc:Fallback>
      </mc:AlternateContent>
    </p:spTree>
    <p:extLst>
      <p:ext uri="{BB962C8B-B14F-4D97-AF65-F5344CB8AC3E}">
        <p14:creationId xmlns:p14="http://schemas.microsoft.com/office/powerpoint/2010/main" val="9843641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OPTIMIZATION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To find a </a:t>
                </a:r>
                <a:r>
                  <a:rPr lang="en-US" sz="3200" b="1" u="sng" dirty="0"/>
                  <a:t>local minimum</a:t>
                </a:r>
                <a:r>
                  <a:rPr lang="en-US" sz="3200" b="1" dirty="0"/>
                  <a:t> of  </a:t>
                </a:r>
                <a14:m>
                  <m:oMath xmlns:m="http://schemas.openxmlformats.org/officeDocument/2006/math">
                    <m:r>
                      <a:rPr lang="en-US" sz="3200" i="1" smtClean="0">
                        <a:latin typeface="Cambria Math" panose="02040503050406030204" pitchFamily="18" charset="0"/>
                      </a:rPr>
                      <m:t>𝑧</m:t>
                    </m:r>
                    <m:r>
                      <a:rPr lang="en-US" sz="3200" i="1" smtClean="0">
                        <a:latin typeface="Cambria Math" panose="02040503050406030204" pitchFamily="18" charset="0"/>
                      </a:rPr>
                      <m:t>=</m:t>
                    </m:r>
                    <m:r>
                      <a:rPr lang="en-US" sz="3200" i="1" smtClean="0">
                        <a:latin typeface="Cambria Math" panose="02040503050406030204" pitchFamily="18" charset="0"/>
                      </a:rPr>
                      <m:t>𝑓</m:t>
                    </m:r>
                    <m:d>
                      <m:dPr>
                        <m:ctrlPr>
                          <a:rPr lang="en-US" sz="3200" i="1" smtClean="0">
                            <a:latin typeface="Cambria Math" panose="02040503050406030204" pitchFamily="18" charset="0"/>
                          </a:rPr>
                        </m:ctrlPr>
                      </m:dPr>
                      <m:e>
                        <m:r>
                          <a:rPr lang="en-US" sz="3200" i="1" smtClean="0">
                            <a:latin typeface="Cambria Math" panose="02040503050406030204" pitchFamily="18" charset="0"/>
                          </a:rPr>
                          <m:t>𝑥</m:t>
                        </m:r>
                        <m:r>
                          <a:rPr lang="en-US" sz="3200" i="1" smtClean="0">
                            <a:latin typeface="Cambria Math" panose="02040503050406030204" pitchFamily="18" charset="0"/>
                          </a:rPr>
                          <m:t>,</m:t>
                        </m:r>
                        <m:r>
                          <a:rPr lang="en-US" sz="3200" i="1" smtClean="0">
                            <a:latin typeface="Cambria Math" panose="02040503050406030204" pitchFamily="18" charset="0"/>
                          </a:rPr>
                          <m:t>𝑦</m:t>
                        </m:r>
                      </m:e>
                    </m:d>
                    <m:r>
                      <a:rPr lang="en-US" sz="3200" b="1" i="0" smtClean="0">
                        <a:latin typeface="Cambria Math" panose="02040503050406030204" pitchFamily="18" charset="0"/>
                      </a:rPr>
                      <m:t>,</m:t>
                    </m:r>
                  </m:oMath>
                </a14:m>
                <a:r>
                  <a:rPr lang="en-US" sz="3200" b="1" dirty="0"/>
                  <a:t>  we look for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𝑥</m:t>
                    </m:r>
                  </m:oMath>
                </a14:m>
                <a:r>
                  <a:rPr lang="en-US" sz="3200" b="1" dirty="0"/>
                  <a:t>  and  </a:t>
                </a:r>
                <a14:m>
                  <m:oMath xmlns:m="http://schemas.openxmlformats.org/officeDocument/2006/math">
                    <m:r>
                      <a:rPr lang="en-US" sz="3200" i="1">
                        <a:latin typeface="Cambria Math" panose="02040503050406030204" pitchFamily="18" charset="0"/>
                      </a:rPr>
                      <m:t>𝑦</m:t>
                    </m:r>
                  </m:oMath>
                </a14:m>
                <a:r>
                  <a:rPr lang="en-US" sz="3200" b="1" dirty="0"/>
                  <a:t>  at which the gradient vector is zero and the Hessian matrix is positive definite.  </a:t>
                </a:r>
              </a:p>
              <a:p>
                <a:pPr marL="0" indent="0">
                  <a:spcBef>
                    <a:spcPts val="0"/>
                  </a:spcBef>
                  <a:buNone/>
                </a:pPr>
                <a:endParaRPr lang="en-US" sz="3200" b="1" dirty="0"/>
              </a:p>
              <a:p>
                <a:pPr marL="0" indent="0">
                  <a:spcBef>
                    <a:spcPts val="0"/>
                  </a:spcBef>
                  <a:buNone/>
                </a:pPr>
                <a:r>
                  <a:rPr lang="en-US" sz="3200" b="1" dirty="0"/>
                  <a:t>This generalizes the idea from first semester calculus of how to find a local minimum of  </a:t>
                </a:r>
                <a14:m>
                  <m:oMath xmlns:m="http://schemas.openxmlformats.org/officeDocument/2006/math">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oMath>
                </a14:m>
                <a:r>
                  <a:rPr lang="en-US" sz="3200" b="1" dirty="0"/>
                  <a:t>.  In first semester calculus, you look for  </a:t>
                </a:r>
                <a14:m>
                  <m:oMath xmlns:m="http://schemas.openxmlformats.org/officeDocument/2006/math">
                    <m:r>
                      <a:rPr lang="en-US" sz="3200" i="1">
                        <a:latin typeface="Cambria Math" panose="02040503050406030204" pitchFamily="18" charset="0"/>
                      </a:rPr>
                      <m:t>𝑥</m:t>
                    </m:r>
                  </m:oMath>
                </a14:m>
                <a:r>
                  <a:rPr lang="en-US" sz="3200" b="1" dirty="0"/>
                  <a:t>  at which the first derivative is zero and the second derivative is positive.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6333603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OPTIMIZATION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To find a </a:t>
                </a:r>
                <a:r>
                  <a:rPr lang="en-US" sz="3200" b="1" u="sng" dirty="0"/>
                  <a:t>local maximum</a:t>
                </a:r>
                <a:r>
                  <a:rPr lang="en-US" sz="3200" b="1" dirty="0"/>
                  <a:t> of  </a:t>
                </a:r>
                <a14:m>
                  <m:oMath xmlns:m="http://schemas.openxmlformats.org/officeDocument/2006/math">
                    <m:r>
                      <a:rPr lang="en-US" sz="3200" i="1" smtClean="0">
                        <a:latin typeface="Cambria Math" panose="02040503050406030204" pitchFamily="18" charset="0"/>
                      </a:rPr>
                      <m:t>𝑧</m:t>
                    </m:r>
                    <m:r>
                      <a:rPr lang="en-US" sz="3200" i="1" smtClean="0">
                        <a:latin typeface="Cambria Math" panose="02040503050406030204" pitchFamily="18" charset="0"/>
                      </a:rPr>
                      <m:t>=</m:t>
                    </m:r>
                    <m:r>
                      <a:rPr lang="en-US" sz="3200" i="1" smtClean="0">
                        <a:latin typeface="Cambria Math" panose="02040503050406030204" pitchFamily="18" charset="0"/>
                      </a:rPr>
                      <m:t>𝑓</m:t>
                    </m:r>
                    <m:d>
                      <m:dPr>
                        <m:ctrlPr>
                          <a:rPr lang="en-US" sz="3200" i="1" smtClean="0">
                            <a:latin typeface="Cambria Math" panose="02040503050406030204" pitchFamily="18" charset="0"/>
                          </a:rPr>
                        </m:ctrlPr>
                      </m:dPr>
                      <m:e>
                        <m:r>
                          <a:rPr lang="en-US" sz="3200" i="1" smtClean="0">
                            <a:latin typeface="Cambria Math" panose="02040503050406030204" pitchFamily="18" charset="0"/>
                          </a:rPr>
                          <m:t>𝑥</m:t>
                        </m:r>
                        <m:r>
                          <a:rPr lang="en-US" sz="3200" i="1" smtClean="0">
                            <a:latin typeface="Cambria Math" panose="02040503050406030204" pitchFamily="18" charset="0"/>
                          </a:rPr>
                          <m:t>,</m:t>
                        </m:r>
                        <m:r>
                          <a:rPr lang="en-US" sz="3200" i="1" smtClean="0">
                            <a:latin typeface="Cambria Math" panose="02040503050406030204" pitchFamily="18" charset="0"/>
                          </a:rPr>
                          <m:t>𝑦</m:t>
                        </m:r>
                      </m:e>
                    </m:d>
                    <m:r>
                      <a:rPr lang="en-US" sz="3200" b="1" i="0" smtClean="0">
                        <a:latin typeface="Cambria Math" panose="02040503050406030204" pitchFamily="18" charset="0"/>
                      </a:rPr>
                      <m:t>,</m:t>
                    </m:r>
                  </m:oMath>
                </a14:m>
                <a:r>
                  <a:rPr lang="en-US" sz="3200" b="1" dirty="0"/>
                  <a:t>  we look for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𝑥</m:t>
                    </m:r>
                  </m:oMath>
                </a14:m>
                <a:r>
                  <a:rPr lang="en-US" sz="3200" b="1" dirty="0"/>
                  <a:t>  and  </a:t>
                </a:r>
                <a14:m>
                  <m:oMath xmlns:m="http://schemas.openxmlformats.org/officeDocument/2006/math">
                    <m:r>
                      <a:rPr lang="en-US" sz="3200" i="1">
                        <a:latin typeface="Cambria Math" panose="02040503050406030204" pitchFamily="18" charset="0"/>
                      </a:rPr>
                      <m:t>𝑦</m:t>
                    </m:r>
                  </m:oMath>
                </a14:m>
                <a:r>
                  <a:rPr lang="en-US" sz="3200" b="1" dirty="0"/>
                  <a:t>  at which the gradient vector is zero and the negative of the Hessian matrix is positive definite.</a:t>
                </a:r>
              </a:p>
              <a:p>
                <a:pPr marL="0" indent="0">
                  <a:spcBef>
                    <a:spcPts val="0"/>
                  </a:spcBef>
                  <a:buNone/>
                </a:pPr>
                <a:endParaRPr lang="en-US" sz="3200" b="1" dirty="0"/>
              </a:p>
              <a:p>
                <a:pPr marL="0" indent="0">
                  <a:spcBef>
                    <a:spcPts val="0"/>
                  </a:spcBef>
                  <a:buNone/>
                </a:pPr>
                <a:r>
                  <a:rPr lang="en-US" sz="3200" b="1" dirty="0"/>
                  <a:t>A quick way to check whether a matrix is positive definite is to see whether its diagonal entries are positive and its determinant is positive.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431"/>
                </a:stretch>
              </a:blipFill>
            </p:spPr>
            <p:txBody>
              <a:bodyPr/>
              <a:lstStyle/>
              <a:p>
                <a:r>
                  <a:rPr lang="en-US">
                    <a:noFill/>
                  </a:rPr>
                  <a:t> </a:t>
                </a:r>
              </a:p>
            </p:txBody>
          </p:sp>
        </mc:Fallback>
      </mc:AlternateContent>
    </p:spTree>
    <p:extLst>
      <p:ext uri="{BB962C8B-B14F-4D97-AF65-F5344CB8AC3E}">
        <p14:creationId xmlns:p14="http://schemas.microsoft.com/office/powerpoint/2010/main" val="24701806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OPTIMIZATION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u="sng" dirty="0"/>
                  <a:t>Example #1, continued</a:t>
                </a:r>
                <a:r>
                  <a:rPr lang="en-US" sz="3200" b="1" dirty="0"/>
                  <a:t>.  The gradient is zero at  </a:t>
                </a:r>
                <a14:m>
                  <m:oMath xmlns:m="http://schemas.openxmlformats.org/officeDocument/2006/math">
                    <m:r>
                      <a:rPr lang="en-US" sz="320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=0</m:t>
                    </m:r>
                  </m:oMath>
                </a14:m>
                <a:r>
                  <a:rPr lang="en-US" sz="3200" b="1" dirty="0"/>
                  <a:t>,  and the Hessian is positive definite everywhere.  A local minimum occurs at  </a:t>
                </a:r>
                <a14:m>
                  <m:oMath xmlns:m="http://schemas.openxmlformats.org/officeDocument/2006/math">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=0</m:t>
                    </m:r>
                  </m:oMath>
                </a14:m>
                <a:r>
                  <a:rPr lang="en-US" sz="3200" b="1" dirty="0"/>
                  <a:t>, and this local minimum is in fact a global minimum, since  </a:t>
                </a:r>
                <a14:m>
                  <m:oMath xmlns:m="http://schemas.openxmlformats.org/officeDocument/2006/math">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e>
                    </m:d>
                    <m:r>
                      <a:rPr lang="en-US" sz="3200" b="1" i="0" smtClean="0">
                        <a:latin typeface="Cambria Math" panose="02040503050406030204" pitchFamily="18" charset="0"/>
                      </a:rPr>
                      <m:t> </m:t>
                    </m:r>
                  </m:oMath>
                </a14:m>
                <a:r>
                  <a:rPr lang="en-US" sz="3200" b="1" u="sng" dirty="0"/>
                  <a:t>&gt;</a:t>
                </a:r>
                <a:r>
                  <a:rPr lang="en-US" sz="3200" b="1" dirty="0"/>
                  <a:t> </a:t>
                </a:r>
                <a14:m>
                  <m:oMath xmlns:m="http://schemas.openxmlformats.org/officeDocument/2006/math">
                    <m:r>
                      <a:rPr lang="en-US" sz="3200" b="1">
                        <a:latin typeface="Cambria Math" panose="02040503050406030204" pitchFamily="18" charset="0"/>
                      </a:rPr>
                      <m:t> </m:t>
                    </m:r>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b="0" i="1" smtClean="0">
                            <a:latin typeface="Cambria Math" panose="02040503050406030204" pitchFamily="18" charset="0"/>
                          </a:rPr>
                          <m:t>0</m:t>
                        </m:r>
                        <m:r>
                          <a:rPr lang="en-US" sz="3200" i="1">
                            <a:latin typeface="Cambria Math" panose="02040503050406030204" pitchFamily="18" charset="0"/>
                          </a:rPr>
                          <m:t>,</m:t>
                        </m:r>
                        <m:r>
                          <a:rPr lang="en-US" sz="3200" b="0" i="1" smtClean="0">
                            <a:latin typeface="Cambria Math" panose="02040503050406030204" pitchFamily="18" charset="0"/>
                          </a:rPr>
                          <m:t>0</m:t>
                        </m:r>
                      </m:e>
                    </m:d>
                  </m:oMath>
                </a14:m>
                <a:r>
                  <a:rPr lang="en-US" sz="3200" b="1" dirty="0"/>
                  <a:t>  for all  </a:t>
                </a:r>
                <a14:m>
                  <m:oMath xmlns:m="http://schemas.openxmlformats.org/officeDocument/2006/math">
                    <m:r>
                      <a:rPr lang="en-US" sz="3200" i="1">
                        <a:latin typeface="Cambria Math" panose="02040503050406030204" pitchFamily="18" charset="0"/>
                      </a:rPr>
                      <m:t>𝑥</m:t>
                    </m:r>
                  </m:oMath>
                </a14:m>
                <a:r>
                  <a:rPr lang="en-US" sz="3200" b="1" dirty="0"/>
                  <a:t>  and  </a:t>
                </a:r>
                <a14:m>
                  <m:oMath xmlns:m="http://schemas.openxmlformats.org/officeDocument/2006/math">
                    <m:r>
                      <a:rPr lang="en-US" sz="3200" i="1">
                        <a:latin typeface="Cambria Math" panose="02040503050406030204" pitchFamily="18" charset="0"/>
                      </a:rPr>
                      <m:t>𝑦</m:t>
                    </m:r>
                  </m:oMath>
                </a14:m>
                <a:r>
                  <a:rPr lang="en-US" sz="3200" b="1" dirty="0"/>
                  <a:t>.</a:t>
                </a:r>
              </a:p>
              <a:p>
                <a:pPr marL="0" indent="0">
                  <a:spcBef>
                    <a:spcPts val="0"/>
                  </a:spcBef>
                  <a:buNone/>
                </a:pPr>
                <a:endParaRPr lang="en-US" sz="3200" b="1" dirty="0"/>
              </a:p>
              <a:p>
                <a:pPr marL="0" indent="0">
                  <a:spcBef>
                    <a:spcPts val="0"/>
                  </a:spcBef>
                  <a:buNone/>
                </a:pPr>
                <a:r>
                  <a:rPr lang="en-US" sz="3200" b="1" dirty="0"/>
                  <a:t>There is no place where the negative of the Hessian is positive definite</a:t>
                </a:r>
                <a:r>
                  <a:rPr lang="en-US" sz="3200" b="1"/>
                  <a:t>, and </a:t>
                </a:r>
                <a:r>
                  <a:rPr lang="en-US" sz="3200" b="1" dirty="0"/>
                  <a:t>there is no local maximum.  As such, there is also no global maximum.  Intuitively, we can always make  </a:t>
                </a:r>
                <a14:m>
                  <m:oMath xmlns:m="http://schemas.openxmlformats.org/officeDocument/2006/math">
                    <m:r>
                      <a:rPr lang="en-US" sz="3200" i="1" smtClean="0">
                        <a:latin typeface="Cambria Math" panose="02040503050406030204" pitchFamily="18" charset="0"/>
                      </a:rPr>
                      <m:t>𝑓</m:t>
                    </m:r>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e>
                    </m:d>
                    <m:r>
                      <a:rPr lang="en-US" sz="3200" b="1" i="0" smtClean="0">
                        <a:latin typeface="Cambria Math" panose="02040503050406030204" pitchFamily="18" charset="0"/>
                      </a:rPr>
                      <m:t> </m:t>
                    </m:r>
                  </m:oMath>
                </a14:m>
                <a:r>
                  <a:rPr lang="en-US" sz="3200" b="1" dirty="0"/>
                  <a:t> bigger by increasing  </a:t>
                </a:r>
                <a14:m>
                  <m:oMath xmlns:m="http://schemas.openxmlformats.org/officeDocument/2006/math">
                    <m:r>
                      <a:rPr lang="en-US" sz="3200" i="1">
                        <a:latin typeface="Cambria Math" panose="02040503050406030204" pitchFamily="18" charset="0"/>
                      </a:rPr>
                      <m:t>𝑥</m:t>
                    </m:r>
                  </m:oMath>
                </a14:m>
                <a:r>
                  <a:rPr lang="en-US" sz="3200" b="1" dirty="0"/>
                  <a:t>  and/or  </a:t>
                </a:r>
                <a14:m>
                  <m:oMath xmlns:m="http://schemas.openxmlformats.org/officeDocument/2006/math">
                    <m:r>
                      <a:rPr lang="en-US" sz="3200" i="1">
                        <a:latin typeface="Cambria Math" panose="02040503050406030204" pitchFamily="18" charset="0"/>
                      </a:rPr>
                      <m:t>𝑦</m:t>
                    </m:r>
                  </m:oMath>
                </a14:m>
                <a:r>
                  <a:rPr lang="en-US" sz="3200" b="1" dirty="0"/>
                  <a:t>  in absolute value.</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2031" b="-4632"/>
                </a:stretch>
              </a:blipFill>
            </p:spPr>
            <p:txBody>
              <a:bodyPr/>
              <a:lstStyle/>
              <a:p>
                <a:r>
                  <a:rPr lang="en-US">
                    <a:noFill/>
                  </a:rPr>
                  <a:t> </a:t>
                </a:r>
              </a:p>
            </p:txBody>
          </p:sp>
        </mc:Fallback>
      </mc:AlternateContent>
    </p:spTree>
    <p:extLst>
      <p:ext uri="{BB962C8B-B14F-4D97-AF65-F5344CB8AC3E}">
        <p14:creationId xmlns:p14="http://schemas.microsoft.com/office/powerpoint/2010/main" val="13205700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OPTIMIZATION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u="sng" dirty="0"/>
                  <a:t>Example #2, continued</a:t>
                </a:r>
                <a:r>
                  <a:rPr lang="en-US" sz="3200" b="1" dirty="0"/>
                  <a:t>.  The gradient is zero along the line       </a:t>
                </a:r>
                <a14:m>
                  <m:oMath xmlns:m="http://schemas.openxmlformats.org/officeDocument/2006/math">
                    <m:r>
                      <a:rPr lang="en-US" sz="3200" b="0" i="1" smtClean="0">
                        <a:latin typeface="Cambria Math" panose="02040503050406030204" pitchFamily="18" charset="0"/>
                      </a:rPr>
                      <m:t>𝑦</m:t>
                    </m:r>
                    <m:r>
                      <a:rPr lang="en-US" sz="3200" b="0" i="1" smtClean="0">
                        <a:latin typeface="Cambria Math" panose="02040503050406030204" pitchFamily="18" charset="0"/>
                      </a:rPr>
                      <m:t>=−</m:t>
                    </m:r>
                    <m:r>
                      <a:rPr lang="en-US" sz="3200" b="0" i="1" smtClean="0">
                        <a:latin typeface="Cambria Math" panose="02040503050406030204" pitchFamily="18" charset="0"/>
                      </a:rPr>
                      <m:t>𝑥</m:t>
                    </m:r>
                  </m:oMath>
                </a14:m>
                <a:r>
                  <a:rPr lang="en-US" sz="3200" b="1" dirty="0"/>
                  <a:t>,  but the Hessian is nowhere positive definite.  On the other hand, because  </a:t>
                </a:r>
                <a14:m>
                  <m:oMath xmlns:m="http://schemas.openxmlformats.org/officeDocument/2006/math">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e>
                    </m:d>
                  </m:oMath>
                </a14:m>
                <a:r>
                  <a:rPr lang="en-US" sz="3200" b="1" dirty="0"/>
                  <a:t>  can be rewritten as </a:t>
                </a:r>
                <a14:m>
                  <m:oMath xmlns:m="http://schemas.openxmlformats.org/officeDocument/2006/math">
                    <m:r>
                      <a:rPr lang="en-US" sz="3200" b="0" i="1" smtClean="0">
                        <a:latin typeface="Cambria Math" panose="02040503050406030204" pitchFamily="18" charset="0"/>
                      </a:rPr>
                      <m:t> </m:t>
                    </m:r>
                    <m:sSup>
                      <m:sSupPr>
                        <m:ctrlPr>
                          <a:rPr lang="en-US" sz="3200" b="0" i="1" smtClean="0">
                            <a:latin typeface="Cambria Math" panose="02040503050406030204" pitchFamily="18" charset="0"/>
                          </a:rPr>
                        </m:ctrlPr>
                      </m:sSupPr>
                      <m:e>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r>
                              <a:rPr lang="en-US" sz="3200" i="1">
                                <a:latin typeface="Cambria Math" panose="02040503050406030204" pitchFamily="18" charset="0"/>
                              </a:rPr>
                              <m:t>+</m:t>
                            </m:r>
                            <m:r>
                              <a:rPr lang="en-US" sz="3200" b="0" i="1" smtClean="0">
                                <a:latin typeface="Cambria Math" panose="02040503050406030204" pitchFamily="18" charset="0"/>
                              </a:rPr>
                              <m:t>𝑦</m:t>
                            </m:r>
                          </m:e>
                        </m:d>
                      </m:e>
                      <m:sup>
                        <m:r>
                          <a:rPr lang="en-US" sz="3200" b="0" i="1" smtClean="0">
                            <a:latin typeface="Cambria Math" panose="02040503050406030204" pitchFamily="18" charset="0"/>
                          </a:rPr>
                          <m:t>2</m:t>
                        </m:r>
                      </m:sup>
                    </m:sSup>
                  </m:oMath>
                </a14:m>
                <a:r>
                  <a:rPr lang="en-US" sz="3200" b="1" dirty="0"/>
                  <a:t>,  we can see that global minima exist along the line  </a:t>
                </a:r>
                <a14:m>
                  <m:oMath xmlns:m="http://schemas.openxmlformats.org/officeDocument/2006/math">
                    <m:r>
                      <a:rPr lang="en-US" sz="3200" i="1">
                        <a:latin typeface="Cambria Math" panose="02040503050406030204" pitchFamily="18" charset="0"/>
                      </a:rPr>
                      <m:t>𝑦</m:t>
                    </m:r>
                    <m:r>
                      <a:rPr lang="en-US" sz="3200" i="1">
                        <a:latin typeface="Cambria Math" panose="02040503050406030204" pitchFamily="18" charset="0"/>
                      </a:rPr>
                      <m:t>=−</m:t>
                    </m:r>
                    <m:r>
                      <a:rPr lang="en-US" sz="3200" i="1">
                        <a:latin typeface="Cambria Math" panose="02040503050406030204" pitchFamily="18" charset="0"/>
                      </a:rPr>
                      <m:t>𝑥</m:t>
                    </m:r>
                  </m:oMath>
                </a14:m>
                <a:r>
                  <a:rPr lang="en-US" sz="3200" b="1" dirty="0"/>
                  <a:t>.</a:t>
                </a:r>
              </a:p>
              <a:p>
                <a:pPr marL="0" indent="0">
                  <a:spcBef>
                    <a:spcPts val="0"/>
                  </a:spcBef>
                  <a:buNone/>
                </a:pPr>
                <a:endParaRPr lang="en-US" sz="3200" b="1" dirty="0"/>
              </a:p>
              <a:p>
                <a:pPr marL="0" indent="0">
                  <a:spcBef>
                    <a:spcPts val="0"/>
                  </a:spcBef>
                  <a:buNone/>
                </a:pPr>
                <a:r>
                  <a:rPr lang="en-US" sz="3200" b="1" dirty="0"/>
                  <a:t>A caveat:  As in first semester calculus, matters become more complicated if constraints are imposed.  This is because the gradient may be nonzero at constrained optima.</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810551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OPTIMIZATION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For instance, global maxima can be found in Examples #1 and #2 above if we constrain our search to the unit square  </a:t>
                </a:r>
                <a14:m>
                  <m:oMath xmlns:m="http://schemas.openxmlformats.org/officeDocument/2006/math">
                    <m:r>
                      <a:rPr lang="en-US" sz="3200" i="1">
                        <a:latin typeface="Cambria Math" panose="02040503050406030204" pitchFamily="18" charset="0"/>
                      </a:rPr>
                      <m:t>0≤</m:t>
                    </m:r>
                    <m:r>
                      <a:rPr lang="en-US" sz="3200" i="1">
                        <a:latin typeface="Cambria Math" panose="02040503050406030204" pitchFamily="18" charset="0"/>
                      </a:rPr>
                      <m:t>𝑥</m:t>
                    </m:r>
                    <m:r>
                      <a:rPr lang="en-US" sz="3200" i="1">
                        <a:latin typeface="Cambria Math" panose="02040503050406030204" pitchFamily="18" charset="0"/>
                      </a:rPr>
                      <m:t>≤1</m:t>
                    </m:r>
                  </m:oMath>
                </a14:m>
                <a:r>
                  <a:rPr lang="en-US" sz="3200" b="1" dirty="0"/>
                  <a:t>, </a:t>
                </a:r>
                <a14:m>
                  <m:oMath xmlns:m="http://schemas.openxmlformats.org/officeDocument/2006/math">
                    <m:r>
                      <a:rPr lang="en-US" sz="3200" i="1">
                        <a:latin typeface="Cambria Math" panose="02040503050406030204" pitchFamily="18" charset="0"/>
                      </a:rPr>
                      <m:t>0≤</m:t>
                    </m:r>
                    <m:r>
                      <a:rPr lang="en-US" sz="3200" i="1">
                        <a:latin typeface="Cambria Math" panose="02040503050406030204" pitchFamily="18" charset="0"/>
                      </a:rPr>
                      <m:t>𝑦</m:t>
                    </m:r>
                    <m:r>
                      <a:rPr lang="en-US" sz="3200" i="1">
                        <a:latin typeface="Cambria Math" panose="02040503050406030204" pitchFamily="18" charset="0"/>
                      </a:rPr>
                      <m:t>≤1.</m:t>
                    </m:r>
                  </m:oMath>
                </a14:m>
                <a:endParaRPr lang="en-US" sz="3200" b="1" u="sng" dirty="0"/>
              </a:p>
              <a:p>
                <a:pPr marL="0" indent="0">
                  <a:spcBef>
                    <a:spcPts val="0"/>
                  </a:spcBef>
                  <a:buNone/>
                </a:pPr>
                <a:endParaRPr lang="en-US" sz="3200" b="1" u="sng" dirty="0"/>
              </a:p>
              <a:p>
                <a:pPr marL="0" indent="0">
                  <a:spcBef>
                    <a:spcPts val="0"/>
                  </a:spcBef>
                  <a:buNone/>
                </a:pPr>
                <a:r>
                  <a:rPr lang="en-US" sz="3200" b="1" dirty="0"/>
                  <a:t>In both cases, a global maximum within the unit square occurs at </a:t>
                </a:r>
                <a14:m>
                  <m:oMath xmlns:m="http://schemas.openxmlformats.org/officeDocument/2006/math">
                    <m:r>
                      <a:rPr lang="en-US" sz="3200" b="0" i="1" smtClean="0">
                        <a:latin typeface="Cambria Math" panose="02040503050406030204" pitchFamily="18" charset="0"/>
                      </a:rPr>
                      <m:t>𝑥</m:t>
                    </m:r>
                    <m:r>
                      <a:rPr lang="en-US" sz="3200" b="0" i="1" smtClean="0">
                        <a:latin typeface="Cambria Math" panose="02040503050406030204" pitchFamily="18" charset="0"/>
                      </a:rPr>
                      <m:t>=</m:t>
                    </m:r>
                    <m:r>
                      <a:rPr lang="en-US" sz="3200" b="0" i="1" smtClean="0">
                        <a:latin typeface="Cambria Math" panose="02040503050406030204" pitchFamily="18" charset="0"/>
                      </a:rPr>
                      <m:t>𝑦</m:t>
                    </m:r>
                    <m:r>
                      <a:rPr lang="en-US" sz="3200" b="0" i="1" smtClean="0">
                        <a:latin typeface="Cambria Math" panose="02040503050406030204" pitchFamily="18" charset="0"/>
                      </a:rPr>
                      <m:t>=1</m:t>
                    </m:r>
                  </m:oMath>
                </a14:m>
                <a:r>
                  <a:rPr lang="en-US" sz="3200" b="1" dirty="0"/>
                  <a:t>.  The gradients are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i="1">
                                  <a:latin typeface="Cambria Math" panose="02040503050406030204" pitchFamily="18" charset="0"/>
                                </a:rPr>
                                <m:t>2</m:t>
                              </m:r>
                            </m:e>
                          </m:mr>
                          <m:mr>
                            <m:e>
                              <m:r>
                                <a:rPr lang="en-US" sz="3200" i="1">
                                  <a:latin typeface="Cambria Math" panose="02040503050406030204" pitchFamily="18" charset="0"/>
                                </a:rPr>
                                <m:t>2</m:t>
                              </m:r>
                            </m:e>
                          </m:mr>
                        </m:m>
                      </m:e>
                    </m:d>
                  </m:oMath>
                </a14:m>
                <a:r>
                  <a:rPr lang="en-US" sz="3200" b="1" dirty="0"/>
                  <a:t>  and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smtClean="0">
                                <a:latin typeface="Cambria Math" panose="02040503050406030204" pitchFamily="18" charset="0"/>
                              </a:rPr>
                            </m:ctrlPr>
                          </m:mPr>
                          <m:mr>
                            <m:e>
                              <m:r>
                                <m:rPr>
                                  <m:brk m:alnAt="7"/>
                                </m:rPr>
                                <a:rPr lang="en-US" sz="3200" b="0" i="1" smtClean="0">
                                  <a:latin typeface="Cambria Math" panose="02040503050406030204" pitchFamily="18" charset="0"/>
                                </a:rPr>
                                <m:t>4</m:t>
                              </m:r>
                            </m:e>
                          </m:mr>
                          <m:mr>
                            <m:e>
                              <m:r>
                                <a:rPr lang="en-US" sz="3200" b="0" i="1" smtClean="0">
                                  <a:latin typeface="Cambria Math" panose="02040503050406030204" pitchFamily="18" charset="0"/>
                                </a:rPr>
                                <m:t>4</m:t>
                              </m:r>
                            </m:e>
                          </m:mr>
                        </m:m>
                      </m:e>
                    </m:d>
                  </m:oMath>
                </a14:m>
                <a:r>
                  <a:rPr lang="en-US" sz="3200" b="1" dirty="0"/>
                  <a:t>,  respectively.  The gradients seem to tell us that we can make  </a:t>
                </a:r>
                <a14:m>
                  <m:oMath xmlns:m="http://schemas.openxmlformats.org/officeDocument/2006/math">
                    <m:r>
                      <a:rPr lang="en-US" sz="3200" i="1">
                        <a:latin typeface="Cambria Math" panose="02040503050406030204" pitchFamily="18" charset="0"/>
                      </a:rPr>
                      <m:t>𝑓</m:t>
                    </m:r>
                    <m:d>
                      <m:dPr>
                        <m:ctrlPr>
                          <a:rPr lang="en-US" sz="3200" i="1">
                            <a:latin typeface="Cambria Math" panose="02040503050406030204" pitchFamily="18" charset="0"/>
                          </a:rPr>
                        </m:ctrlPr>
                      </m:dPr>
                      <m:e>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e>
                    </m:d>
                  </m:oMath>
                </a14:m>
                <a:r>
                  <a:rPr lang="en-US" sz="3200" b="1" dirty="0"/>
                  <a:t>  still larger by increasing  </a:t>
                </a:r>
                <a14:m>
                  <m:oMath xmlns:m="http://schemas.openxmlformats.org/officeDocument/2006/math">
                    <m:r>
                      <a:rPr lang="en-US" sz="3200" i="1">
                        <a:latin typeface="Cambria Math" panose="02040503050406030204" pitchFamily="18" charset="0"/>
                      </a:rPr>
                      <m:t>𝑥</m:t>
                    </m:r>
                  </m:oMath>
                </a14:m>
                <a:r>
                  <a:rPr lang="en-US" sz="3200" b="1" dirty="0"/>
                  <a:t>  and/or  </a:t>
                </a:r>
                <a14:m>
                  <m:oMath xmlns:m="http://schemas.openxmlformats.org/officeDocument/2006/math">
                    <m:r>
                      <a:rPr lang="en-US" sz="3200" i="1">
                        <a:latin typeface="Cambria Math" panose="02040503050406030204" pitchFamily="18" charset="0"/>
                      </a:rPr>
                      <m:t>𝑦</m:t>
                    </m:r>
                  </m:oMath>
                </a14:m>
                <a:r>
                  <a:rPr lang="en-US" sz="3200" b="1" dirty="0"/>
                  <a:t>.  However,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𝑥</m:t>
                    </m:r>
                    <m:r>
                      <a:rPr lang="en-US" sz="3200" i="1">
                        <a:latin typeface="Cambria Math" panose="02040503050406030204" pitchFamily="18" charset="0"/>
                      </a:rPr>
                      <m:t>=</m:t>
                    </m:r>
                    <m:r>
                      <a:rPr lang="en-US" sz="3200" i="1">
                        <a:latin typeface="Cambria Math" panose="02040503050406030204" pitchFamily="18" charset="0"/>
                      </a:rPr>
                      <m:t>𝑦</m:t>
                    </m:r>
                    <m:r>
                      <a:rPr lang="en-US" sz="3200" i="1">
                        <a:latin typeface="Cambria Math" panose="02040503050406030204" pitchFamily="18" charset="0"/>
                      </a:rPr>
                      <m:t>=1 </m:t>
                    </m:r>
                  </m:oMath>
                </a14:m>
                <a:r>
                  <a:rPr lang="en-US" sz="3200" b="1" dirty="0"/>
                  <a:t> is already at the upper right corner of the unit square.</a:t>
                </a:r>
              </a:p>
              <a:p>
                <a:pPr marL="0" indent="0">
                  <a:spcBef>
                    <a:spcPts val="0"/>
                  </a:spcBef>
                  <a:buNone/>
                </a:pPr>
                <a:endParaRPr lang="en-US" sz="3200" b="1" dirty="0"/>
              </a:p>
              <a:p>
                <a:pPr marL="0" indent="0">
                  <a:spcBef>
                    <a:spcPts val="0"/>
                  </a:spcBef>
                  <a:buNone/>
                </a:pPr>
                <a:r>
                  <a:rPr lang="en-US" sz="3200" b="1" dirty="0"/>
                  <a: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923" b="-11853"/>
                </a:stretch>
              </a:blipFill>
            </p:spPr>
            <p:txBody>
              <a:bodyPr/>
              <a:lstStyle/>
              <a:p>
                <a:r>
                  <a:rPr lang="en-US">
                    <a:noFill/>
                  </a:rPr>
                  <a:t> </a:t>
                </a:r>
              </a:p>
            </p:txBody>
          </p:sp>
        </mc:Fallback>
      </mc:AlternateContent>
    </p:spTree>
    <p:extLst>
      <p:ext uri="{BB962C8B-B14F-4D97-AF65-F5344CB8AC3E}">
        <p14:creationId xmlns:p14="http://schemas.microsoft.com/office/powerpoint/2010/main" val="3259392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VECTORS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A </a:t>
                </a:r>
                <a:r>
                  <a:rPr lang="en-US" sz="3200" b="1" u="sng" dirty="0"/>
                  <a:t>vector</a:t>
                </a:r>
                <a:r>
                  <a:rPr lang="en-US" sz="3200" b="1" dirty="0"/>
                  <a:t> is a column of numbers, such as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smtClean="0">
                                <a:latin typeface="Cambria Math" panose="02040503050406030204" pitchFamily="18" charset="0"/>
                              </a:rPr>
                            </m:ctrlPr>
                          </m:mPr>
                          <m:mr>
                            <m:e>
                              <m:r>
                                <m:rPr>
                                  <m:brk m:alnAt="7"/>
                                </m:rPr>
                                <a:rPr lang="en-US" sz="3200" b="0" i="1" smtClean="0">
                                  <a:latin typeface="Cambria Math" panose="02040503050406030204" pitchFamily="18" charset="0"/>
                                </a:rPr>
                                <m:t>1</m:t>
                              </m:r>
                            </m:e>
                          </m:mr>
                          <m:mr>
                            <m:e>
                              <m:r>
                                <a:rPr lang="en-US" sz="3200" b="0" i="1" smtClean="0">
                                  <a:latin typeface="Cambria Math" panose="02040503050406030204" pitchFamily="18" charset="0"/>
                                </a:rPr>
                                <m:t>2</m:t>
                              </m:r>
                            </m:e>
                          </m:mr>
                        </m:m>
                      </m:e>
                    </m:d>
                  </m:oMath>
                </a14:m>
                <a:r>
                  <a:rPr lang="en-US" sz="3200" b="1" dirty="0"/>
                  <a:t>  or  </a:t>
                </a:r>
                <a14:m>
                  <m:oMath xmlns:m="http://schemas.openxmlformats.org/officeDocument/2006/math">
                    <m:d>
                      <m:dPr>
                        <m:ctrlPr>
                          <a:rPr lang="en-US" sz="3200" i="1" dirty="0" smtClean="0">
                            <a:latin typeface="Cambria Math" panose="02040503050406030204" pitchFamily="18" charset="0"/>
                          </a:rPr>
                        </m:ctrlPr>
                      </m:dPr>
                      <m:e>
                        <m:m>
                          <m:mPr>
                            <m:mcs>
                              <m:mc>
                                <m:mcPr>
                                  <m:count m:val="1"/>
                                  <m:mcJc m:val="center"/>
                                </m:mcPr>
                              </m:mc>
                            </m:mcs>
                            <m:ctrlPr>
                              <a:rPr lang="en-US" sz="3200" i="1" dirty="0" smtClean="0">
                                <a:latin typeface="Cambria Math" panose="02040503050406030204" pitchFamily="18" charset="0"/>
                              </a:rPr>
                            </m:ctrlPr>
                          </m:mPr>
                          <m:mr>
                            <m:e>
                              <m:r>
                                <m:rPr>
                                  <m:brk m:alnAt="7"/>
                                </m:rPr>
                                <a:rPr lang="en-US" sz="3200" b="0" i="1" dirty="0" smtClean="0">
                                  <a:latin typeface="Cambria Math" panose="02040503050406030204" pitchFamily="18" charset="0"/>
                                </a:rPr>
                                <m:t>3</m:t>
                              </m:r>
                            </m:e>
                          </m:mr>
                          <m:mr>
                            <m:e>
                              <m:r>
                                <a:rPr lang="en-US" sz="3200" b="0" i="1" dirty="0" smtClean="0">
                                  <a:latin typeface="Cambria Math" panose="02040503050406030204" pitchFamily="18" charset="0"/>
                                </a:rPr>
                                <m:t>4</m:t>
                              </m:r>
                            </m:e>
                          </m:mr>
                          <m:mr>
                            <m:e>
                              <m:r>
                                <a:rPr lang="en-US" sz="3200" b="0" i="1" dirty="0" smtClean="0">
                                  <a:latin typeface="Cambria Math" panose="02040503050406030204" pitchFamily="18" charset="0"/>
                                </a:rPr>
                                <m:t>5</m:t>
                              </m:r>
                            </m:e>
                          </m:mr>
                        </m:m>
                      </m:e>
                    </m:d>
                  </m:oMath>
                </a14:m>
                <a:r>
                  <a:rPr lang="en-US" sz="3200" dirty="0"/>
                  <a:t>.  </a:t>
                </a:r>
                <a:r>
                  <a:rPr lang="en-US" sz="3200" b="1" dirty="0"/>
                  <a:t>Each number is referred to as a </a:t>
                </a:r>
                <a:r>
                  <a:rPr lang="en-US" sz="3200" b="1" u="sng" dirty="0"/>
                  <a:t>component</a:t>
                </a:r>
                <a:r>
                  <a:rPr lang="en-US" sz="3200" b="1" dirty="0"/>
                  <a:t> or an </a:t>
                </a:r>
                <a:r>
                  <a:rPr lang="en-US" sz="3200" b="1" u="sng" dirty="0"/>
                  <a:t>entry</a:t>
                </a:r>
                <a:r>
                  <a:rPr lang="en-US" sz="3200" b="1" dirty="0"/>
                  <a:t> of the vector.</a:t>
                </a:r>
                <a:endParaRPr lang="en-US" sz="3200" dirty="0"/>
              </a:p>
              <a:p>
                <a:pPr marL="0" indent="0">
                  <a:spcBef>
                    <a:spcPts val="0"/>
                  </a:spcBef>
                  <a:buNone/>
                </a:pPr>
                <a:endParaRPr lang="en-US" sz="3200" b="1" dirty="0"/>
              </a:p>
              <a:p>
                <a:pPr marL="0" indent="0">
                  <a:spcBef>
                    <a:spcPts val="0"/>
                  </a:spcBef>
                  <a:buNone/>
                </a:pPr>
                <a:r>
                  <a:rPr lang="en-US" sz="3200" b="1" dirty="0"/>
                  <a:t>Sometimes a vector is typeset as a row, like  (1, 2)</a:t>
                </a:r>
                <a:r>
                  <a:rPr lang="en-US" sz="3200" b="1" baseline="30000" dirty="0"/>
                  <a:t>T</a:t>
                </a:r>
                <a:r>
                  <a:rPr lang="en-US" sz="3200" b="1" dirty="0"/>
                  <a:t>  or  (3, 4, 5)</a:t>
                </a:r>
                <a:r>
                  <a:rPr lang="en-US" sz="3200" b="1" baseline="30000" dirty="0"/>
                  <a:t>T</a:t>
                </a:r>
                <a:r>
                  <a:rPr lang="en-US" sz="3200" b="1" dirty="0"/>
                  <a:t>.  The superscript  T  stands for “transpose”.  Other notations for transpose include lower case  t  and the prime symbol  ‘.  Such notation may also be omitted, especially in contexts without matrix multiplication (e.g., when identifying points in a plane).</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r="-862" b="-11580"/>
                </a:stretch>
              </a:blipFill>
            </p:spPr>
            <p:txBody>
              <a:bodyPr/>
              <a:lstStyle/>
              <a:p>
                <a:r>
                  <a:rPr lang="en-US">
                    <a:noFill/>
                  </a:rPr>
                  <a:t> </a:t>
                </a:r>
              </a:p>
            </p:txBody>
          </p:sp>
        </mc:Fallback>
      </mc:AlternateContent>
    </p:spTree>
    <p:extLst>
      <p:ext uri="{BB962C8B-B14F-4D97-AF65-F5344CB8AC3E}">
        <p14:creationId xmlns:p14="http://schemas.microsoft.com/office/powerpoint/2010/main" val="3582558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ADDITION, SCALAR MULTIPLICATION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Vectors with the same number of components may be added </a:t>
                </a:r>
                <a:r>
                  <a:rPr lang="en-US" sz="3200" b="1" dirty="0" err="1"/>
                  <a:t>componentwise</a:t>
                </a:r>
                <a:r>
                  <a:rPr lang="en-US" sz="3200" b="1" dirty="0"/>
                  <a:t>, as in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smtClean="0">
                                <a:latin typeface="Cambria Math" panose="02040503050406030204" pitchFamily="18" charset="0"/>
                              </a:rPr>
                            </m:ctrlPr>
                          </m:mPr>
                          <m:mr>
                            <m:e>
                              <m:r>
                                <m:rPr>
                                  <m:brk m:alnAt="7"/>
                                </m:rPr>
                                <a:rPr lang="en-US" sz="3200" b="0" i="1" smtClean="0">
                                  <a:latin typeface="Cambria Math" panose="02040503050406030204" pitchFamily="18" charset="0"/>
                                </a:rPr>
                                <m:t>1</m:t>
                              </m:r>
                            </m:e>
                          </m:mr>
                          <m:mr>
                            <m:e>
                              <m:r>
                                <a:rPr lang="en-US" sz="3200" b="0" i="1" smtClean="0">
                                  <a:latin typeface="Cambria Math" panose="02040503050406030204" pitchFamily="18" charset="0"/>
                                </a:rPr>
                                <m:t>2</m:t>
                              </m:r>
                            </m:e>
                          </m:mr>
                        </m:m>
                      </m:e>
                    </m:d>
                  </m:oMath>
                </a14:m>
                <a:r>
                  <a:rPr lang="en-US" sz="3200" b="1" dirty="0"/>
                  <a:t> +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6</m:t>
                              </m:r>
                            </m:e>
                          </m:mr>
                          <m:mr>
                            <m:e>
                              <m:r>
                                <a:rPr lang="en-US" sz="3200" b="0" i="1" smtClean="0">
                                  <a:latin typeface="Cambria Math" panose="02040503050406030204" pitchFamily="18" charset="0"/>
                                </a:rPr>
                                <m:t>−7</m:t>
                              </m:r>
                            </m:e>
                          </m:mr>
                        </m:m>
                      </m:e>
                    </m:d>
                  </m:oMath>
                </a14:m>
                <a:r>
                  <a:rPr lang="en-US" sz="3200" b="1" dirty="0"/>
                  <a:t> =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7</m:t>
                              </m:r>
                            </m:e>
                          </m:mr>
                          <m:mr>
                            <m:e>
                              <m:r>
                                <a:rPr lang="en-US" sz="3200" b="0" i="1" smtClean="0">
                                  <a:latin typeface="Cambria Math" panose="02040503050406030204" pitchFamily="18" charset="0"/>
                                </a:rPr>
                                <m:t>−5</m:t>
                              </m:r>
                            </m:e>
                          </m:mr>
                        </m:m>
                      </m:e>
                    </m:d>
                  </m:oMath>
                </a14:m>
                <a:r>
                  <a:rPr lang="en-US" sz="3200" b="1" dirty="0"/>
                  <a:t>.</a:t>
                </a:r>
              </a:p>
              <a:p>
                <a:pPr marL="0" indent="0">
                  <a:spcBef>
                    <a:spcPts val="0"/>
                  </a:spcBef>
                  <a:buNone/>
                </a:pPr>
                <a:endParaRPr lang="en-US" sz="3200" b="1" dirty="0"/>
              </a:p>
              <a:p>
                <a:pPr marL="0" indent="0">
                  <a:spcBef>
                    <a:spcPts val="0"/>
                  </a:spcBef>
                  <a:buNone/>
                </a:pPr>
                <a:r>
                  <a:rPr lang="en-US" sz="3200" b="1" dirty="0"/>
                  <a:t>A vector may be multiplied by a constant, which entails </a:t>
                </a:r>
                <a:r>
                  <a:rPr lang="en-US" sz="3200" b="1" dirty="0" err="1"/>
                  <a:t>componentwise</a:t>
                </a:r>
                <a:r>
                  <a:rPr lang="en-US" sz="3200" b="1" dirty="0"/>
                  <a:t> multiplication, as in  4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smtClean="0">
                                <a:latin typeface="Cambria Math" panose="02040503050406030204" pitchFamily="18" charset="0"/>
                              </a:rPr>
                            </m:ctrlPr>
                          </m:mPr>
                          <m:mr>
                            <m:e>
                              <m:r>
                                <m:rPr>
                                  <m:brk m:alnAt="7"/>
                                </m:rPr>
                                <a:rPr lang="en-US" sz="3200" b="0" i="1" smtClean="0">
                                  <a:latin typeface="Cambria Math" panose="02040503050406030204" pitchFamily="18" charset="0"/>
                                </a:rPr>
                                <m:t>1</m:t>
                              </m:r>
                            </m:e>
                          </m:mr>
                          <m:mr>
                            <m:e>
                              <m:r>
                                <a:rPr lang="en-US" sz="3200" b="0" i="1" smtClean="0">
                                  <a:latin typeface="Cambria Math" panose="02040503050406030204" pitchFamily="18" charset="0"/>
                                </a:rPr>
                                <m:t>2</m:t>
                              </m:r>
                            </m:e>
                          </m:mr>
                        </m:m>
                      </m:e>
                    </m:d>
                  </m:oMath>
                </a14:m>
                <a:r>
                  <a:rPr lang="en-US" sz="3200" b="1" dirty="0"/>
                  <a:t> =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4</m:t>
                              </m:r>
                            </m:e>
                          </m:mr>
                          <m:mr>
                            <m:e>
                              <m:r>
                                <a:rPr lang="en-US" sz="3200" b="0" i="1" smtClean="0">
                                  <a:latin typeface="Cambria Math" panose="02040503050406030204" pitchFamily="18" charset="0"/>
                                </a:rPr>
                                <m:t>8</m:t>
                              </m:r>
                            </m:e>
                          </m:mr>
                        </m:m>
                      </m:e>
                    </m:d>
                  </m:oMath>
                </a14:m>
                <a:r>
                  <a:rPr lang="en-US" sz="3200" b="1" dirty="0"/>
                  <a:t>.  This is referred to as </a:t>
                </a:r>
                <a:r>
                  <a:rPr lang="en-US" sz="3200" b="1" u="sng" dirty="0"/>
                  <a:t>scalar multiplication</a:t>
                </a:r>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2882092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INNER PRODUCTS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The </a:t>
                </a:r>
                <a:r>
                  <a:rPr lang="en-US" sz="3200" b="1" u="sng" dirty="0"/>
                  <a:t>inner product</a:t>
                </a:r>
                <a:r>
                  <a:rPr lang="en-US" sz="3200" b="1" dirty="0"/>
                  <a:t> or </a:t>
                </a:r>
                <a:r>
                  <a:rPr lang="en-US" sz="3200" b="1" u="sng" dirty="0"/>
                  <a:t>dot product</a:t>
                </a:r>
                <a:r>
                  <a:rPr lang="en-US" sz="3200" b="1" dirty="0"/>
                  <a:t> between two vectors with the same number of components is the sum of the </a:t>
                </a:r>
                <a:r>
                  <a:rPr lang="en-US" sz="3200" b="1" dirty="0" err="1"/>
                  <a:t>componentwise</a:t>
                </a:r>
                <a:r>
                  <a:rPr lang="en-US" sz="3200" b="1" dirty="0"/>
                  <a:t> products.</a:t>
                </a:r>
              </a:p>
              <a:p>
                <a:pPr marL="0" indent="0">
                  <a:spcBef>
                    <a:spcPts val="0"/>
                  </a:spcBef>
                  <a:buNone/>
                </a:pPr>
                <a:endParaRPr lang="en-US" sz="3200" b="1" dirty="0"/>
              </a:p>
              <a:p>
                <a:pPr marL="0" indent="0">
                  <a:spcBef>
                    <a:spcPts val="0"/>
                  </a:spcBef>
                  <a:buNone/>
                </a:pPr>
                <a:r>
                  <a:rPr lang="en-US" sz="3200" b="1" dirty="0"/>
                  <a:t>For instance,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smtClean="0">
                                <a:latin typeface="Cambria Math" panose="02040503050406030204" pitchFamily="18" charset="0"/>
                              </a:rPr>
                            </m:ctrlPr>
                          </m:mPr>
                          <m:mr>
                            <m:e>
                              <m:r>
                                <m:rPr>
                                  <m:brk m:alnAt="7"/>
                                </m:rPr>
                                <a:rPr lang="en-US" sz="3200" b="0" i="1" smtClean="0">
                                  <a:latin typeface="Cambria Math" panose="02040503050406030204" pitchFamily="18" charset="0"/>
                                </a:rPr>
                                <m:t>6</m:t>
                              </m:r>
                            </m:e>
                          </m:mr>
                          <m:mr>
                            <m:e>
                              <m:r>
                                <a:rPr lang="en-US" sz="3200" b="0" i="1" smtClean="0">
                                  <a:latin typeface="Cambria Math" panose="02040503050406030204" pitchFamily="18" charset="0"/>
                                </a:rPr>
                                <m:t>−7</m:t>
                              </m:r>
                            </m:e>
                          </m:mr>
                        </m:m>
                      </m:e>
                    </m:d>
                  </m:oMath>
                </a14:m>
                <a:r>
                  <a:rPr lang="en-US" sz="3200" b="1" dirty="0"/>
                  <a:t> </a:t>
                </a:r>
                <a14:m>
                  <m:oMath xmlns:m="http://schemas.openxmlformats.org/officeDocument/2006/math">
                    <m:r>
                      <a:rPr lang="en-US" sz="3200" b="0" i="1" dirty="0" smtClean="0">
                        <a:latin typeface="Cambria Math" panose="02040503050406030204" pitchFamily="18" charset="0"/>
                      </a:rPr>
                      <m:t>⋅</m:t>
                    </m:r>
                  </m:oMath>
                </a14:m>
                <a:r>
                  <a:rPr lang="en-US" sz="3200" b="1" dirty="0"/>
                  <a:t>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1</m:t>
                              </m:r>
                            </m:e>
                          </m:mr>
                          <m:mr>
                            <m:e>
                              <m:r>
                                <a:rPr lang="en-US" sz="3200" b="0" i="1" smtClean="0">
                                  <a:latin typeface="Cambria Math" panose="02040503050406030204" pitchFamily="18" charset="0"/>
                                </a:rPr>
                                <m:t>2</m:t>
                              </m:r>
                            </m:e>
                          </m:mr>
                        </m:m>
                      </m:e>
                    </m:d>
                  </m:oMath>
                </a14:m>
                <a:r>
                  <a:rPr lang="en-US" sz="3200" b="1" dirty="0"/>
                  <a:t> = 6 – 14 = -8. </a:t>
                </a:r>
                <a:r>
                  <a:rPr lang="en-US" sz="3200" dirty="0"/>
                  <a:t> </a:t>
                </a:r>
                <a:r>
                  <a:rPr lang="en-US" sz="3200" b="1" dirty="0"/>
                  <a:t>One may also express this inner product as  (6, -7)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1</m:t>
                              </m:r>
                            </m:e>
                          </m:mr>
                          <m:mr>
                            <m:e>
                              <m:r>
                                <a:rPr lang="en-US" sz="3200" b="0" i="1" smtClean="0">
                                  <a:latin typeface="Cambria Math" panose="02040503050406030204" pitchFamily="18" charset="0"/>
                                </a:rPr>
                                <m:t>2</m:t>
                              </m:r>
                            </m:e>
                          </m:mr>
                        </m:m>
                      </m:e>
                    </m:d>
                  </m:oMath>
                </a14:m>
                <a:r>
                  <a:rPr lang="en-US" sz="3200" b="1" dirty="0"/>
                  <a:t>.  In the latter expression, juxtaposition represents matrix multiplication (to be defined).</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a:stretch>
              </a:blipFill>
            </p:spPr>
            <p:txBody>
              <a:bodyPr/>
              <a:lstStyle/>
              <a:p>
                <a:r>
                  <a:rPr lang="en-US">
                    <a:noFill/>
                  </a:rPr>
                  <a:t> </a:t>
                </a:r>
              </a:p>
            </p:txBody>
          </p:sp>
        </mc:Fallback>
      </mc:AlternateContent>
    </p:spTree>
    <p:extLst>
      <p:ext uri="{BB962C8B-B14F-4D97-AF65-F5344CB8AC3E}">
        <p14:creationId xmlns:p14="http://schemas.microsoft.com/office/powerpoint/2010/main" val="3063804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INNER PRODUCTS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Two nonzero</a:t>
                </a:r>
                <a:r>
                  <a:rPr lang="en-US" sz="3200" b="1" baseline="30000" dirty="0"/>
                  <a:t>1</a:t>
                </a:r>
                <a:r>
                  <a:rPr lang="en-US" sz="3200" b="1" dirty="0"/>
                  <a:t> vectors whose inner product is zero are said to be </a:t>
                </a:r>
                <a:r>
                  <a:rPr lang="en-US" sz="3200" b="1" u="sng" dirty="0"/>
                  <a:t>orthogonal</a:t>
                </a:r>
                <a:r>
                  <a:rPr lang="en-US" sz="3200" b="1" dirty="0"/>
                  <a:t>.  For instance,  </a:t>
                </a:r>
                <a14:m>
                  <m:oMath xmlns:m="http://schemas.openxmlformats.org/officeDocument/2006/math">
                    <m:d>
                      <m:dPr>
                        <m:ctrlPr>
                          <a:rPr lang="en-US" sz="3200" b="1" i="1" smtClean="0">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1</m:t>
                              </m:r>
                            </m:e>
                          </m:mr>
                          <m:mr>
                            <m:e>
                              <m:r>
                                <a:rPr lang="en-US" sz="3200" b="0" i="1" smtClean="0">
                                  <a:latin typeface="Cambria Math" panose="02040503050406030204" pitchFamily="18" charset="0"/>
                                </a:rPr>
                                <m:t>2</m:t>
                              </m:r>
                            </m:e>
                          </m:mr>
                        </m:m>
                      </m:e>
                    </m:d>
                  </m:oMath>
                </a14:m>
                <a:r>
                  <a:rPr lang="en-US" sz="3200" b="1" dirty="0"/>
                  <a:t>  and  </a:t>
                </a:r>
                <a14:m>
                  <m:oMath xmlns:m="http://schemas.openxmlformats.org/officeDocument/2006/math">
                    <m:d>
                      <m:dPr>
                        <m:ctrlPr>
                          <a:rPr lang="en-US" sz="3200" b="1" i="1">
                            <a:latin typeface="Cambria Math" panose="02040503050406030204" pitchFamily="18" charset="0"/>
                          </a:rPr>
                        </m:ctrlPr>
                      </m:dPr>
                      <m:e>
                        <m:m>
                          <m:mPr>
                            <m:mcs>
                              <m:mc>
                                <m:mcPr>
                                  <m:count m:val="1"/>
                                  <m:mcJc m:val="center"/>
                                </m:mcPr>
                              </m:mc>
                            </m:mcs>
                            <m:ctrlPr>
                              <a:rPr lang="en-US" sz="3200" i="1">
                                <a:latin typeface="Cambria Math" panose="02040503050406030204" pitchFamily="18" charset="0"/>
                              </a:rPr>
                            </m:ctrlPr>
                          </m:mPr>
                          <m:mr>
                            <m:e>
                              <m:r>
                                <m:rPr>
                                  <m:brk m:alnAt="7"/>
                                </m:rPr>
                                <a:rPr lang="en-US" sz="3200" b="0" i="1" smtClean="0">
                                  <a:latin typeface="Cambria Math" panose="02040503050406030204" pitchFamily="18" charset="0"/>
                                </a:rPr>
                                <m:t>−</m:t>
                              </m:r>
                              <m:r>
                                <a:rPr lang="en-US" sz="3200" b="0" i="1" smtClean="0">
                                  <a:latin typeface="Cambria Math" panose="02040503050406030204" pitchFamily="18" charset="0"/>
                                </a:rPr>
                                <m:t>2</m:t>
                              </m:r>
                            </m:e>
                          </m:mr>
                          <m:mr>
                            <m:e>
                              <m:r>
                                <a:rPr lang="en-US" sz="3200" b="0" i="1" smtClean="0">
                                  <a:latin typeface="Cambria Math" panose="02040503050406030204" pitchFamily="18" charset="0"/>
                                </a:rPr>
                                <m:t>1</m:t>
                              </m:r>
                            </m:e>
                          </m:mr>
                        </m:m>
                      </m:e>
                    </m:d>
                  </m:oMath>
                </a14:m>
                <a:r>
                  <a:rPr lang="en-US" sz="3200" b="1" dirty="0"/>
                  <a:t>  are orthogonal.  Further, any nonzero multiples of these vectors are orthogonal.</a:t>
                </a:r>
              </a:p>
              <a:p>
                <a:pPr marL="0" indent="0">
                  <a:spcBef>
                    <a:spcPts val="0"/>
                  </a:spcBef>
                  <a:buNone/>
                </a:pPr>
                <a:endParaRPr lang="en-US" sz="3200" b="1" dirty="0"/>
              </a:p>
              <a:p>
                <a:pPr marL="0" indent="0">
                  <a:spcBef>
                    <a:spcPts val="0"/>
                  </a:spcBef>
                  <a:buNone/>
                </a:pPr>
                <a:r>
                  <a:rPr lang="en-US" sz="3200" b="1" dirty="0"/>
                  <a:t>Geometrically, orthogonal vectors form a right angle.</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r>
                  <a:rPr lang="en-US" sz="2000" b="1" baseline="30000" dirty="0"/>
                  <a:t>1</a:t>
                </a:r>
                <a:r>
                  <a:rPr lang="en-US" sz="2000" b="1" dirty="0"/>
                  <a:t> A zero vector has all components equal to zero.  A nonzero vector has at least one component which is not equal to zero.</a:t>
                </a:r>
                <a:endParaRPr lang="en-US" sz="2000" b="1" baseline="300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b="-1635"/>
                </a:stretch>
              </a:blipFill>
            </p:spPr>
            <p:txBody>
              <a:bodyPr/>
              <a:lstStyle/>
              <a:p>
                <a:r>
                  <a:rPr lang="en-US">
                    <a:noFill/>
                  </a:rPr>
                  <a:t> </a:t>
                </a:r>
              </a:p>
            </p:txBody>
          </p:sp>
        </mc:Fallback>
      </mc:AlternateContent>
    </p:spTree>
    <p:extLst>
      <p:ext uri="{BB962C8B-B14F-4D97-AF65-F5344CB8AC3E}">
        <p14:creationId xmlns:p14="http://schemas.microsoft.com/office/powerpoint/2010/main" val="2701986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INNER PRODUCTS (CONTINUED)</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The length of a vector is the square root of the vector’s inner product with itself, namely the square root of the sum of squared components.</a:t>
            </a:r>
            <a:r>
              <a:rPr lang="en-US" sz="3200" b="1" baseline="30000" dirty="0"/>
              <a:t>2  </a:t>
            </a:r>
          </a:p>
          <a:p>
            <a:pPr marL="0" indent="0">
              <a:spcBef>
                <a:spcPts val="0"/>
              </a:spcBef>
              <a:buNone/>
            </a:pPr>
            <a:endParaRPr lang="en-US" sz="3200" b="1" baseline="30000" dirty="0"/>
          </a:p>
          <a:p>
            <a:pPr marL="0" indent="0">
              <a:spcBef>
                <a:spcPts val="0"/>
              </a:spcBef>
              <a:buNone/>
            </a:pPr>
            <a:r>
              <a:rPr lang="en-US" sz="3200" b="1" dirty="0"/>
              <a:t>The inner product of two nonzero vectors equals the product of their lengths multiplied by the cosine of the angle between them.</a:t>
            </a:r>
            <a:r>
              <a:rPr lang="en-US" sz="3200" b="1" baseline="30000" dirty="0"/>
              <a:t>3</a:t>
            </a:r>
            <a:endParaRPr lang="en-US" sz="3200" b="1" dirty="0"/>
          </a:p>
          <a:p>
            <a:pPr marL="0" indent="0">
              <a:spcBef>
                <a:spcPts val="0"/>
              </a:spcBef>
              <a:buNone/>
            </a:pPr>
            <a:endParaRPr lang="en-US" sz="3200" b="1" baseline="30000" dirty="0"/>
          </a:p>
          <a:p>
            <a:pPr marL="0" indent="0">
              <a:spcBef>
                <a:spcPts val="0"/>
              </a:spcBef>
              <a:buNone/>
            </a:pPr>
            <a:r>
              <a:rPr lang="en-US" sz="2000" b="1" baseline="30000" dirty="0"/>
              <a:t>2</a:t>
            </a:r>
            <a:r>
              <a:rPr lang="en-US" sz="2000" b="1" dirty="0"/>
              <a:t> This is basically the Pythagorean Theorem from high school geometry.</a:t>
            </a:r>
          </a:p>
          <a:p>
            <a:pPr marL="0" indent="0">
              <a:spcBef>
                <a:spcPts val="0"/>
              </a:spcBef>
              <a:buNone/>
            </a:pPr>
            <a:r>
              <a:rPr lang="en-US" sz="2000" b="1" baseline="30000" dirty="0"/>
              <a:t>3</a:t>
            </a:r>
            <a:r>
              <a:rPr lang="en-US" sz="2000" b="1" dirty="0"/>
              <a:t> This relates to the “law of cosines” from high school trigonometry.</a:t>
            </a:r>
          </a:p>
          <a:p>
            <a:pPr marL="0" indent="0">
              <a:spcBef>
                <a:spcPts val="0"/>
              </a:spcBef>
              <a:buNone/>
            </a:pPr>
            <a:endParaRPr lang="en-US" sz="3200" b="1" dirty="0"/>
          </a:p>
          <a:p>
            <a:pPr marL="0" indent="0">
              <a:spcBef>
                <a:spcPts val="0"/>
              </a:spcBef>
              <a:buNone/>
            </a:pPr>
            <a:endParaRPr lang="en-US" sz="3200" b="1" dirty="0"/>
          </a:p>
        </p:txBody>
      </p:sp>
    </p:spTree>
    <p:extLst>
      <p:ext uri="{BB962C8B-B14F-4D97-AF65-F5344CB8AC3E}">
        <p14:creationId xmlns:p14="http://schemas.microsoft.com/office/powerpoint/2010/main" val="3629170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SHORTHAND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475222"/>
              </a:xfrm>
            </p:spPr>
            <p:txBody>
              <a:bodyPr>
                <a:noAutofit/>
              </a:bodyPr>
              <a:lstStyle/>
              <a:p>
                <a:pPr marL="0" indent="0">
                  <a:spcBef>
                    <a:spcPts val="0"/>
                  </a:spcBef>
                  <a:buNone/>
                </a:pPr>
                <a:r>
                  <a:rPr lang="en-US" sz="3200" b="1" dirty="0"/>
                  <a:t>There are various shorthand notations for a vector.  One of them is to use a lower case letter in bold font, as in  </a:t>
                </a:r>
                <a14:m>
                  <m:oMath xmlns:m="http://schemas.openxmlformats.org/officeDocument/2006/math">
                    <m:r>
                      <a:rPr lang="en-US" sz="3200" b="1" i="1" smtClean="0">
                        <a:latin typeface="Cambria Math" panose="02040503050406030204" pitchFamily="18" charset="0"/>
                      </a:rPr>
                      <m:t>𝒃</m:t>
                    </m:r>
                  </m:oMath>
                </a14:m>
                <a:r>
                  <a:rPr lang="en-US" sz="3200" b="1" dirty="0"/>
                  <a:t>,  but this only works well if the bold font is noticeably different from the regular font.  (That is not always the case on a dry erase board !) </a:t>
                </a:r>
              </a:p>
              <a:p>
                <a:pPr marL="0" indent="0">
                  <a:spcBef>
                    <a:spcPts val="0"/>
                  </a:spcBef>
                  <a:buNone/>
                </a:pPr>
                <a:endParaRPr lang="en-US" sz="3200" b="1" dirty="0"/>
              </a:p>
              <a:p>
                <a:pPr marL="0" indent="0">
                  <a:spcBef>
                    <a:spcPts val="0"/>
                  </a:spcBef>
                  <a:buNone/>
                </a:pPr>
                <a:r>
                  <a:rPr lang="en-US" sz="3200" b="1" dirty="0"/>
                  <a:t>Another option is to use a lower case letter with a copy editor’s symbol for bold font.  This symbol looks like a small portion of a sinusoidal curve and is placed below the letter, as in  </a:t>
                </a:r>
                <a14:m>
                  <m:oMath xmlns:m="http://schemas.openxmlformats.org/officeDocument/2006/math">
                    <m:m>
                      <m:mPr>
                        <m:mcs>
                          <m:mc>
                            <m:mcPr>
                              <m:count m:val="1"/>
                              <m:mcJc m:val="center"/>
                            </m:mcPr>
                          </m:mc>
                        </m:mcs>
                        <m:ctrlPr>
                          <a:rPr lang="en-US" sz="3200" b="1" i="1" smtClean="0">
                            <a:latin typeface="Cambria Math" panose="02040503050406030204" pitchFamily="18" charset="0"/>
                          </a:rPr>
                        </m:ctrlPr>
                      </m:mPr>
                      <m:mr>
                        <m:e>
                          <m:r>
                            <m:rPr>
                              <m:brk m:alnAt="7"/>
                            </m:rPr>
                            <a:rPr lang="en-US" sz="3200" b="0" i="1" smtClean="0">
                              <a:latin typeface="Cambria Math" panose="02040503050406030204" pitchFamily="18" charset="0"/>
                            </a:rPr>
                            <m:t>𝑏</m:t>
                          </m:r>
                        </m:e>
                      </m:mr>
                      <m:mr>
                        <m:e>
                          <m:acc>
                            <m:accPr>
                              <m:chr m:val="̃"/>
                              <m:ctrlPr>
                                <a:rPr lang="en-US" sz="3200" b="1" i="1" smtClean="0">
                                  <a:latin typeface="Cambria Math" panose="02040503050406030204" pitchFamily="18" charset="0"/>
                                </a:rPr>
                              </m:ctrlPr>
                            </m:accPr>
                            <m:e/>
                          </m:acc>
                        </m:e>
                      </m:mr>
                    </m:m>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475222"/>
              </a:xfrm>
              <a:blipFill>
                <a:blip r:embed="rId2"/>
                <a:stretch>
                  <a:fillRect l="-1600" t="-1771" r="-1538"/>
                </a:stretch>
              </a:blipFill>
            </p:spPr>
            <p:txBody>
              <a:bodyPr/>
              <a:lstStyle/>
              <a:p>
                <a:r>
                  <a:rPr lang="en-US">
                    <a:noFill/>
                  </a:rPr>
                  <a:t> </a:t>
                </a:r>
              </a:p>
            </p:txBody>
          </p:sp>
        </mc:Fallback>
      </mc:AlternateContent>
    </p:spTree>
    <p:extLst>
      <p:ext uri="{BB962C8B-B14F-4D97-AF65-F5344CB8AC3E}">
        <p14:creationId xmlns:p14="http://schemas.microsoft.com/office/powerpoint/2010/main" val="3092971625"/>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20BE78-9FDF-401B-B412-3AA10EC5BEA3}">
  <ds:schemaRefs>
    <ds:schemaRef ds:uri="http://purl.org/dc/terms/"/>
    <ds:schemaRef ds:uri="http://purl.org/dc/dcmitype/"/>
    <ds:schemaRef ds:uri="16c05727-aa75-4e4a-9b5f-8a80a1165891"/>
    <ds:schemaRef ds:uri="230e9df3-be65-4c73-a93b-d1236ebd677e"/>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71af3243-3dd4-4a8d-8c0d-dd76da1f02a5"/>
    <ds:schemaRef ds:uri="http://schemas.microsoft.com/sharepoint/v3"/>
    <ds:schemaRef ds:uri="http://purl.org/dc/elements/1.1/"/>
  </ds:schemaRefs>
</ds:datastoreItem>
</file>

<file path=customXml/itemProps2.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0E62E91-3991-445A-ADE0-DB143B39320F}">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1256</TotalTime>
  <Words>2706</Words>
  <Application>Microsoft Office PowerPoint</Application>
  <PresentationFormat>Widescreen</PresentationFormat>
  <Paragraphs>171</Paragraphs>
  <Slides>36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Aptos</vt:lpstr>
      <vt:lpstr>Arial</vt:lpstr>
      <vt:lpstr>Calibri</vt:lpstr>
      <vt:lpstr>Cambria Math</vt:lpstr>
      <vt:lpstr>Univers Condensed Light</vt:lpstr>
      <vt:lpstr>Walbaum Display Light</vt:lpstr>
      <vt:lpstr>AngleLinesVTI</vt:lpstr>
      <vt:lpstr>Vectors and matrices; analytic optimization in two dimensions  BST 675 Fall 2025 Lecture 8 Dr. Richard Charnigo </vt:lpstr>
      <vt:lpstr>MOTIVATION</vt:lpstr>
      <vt:lpstr>MOTIVATION (CONTINUED)</vt:lpstr>
      <vt:lpstr>VECTORS</vt:lpstr>
      <vt:lpstr>ADDITION, SCALAR MULTIPLICATION</vt:lpstr>
      <vt:lpstr>INNER PRODUCTS</vt:lpstr>
      <vt:lpstr>INNER PRODUCTS (CONTINUED)</vt:lpstr>
      <vt:lpstr>INNER PRODUCTS (CONTINUED)</vt:lpstr>
      <vt:lpstr>SHORTHAND</vt:lpstr>
      <vt:lpstr>SHORTHAND (CONTINUED)</vt:lpstr>
      <vt:lpstr>SHORTHAND (CONTINUED)</vt:lpstr>
      <vt:lpstr>MATRICES</vt:lpstr>
      <vt:lpstr>ADDITION, SCALAR MULTIPLICATION</vt:lpstr>
      <vt:lpstr>TRANSPOSES</vt:lpstr>
      <vt:lpstr>MATRIX PRODUCT</vt:lpstr>
      <vt:lpstr>MATRIX PRODUCT (CONTINUED)</vt:lpstr>
      <vt:lpstr>MATRIX PRODUCT (CONTINUED)</vt:lpstr>
      <vt:lpstr>SHORTHAND</vt:lpstr>
      <vt:lpstr>DETERMINANT</vt:lpstr>
      <vt:lpstr>DETERMINANT (CONTINUED)</vt:lpstr>
      <vt:lpstr>IDENTITY</vt:lpstr>
      <vt:lpstr>INVERSE</vt:lpstr>
      <vt:lpstr>INVERSE (CONTINUED)</vt:lpstr>
      <vt:lpstr>Some further TERMINOLOGY</vt:lpstr>
      <vt:lpstr>PARTIAL DERIVATIVES</vt:lpstr>
      <vt:lpstr>PARTIAL DERIVATIVES (CONTINUED)</vt:lpstr>
      <vt:lpstr>PARTIAL DERIVATIVES (CONTINUED)</vt:lpstr>
      <vt:lpstr>PARTIAL DERIVATIVES (CONTINUED)</vt:lpstr>
      <vt:lpstr>2nd order partials</vt:lpstr>
      <vt:lpstr>2nd order partials (CONTINUED)</vt:lpstr>
      <vt:lpstr>2nd order partials (CONTINUED)</vt:lpstr>
      <vt:lpstr>OPTIMIZATION</vt:lpstr>
      <vt:lpstr>OPTIMIZATION (CONTINUED)</vt:lpstr>
      <vt:lpstr>OPTIMIZATION (CONTINUED)</vt:lpstr>
      <vt:lpstr>OPTIMIZATION (CONTINUED)</vt:lpstr>
      <vt:lpstr>OPTIMIZATION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4</cp:revision>
  <cp:lastPrinted>2025-09-27T01:22:51Z</cp:lastPrinted>
  <dcterms:created xsi:type="dcterms:W3CDTF">2025-09-19T01:53:50Z</dcterms:created>
  <dcterms:modified xsi:type="dcterms:W3CDTF">2025-10-15T03:26:34Z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