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5FCBE9-005B-4816-9B37-ACC16B84D478}" v="1646" dt="2025-08-22T19:58:39.9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ichard Charnigo" userId="4fe029dc7930efe6" providerId="LiveId" clId="{9A5FCBE9-005B-4816-9B37-ACC16B84D478}"/>
    <pc:docChg chg="undo redo custSel addSld delSld modSld">
      <pc:chgData name="Richard Charnigo" userId="4fe029dc7930efe6" providerId="LiveId" clId="{9A5FCBE9-005B-4816-9B37-ACC16B84D478}" dt="2025-08-22T20:10:20.233" v="14424" actId="20577"/>
      <pc:docMkLst>
        <pc:docMk/>
      </pc:docMkLst>
      <pc:sldChg chg="modSp mod">
        <pc:chgData name="Richard Charnigo" userId="4fe029dc7930efe6" providerId="LiveId" clId="{9A5FCBE9-005B-4816-9B37-ACC16B84D478}" dt="2025-08-22T04:10:52.901" v="70" actId="14100"/>
        <pc:sldMkLst>
          <pc:docMk/>
          <pc:sldMk cId="340496337" sldId="256"/>
        </pc:sldMkLst>
        <pc:spChg chg="mod">
          <ac:chgData name="Richard Charnigo" userId="4fe029dc7930efe6" providerId="LiveId" clId="{9A5FCBE9-005B-4816-9B37-ACC16B84D478}" dt="2025-08-22T04:10:52.901" v="70" actId="14100"/>
          <ac:spMkLst>
            <pc:docMk/>
            <pc:sldMk cId="340496337" sldId="256"/>
            <ac:spMk id="2" creationId="{25BC26E0-8949-3811-511C-2040B1CD54E6}"/>
          </ac:spMkLst>
        </pc:spChg>
        <pc:spChg chg="mod">
          <ac:chgData name="Richard Charnigo" userId="4fe029dc7930efe6" providerId="LiveId" clId="{9A5FCBE9-005B-4816-9B37-ACC16B84D478}" dt="2025-08-22T04:10:44.959" v="69" actId="20577"/>
          <ac:spMkLst>
            <pc:docMk/>
            <pc:sldMk cId="340496337" sldId="256"/>
            <ac:spMk id="3" creationId="{24A1EF70-41E0-5BCD-9EEC-E9E73B761C0C}"/>
          </ac:spMkLst>
        </pc:spChg>
      </pc:sldChg>
      <pc:sldChg chg="modSp mod">
        <pc:chgData name="Richard Charnigo" userId="4fe029dc7930efe6" providerId="LiveId" clId="{9A5FCBE9-005B-4816-9B37-ACC16B84D478}" dt="2025-08-22T17:56:11.298" v="13820" actId="115"/>
        <pc:sldMkLst>
          <pc:docMk/>
          <pc:sldMk cId="138268939" sldId="257"/>
        </pc:sldMkLst>
        <pc:spChg chg="mod">
          <ac:chgData name="Richard Charnigo" userId="4fe029dc7930efe6" providerId="LiveId" clId="{9A5FCBE9-005B-4816-9B37-ACC16B84D478}" dt="2025-08-22T04:11:14.441" v="111" actId="20577"/>
          <ac:spMkLst>
            <pc:docMk/>
            <pc:sldMk cId="138268939" sldId="257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7:56:11.298" v="13820" actId="115"/>
          <ac:spMkLst>
            <pc:docMk/>
            <pc:sldMk cId="138268939" sldId="257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9A5FCBE9-005B-4816-9B37-ACC16B84D478}" dt="2025-08-22T04:41:31.535" v="3907" actId="20577"/>
        <pc:sldMkLst>
          <pc:docMk/>
          <pc:sldMk cId="2675596128" sldId="258"/>
        </pc:sldMkLst>
        <pc:spChg chg="mod">
          <ac:chgData name="Richard Charnigo" userId="4fe029dc7930efe6" providerId="LiveId" clId="{9A5FCBE9-005B-4816-9B37-ACC16B84D478}" dt="2025-08-22T04:12:55.762" v="540" actId="20577"/>
          <ac:spMkLst>
            <pc:docMk/>
            <pc:sldMk cId="2675596128" sldId="258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04:41:31.535" v="3907" actId="20577"/>
          <ac:spMkLst>
            <pc:docMk/>
            <pc:sldMk cId="2675596128" sldId="258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0:59.529" v="71" actId="2696"/>
        <pc:sldMkLst>
          <pc:docMk/>
          <pc:sldMk cId="3657862003" sldId="258"/>
        </pc:sldMkLst>
      </pc:sldChg>
      <pc:sldChg chg="del">
        <pc:chgData name="Richard Charnigo" userId="4fe029dc7930efe6" providerId="LiveId" clId="{9A5FCBE9-005B-4816-9B37-ACC16B84D478}" dt="2025-08-22T04:11:00.681" v="72" actId="2696"/>
        <pc:sldMkLst>
          <pc:docMk/>
          <pc:sldMk cId="1835744668" sldId="259"/>
        </pc:sldMkLst>
      </pc:sldChg>
      <pc:sldChg chg="modSp add mod">
        <pc:chgData name="Richard Charnigo" userId="4fe029dc7930efe6" providerId="LiveId" clId="{9A5FCBE9-005B-4816-9B37-ACC16B84D478}" dt="2025-08-22T17:57:07.764" v="13833" actId="20577"/>
        <pc:sldMkLst>
          <pc:docMk/>
          <pc:sldMk cId="3474756039" sldId="259"/>
        </pc:sldMkLst>
        <pc:spChg chg="mod">
          <ac:chgData name="Richard Charnigo" userId="4fe029dc7930efe6" providerId="LiveId" clId="{9A5FCBE9-005B-4816-9B37-ACC16B84D478}" dt="2025-08-22T04:28:40.281" v="2656" actId="20577"/>
          <ac:spMkLst>
            <pc:docMk/>
            <pc:sldMk cId="3474756039" sldId="259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7:57:07.764" v="13833" actId="20577"/>
          <ac:spMkLst>
            <pc:docMk/>
            <pc:sldMk cId="3474756039" sldId="259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1.018" v="73" actId="2696"/>
        <pc:sldMkLst>
          <pc:docMk/>
          <pc:sldMk cId="381888664" sldId="260"/>
        </pc:sldMkLst>
      </pc:sldChg>
      <pc:sldChg chg="modSp add mod">
        <pc:chgData name="Richard Charnigo" userId="4fe029dc7930efe6" providerId="LiveId" clId="{9A5FCBE9-005B-4816-9B37-ACC16B84D478}" dt="2025-08-22T17:57:35.578" v="13838" actId="20577"/>
        <pc:sldMkLst>
          <pc:docMk/>
          <pc:sldMk cId="2307834117" sldId="260"/>
        </pc:sldMkLst>
        <pc:spChg chg="mod">
          <ac:chgData name="Richard Charnigo" userId="4fe029dc7930efe6" providerId="LiveId" clId="{9A5FCBE9-005B-4816-9B37-ACC16B84D478}" dt="2025-08-22T17:57:35.578" v="13838" actId="20577"/>
          <ac:spMkLst>
            <pc:docMk/>
            <pc:sldMk cId="2307834117" sldId="260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9A5FCBE9-005B-4816-9B37-ACC16B84D478}" dt="2025-08-22T05:06:53.205" v="7487" actId="20577"/>
        <pc:sldMkLst>
          <pc:docMk/>
          <pc:sldMk cId="3719248252" sldId="261"/>
        </pc:sldMkLst>
        <pc:spChg chg="mod">
          <ac:chgData name="Richard Charnigo" userId="4fe029dc7930efe6" providerId="LiveId" clId="{9A5FCBE9-005B-4816-9B37-ACC16B84D478}" dt="2025-08-22T04:51:37.857" v="5394" actId="20577"/>
          <ac:spMkLst>
            <pc:docMk/>
            <pc:sldMk cId="3719248252" sldId="261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05:06:53.205" v="7487" actId="20577"/>
          <ac:spMkLst>
            <pc:docMk/>
            <pc:sldMk cId="3719248252" sldId="261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1.235" v="74" actId="2696"/>
        <pc:sldMkLst>
          <pc:docMk/>
          <pc:sldMk cId="70453490" sldId="262"/>
        </pc:sldMkLst>
      </pc:sldChg>
      <pc:sldChg chg="modSp add mod">
        <pc:chgData name="Richard Charnigo" userId="4fe029dc7930efe6" providerId="LiveId" clId="{9A5FCBE9-005B-4816-9B37-ACC16B84D478}" dt="2025-08-22T05:07:06.523" v="7512" actId="20577"/>
        <pc:sldMkLst>
          <pc:docMk/>
          <pc:sldMk cId="2090713201" sldId="262"/>
        </pc:sldMkLst>
        <pc:spChg chg="mod">
          <ac:chgData name="Richard Charnigo" userId="4fe029dc7930efe6" providerId="LiveId" clId="{9A5FCBE9-005B-4816-9B37-ACC16B84D478}" dt="2025-08-22T04:51:44.829" v="5396" actId="20577"/>
          <ac:spMkLst>
            <pc:docMk/>
            <pc:sldMk cId="2090713201" sldId="262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05:07:06.523" v="7512" actId="20577"/>
          <ac:spMkLst>
            <pc:docMk/>
            <pc:sldMk cId="2090713201" sldId="262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1.432" v="75" actId="2696"/>
        <pc:sldMkLst>
          <pc:docMk/>
          <pc:sldMk cId="92818899" sldId="263"/>
        </pc:sldMkLst>
      </pc:sldChg>
      <pc:sldChg chg="modSp add mod">
        <pc:chgData name="Richard Charnigo" userId="4fe029dc7930efe6" providerId="LiveId" clId="{9A5FCBE9-005B-4816-9B37-ACC16B84D478}" dt="2025-08-22T18:00:01.614" v="13879" actId="20577"/>
        <pc:sldMkLst>
          <pc:docMk/>
          <pc:sldMk cId="1584688511" sldId="263"/>
        </pc:sldMkLst>
        <pc:spChg chg="mod">
          <ac:chgData name="Richard Charnigo" userId="4fe029dc7930efe6" providerId="LiveId" clId="{9A5FCBE9-005B-4816-9B37-ACC16B84D478}" dt="2025-08-22T18:00:01.614" v="13879" actId="20577"/>
          <ac:spMkLst>
            <pc:docMk/>
            <pc:sldMk cId="1584688511" sldId="263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9A5FCBE9-005B-4816-9B37-ACC16B84D478}" dt="2025-08-22T18:10:24.862" v="13946" actId="20577"/>
        <pc:sldMkLst>
          <pc:docMk/>
          <pc:sldMk cId="33321754" sldId="264"/>
        </pc:sldMkLst>
        <pc:spChg chg="mod">
          <ac:chgData name="Richard Charnigo" userId="4fe029dc7930efe6" providerId="LiveId" clId="{9A5FCBE9-005B-4816-9B37-ACC16B84D478}" dt="2025-08-22T04:57:39.650" v="6288" actId="20577"/>
          <ac:spMkLst>
            <pc:docMk/>
            <pc:sldMk cId="33321754" sldId="264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8:10:24.862" v="13946" actId="20577"/>
          <ac:spMkLst>
            <pc:docMk/>
            <pc:sldMk cId="33321754" sldId="264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1.653" v="76" actId="2696"/>
        <pc:sldMkLst>
          <pc:docMk/>
          <pc:sldMk cId="3688089636" sldId="264"/>
        </pc:sldMkLst>
      </pc:sldChg>
      <pc:sldChg chg="modSp add mod">
        <pc:chgData name="Richard Charnigo" userId="4fe029dc7930efe6" providerId="LiveId" clId="{9A5FCBE9-005B-4816-9B37-ACC16B84D478}" dt="2025-08-22T05:07:01.086" v="7503" actId="20577"/>
        <pc:sldMkLst>
          <pc:docMk/>
          <pc:sldMk cId="1296215269" sldId="265"/>
        </pc:sldMkLst>
        <pc:spChg chg="mod">
          <ac:chgData name="Richard Charnigo" userId="4fe029dc7930efe6" providerId="LiveId" clId="{9A5FCBE9-005B-4816-9B37-ACC16B84D478}" dt="2025-08-22T05:00:27.182" v="6812" actId="20577"/>
          <ac:spMkLst>
            <pc:docMk/>
            <pc:sldMk cId="1296215269" sldId="265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05:07:01.086" v="7503" actId="20577"/>
          <ac:spMkLst>
            <pc:docMk/>
            <pc:sldMk cId="1296215269" sldId="265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1.881" v="77" actId="2696"/>
        <pc:sldMkLst>
          <pc:docMk/>
          <pc:sldMk cId="3765503201" sldId="265"/>
        </pc:sldMkLst>
      </pc:sldChg>
      <pc:sldChg chg="modSp add mod">
        <pc:chgData name="Richard Charnigo" userId="4fe029dc7930efe6" providerId="LiveId" clId="{9A5FCBE9-005B-4816-9B37-ACC16B84D478}" dt="2025-08-22T18:01:12.613" v="13899" actId="20577"/>
        <pc:sldMkLst>
          <pc:docMk/>
          <pc:sldMk cId="1265355189" sldId="266"/>
        </pc:sldMkLst>
        <pc:spChg chg="mod">
          <ac:chgData name="Richard Charnigo" userId="4fe029dc7930efe6" providerId="LiveId" clId="{9A5FCBE9-005B-4816-9B37-ACC16B84D478}" dt="2025-08-22T05:02:10.195" v="6903" actId="20577"/>
          <ac:spMkLst>
            <pc:docMk/>
            <pc:sldMk cId="1265355189" sldId="266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8:01:12.613" v="13899" actId="20577"/>
          <ac:spMkLst>
            <pc:docMk/>
            <pc:sldMk cId="1265355189" sldId="266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2.187" v="78" actId="2696"/>
        <pc:sldMkLst>
          <pc:docMk/>
          <pc:sldMk cId="3177200732" sldId="266"/>
        </pc:sldMkLst>
      </pc:sldChg>
      <pc:sldChg chg="del">
        <pc:chgData name="Richard Charnigo" userId="4fe029dc7930efe6" providerId="LiveId" clId="{9A5FCBE9-005B-4816-9B37-ACC16B84D478}" dt="2025-08-22T04:11:02.507" v="79" actId="2696"/>
        <pc:sldMkLst>
          <pc:docMk/>
          <pc:sldMk cId="1366569942" sldId="267"/>
        </pc:sldMkLst>
      </pc:sldChg>
      <pc:sldChg chg="modSp add mod">
        <pc:chgData name="Richard Charnigo" userId="4fe029dc7930efe6" providerId="LiveId" clId="{9A5FCBE9-005B-4816-9B37-ACC16B84D478}" dt="2025-08-22T18:10:41.909" v="13947" actId="114"/>
        <pc:sldMkLst>
          <pc:docMk/>
          <pc:sldMk cId="1888000468" sldId="267"/>
        </pc:sldMkLst>
        <pc:spChg chg="mod">
          <ac:chgData name="Richard Charnigo" userId="4fe029dc7930efe6" providerId="LiveId" clId="{9A5FCBE9-005B-4816-9B37-ACC16B84D478}" dt="2025-08-22T18:10:41.909" v="13947" actId="114"/>
          <ac:spMkLst>
            <pc:docMk/>
            <pc:sldMk cId="1888000468" sldId="267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9A5FCBE9-005B-4816-9B37-ACC16B84D478}" dt="2025-08-22T18:10:54.832" v="13948" actId="20577"/>
        <pc:sldMkLst>
          <pc:docMk/>
          <pc:sldMk cId="638456637" sldId="268"/>
        </pc:sldMkLst>
        <pc:spChg chg="mod">
          <ac:chgData name="Richard Charnigo" userId="4fe029dc7930efe6" providerId="LiveId" clId="{9A5FCBE9-005B-4816-9B37-ACC16B84D478}" dt="2025-08-22T18:10:54.832" v="13948" actId="20577"/>
          <ac:spMkLst>
            <pc:docMk/>
            <pc:sldMk cId="638456637" sldId="268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3.054" v="80" actId="2696"/>
        <pc:sldMkLst>
          <pc:docMk/>
          <pc:sldMk cId="1384251830" sldId="268"/>
        </pc:sldMkLst>
      </pc:sldChg>
      <pc:sldChg chg="del">
        <pc:chgData name="Richard Charnigo" userId="4fe029dc7930efe6" providerId="LiveId" clId="{9A5FCBE9-005B-4816-9B37-ACC16B84D478}" dt="2025-08-22T04:11:03.394" v="81" actId="2696"/>
        <pc:sldMkLst>
          <pc:docMk/>
          <pc:sldMk cId="19407454" sldId="269"/>
        </pc:sldMkLst>
      </pc:sldChg>
      <pc:sldChg chg="modSp add mod">
        <pc:chgData name="Richard Charnigo" userId="4fe029dc7930efe6" providerId="LiveId" clId="{9A5FCBE9-005B-4816-9B37-ACC16B84D478}" dt="2025-08-22T18:11:51.032" v="13949" actId="20577"/>
        <pc:sldMkLst>
          <pc:docMk/>
          <pc:sldMk cId="1840062132" sldId="269"/>
        </pc:sldMkLst>
        <pc:spChg chg="mod">
          <ac:chgData name="Richard Charnigo" userId="4fe029dc7930efe6" providerId="LiveId" clId="{9A5FCBE9-005B-4816-9B37-ACC16B84D478}" dt="2025-08-22T17:01:48.342" v="10338" actId="20577"/>
          <ac:spMkLst>
            <pc:docMk/>
            <pc:sldMk cId="1840062132" sldId="269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8:11:51.032" v="13949" actId="20577"/>
          <ac:spMkLst>
            <pc:docMk/>
            <pc:sldMk cId="1840062132" sldId="269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3.657" v="82" actId="2696"/>
        <pc:sldMkLst>
          <pc:docMk/>
          <pc:sldMk cId="994343110" sldId="270"/>
        </pc:sldMkLst>
      </pc:sldChg>
      <pc:sldChg chg="modSp add mod">
        <pc:chgData name="Richard Charnigo" userId="4fe029dc7930efe6" providerId="LiveId" clId="{9A5FCBE9-005B-4816-9B37-ACC16B84D478}" dt="2025-08-22T18:12:17.500" v="13953" actId="20577"/>
        <pc:sldMkLst>
          <pc:docMk/>
          <pc:sldMk cId="3166699580" sldId="270"/>
        </pc:sldMkLst>
        <pc:spChg chg="mod">
          <ac:chgData name="Richard Charnigo" userId="4fe029dc7930efe6" providerId="LiveId" clId="{9A5FCBE9-005B-4816-9B37-ACC16B84D478}" dt="2025-08-22T17:01:57.470" v="10345" actId="20577"/>
          <ac:spMkLst>
            <pc:docMk/>
            <pc:sldMk cId="3166699580" sldId="270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8:12:17.500" v="13953" actId="20577"/>
          <ac:spMkLst>
            <pc:docMk/>
            <pc:sldMk cId="3166699580" sldId="270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9A5FCBE9-005B-4816-9B37-ACC16B84D478}" dt="2025-08-22T20:03:37.935" v="14182" actId="20577"/>
        <pc:sldMkLst>
          <pc:docMk/>
          <pc:sldMk cId="80777920" sldId="271"/>
        </pc:sldMkLst>
        <pc:spChg chg="mod">
          <ac:chgData name="Richard Charnigo" userId="4fe029dc7930efe6" providerId="LiveId" clId="{9A5FCBE9-005B-4816-9B37-ACC16B84D478}" dt="2025-08-22T20:03:37.935" v="14182" actId="20577"/>
          <ac:spMkLst>
            <pc:docMk/>
            <pc:sldMk cId="80777920" sldId="271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3.938" v="83" actId="2696"/>
        <pc:sldMkLst>
          <pc:docMk/>
          <pc:sldMk cId="557716126" sldId="271"/>
        </pc:sldMkLst>
      </pc:sldChg>
      <pc:sldChg chg="del">
        <pc:chgData name="Richard Charnigo" userId="4fe029dc7930efe6" providerId="LiveId" clId="{9A5FCBE9-005B-4816-9B37-ACC16B84D478}" dt="2025-08-22T04:11:04.341" v="84" actId="2696"/>
        <pc:sldMkLst>
          <pc:docMk/>
          <pc:sldMk cId="1053958767" sldId="272"/>
        </pc:sldMkLst>
      </pc:sldChg>
      <pc:sldChg chg="modSp add mod">
        <pc:chgData name="Richard Charnigo" userId="4fe029dc7930efe6" providerId="LiveId" clId="{9A5FCBE9-005B-4816-9B37-ACC16B84D478}" dt="2025-08-22T20:04:30.493" v="14184" actId="20577"/>
        <pc:sldMkLst>
          <pc:docMk/>
          <pc:sldMk cId="3644592632" sldId="272"/>
        </pc:sldMkLst>
        <pc:spChg chg="mod">
          <ac:chgData name="Richard Charnigo" userId="4fe029dc7930efe6" providerId="LiveId" clId="{9A5FCBE9-005B-4816-9B37-ACC16B84D478}" dt="2025-08-22T17:17:16.018" v="11069" actId="20577"/>
          <ac:spMkLst>
            <pc:docMk/>
            <pc:sldMk cId="3644592632" sldId="272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20:04:30.493" v="14184" actId="20577"/>
          <ac:spMkLst>
            <pc:docMk/>
            <pc:sldMk cId="3644592632" sldId="272"/>
            <ac:spMk id="3" creationId="{D0F77F9F-E451-09F2-9595-3C1A6274DEC2}"/>
          </ac:spMkLst>
        </pc:spChg>
      </pc:sldChg>
      <pc:sldChg chg="modSp add mod">
        <pc:chgData name="Richard Charnigo" userId="4fe029dc7930efe6" providerId="LiveId" clId="{9A5FCBE9-005B-4816-9B37-ACC16B84D478}" dt="2025-08-22T17:36:41.404" v="12213" actId="20577"/>
        <pc:sldMkLst>
          <pc:docMk/>
          <pc:sldMk cId="320532184" sldId="273"/>
        </pc:sldMkLst>
        <pc:spChg chg="mod">
          <ac:chgData name="Richard Charnigo" userId="4fe029dc7930efe6" providerId="LiveId" clId="{9A5FCBE9-005B-4816-9B37-ACC16B84D478}" dt="2025-08-22T17:26:27.115" v="11674" actId="20577"/>
          <ac:spMkLst>
            <pc:docMk/>
            <pc:sldMk cId="320532184" sldId="273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7:36:41.404" v="12213" actId="20577"/>
          <ac:spMkLst>
            <pc:docMk/>
            <pc:sldMk cId="320532184" sldId="273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4.788" v="85" actId="2696"/>
        <pc:sldMkLst>
          <pc:docMk/>
          <pc:sldMk cId="1737455786" sldId="273"/>
        </pc:sldMkLst>
      </pc:sldChg>
      <pc:sldChg chg="modSp add mod">
        <pc:chgData name="Richard Charnigo" userId="4fe029dc7930efe6" providerId="LiveId" clId="{9A5FCBE9-005B-4816-9B37-ACC16B84D478}" dt="2025-08-22T20:10:07.710" v="14413" actId="20577"/>
        <pc:sldMkLst>
          <pc:docMk/>
          <pc:sldMk cId="3342560417" sldId="274"/>
        </pc:sldMkLst>
        <pc:spChg chg="mod">
          <ac:chgData name="Richard Charnigo" userId="4fe029dc7930efe6" providerId="LiveId" clId="{9A5FCBE9-005B-4816-9B37-ACC16B84D478}" dt="2025-08-22T20:10:07.710" v="14413" actId="20577"/>
          <ac:spMkLst>
            <pc:docMk/>
            <pc:sldMk cId="3342560417" sldId="274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5.439" v="87" actId="2696"/>
        <pc:sldMkLst>
          <pc:docMk/>
          <pc:sldMk cId="4245289129" sldId="274"/>
        </pc:sldMkLst>
      </pc:sldChg>
      <pc:sldChg chg="modSp add mod">
        <pc:chgData name="Richard Charnigo" userId="4fe029dc7930efe6" providerId="LiveId" clId="{9A5FCBE9-005B-4816-9B37-ACC16B84D478}" dt="2025-08-22T20:10:20.233" v="14424" actId="20577"/>
        <pc:sldMkLst>
          <pc:docMk/>
          <pc:sldMk cId="995308331" sldId="275"/>
        </pc:sldMkLst>
        <pc:spChg chg="mod">
          <ac:chgData name="Richard Charnigo" userId="4fe029dc7930efe6" providerId="LiveId" clId="{9A5FCBE9-005B-4816-9B37-ACC16B84D478}" dt="2025-08-22T20:10:20.233" v="14424" actId="20577"/>
          <ac:spMkLst>
            <pc:docMk/>
            <pc:sldMk cId="995308331" sldId="275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5.775" v="88" actId="2696"/>
        <pc:sldMkLst>
          <pc:docMk/>
          <pc:sldMk cId="1090702431" sldId="275"/>
        </pc:sldMkLst>
      </pc:sldChg>
      <pc:sldChg chg="modSp add mod">
        <pc:chgData name="Richard Charnigo" userId="4fe029dc7930efe6" providerId="LiveId" clId="{9A5FCBE9-005B-4816-9B37-ACC16B84D478}" dt="2025-08-22T18:21:40.803" v="14013" actId="114"/>
        <pc:sldMkLst>
          <pc:docMk/>
          <pc:sldMk cId="989935329" sldId="276"/>
        </pc:sldMkLst>
        <pc:spChg chg="mod">
          <ac:chgData name="Richard Charnigo" userId="4fe029dc7930efe6" providerId="LiveId" clId="{9A5FCBE9-005B-4816-9B37-ACC16B84D478}" dt="2025-08-22T17:47:49.548" v="13195" actId="20577"/>
          <ac:spMkLst>
            <pc:docMk/>
            <pc:sldMk cId="989935329" sldId="276"/>
            <ac:spMk id="2" creationId="{031EB903-700B-36AF-6058-F6DC510AEB99}"/>
          </ac:spMkLst>
        </pc:spChg>
        <pc:spChg chg="mod">
          <ac:chgData name="Richard Charnigo" userId="4fe029dc7930efe6" providerId="LiveId" clId="{9A5FCBE9-005B-4816-9B37-ACC16B84D478}" dt="2025-08-22T18:21:40.803" v="14013" actId="114"/>
          <ac:spMkLst>
            <pc:docMk/>
            <pc:sldMk cId="989935329" sldId="276"/>
            <ac:spMk id="3" creationId="{D0F77F9F-E451-09F2-9595-3C1A6274DEC2}"/>
          </ac:spMkLst>
        </pc:spChg>
      </pc:sldChg>
      <pc:sldChg chg="del">
        <pc:chgData name="Richard Charnigo" userId="4fe029dc7930efe6" providerId="LiveId" clId="{9A5FCBE9-005B-4816-9B37-ACC16B84D478}" dt="2025-08-22T04:11:06.128" v="89" actId="2696"/>
        <pc:sldMkLst>
          <pc:docMk/>
          <pc:sldMk cId="2849288828" sldId="276"/>
        </pc:sldMkLst>
      </pc:sldChg>
      <pc:sldChg chg="del">
        <pc:chgData name="Richard Charnigo" userId="4fe029dc7930efe6" providerId="LiveId" clId="{9A5FCBE9-005B-4816-9B37-ACC16B84D478}" dt="2025-08-22T04:11:06.466" v="90" actId="2696"/>
        <pc:sldMkLst>
          <pc:docMk/>
          <pc:sldMk cId="3055664607" sldId="277"/>
        </pc:sldMkLst>
      </pc:sldChg>
      <pc:sldChg chg="del">
        <pc:chgData name="Richard Charnigo" userId="4fe029dc7930efe6" providerId="LiveId" clId="{9A5FCBE9-005B-4816-9B37-ACC16B84D478}" dt="2025-08-22T04:11:07.169" v="91" actId="2696"/>
        <pc:sldMkLst>
          <pc:docMk/>
          <pc:sldMk cId="2306257635" sldId="278"/>
        </pc:sldMkLst>
      </pc:sldChg>
      <pc:sldChg chg="del">
        <pc:chgData name="Richard Charnigo" userId="4fe029dc7930efe6" providerId="LiveId" clId="{9A5FCBE9-005B-4816-9B37-ACC16B84D478}" dt="2025-08-22T04:11:07.696" v="92" actId="2696"/>
        <pc:sldMkLst>
          <pc:docMk/>
          <pc:sldMk cId="1539710429" sldId="279"/>
        </pc:sldMkLst>
      </pc:sldChg>
      <pc:sldChg chg="del">
        <pc:chgData name="Richard Charnigo" userId="4fe029dc7930efe6" providerId="LiveId" clId="{9A5FCBE9-005B-4816-9B37-ACC16B84D478}" dt="2025-08-22T04:11:08.229" v="93" actId="2696"/>
        <pc:sldMkLst>
          <pc:docMk/>
          <pc:sldMk cId="253181932" sldId="280"/>
        </pc:sldMkLst>
      </pc:sldChg>
      <pc:sldChg chg="del">
        <pc:chgData name="Richard Charnigo" userId="4fe029dc7930efe6" providerId="LiveId" clId="{9A5FCBE9-005B-4816-9B37-ACC16B84D478}" dt="2025-08-22T04:11:05.128" v="86" actId="2696"/>
        <pc:sldMkLst>
          <pc:docMk/>
          <pc:sldMk cId="20385668" sldId="2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01923" y="1122363"/>
            <a:ext cx="7588155" cy="2621154"/>
          </a:xfrm>
        </p:spPr>
        <p:txBody>
          <a:bodyPr anchor="b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01923" y="3843708"/>
            <a:ext cx="7588155" cy="1414091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FA71-3A18-48C0-980F-4B68F7F63042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078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4E956D-CB73-C986-F100-46487310D1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515600" cy="113225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423E6A-A07C-BF0D-EA30-9A8A854E4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12648" y="1680898"/>
            <a:ext cx="10515600" cy="44960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DC9908-8F95-8DFC-72CC-158552B56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4EDB3-C0E8-45F8-9E1D-1B6C8D1880C0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26C9BE-9060-50CB-2BB7-07307FF89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4A835B-97D3-BC22-F0B8-4986D4636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13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5B0252-346C-F6F4-3642-19F571550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634888" y="578497"/>
            <a:ext cx="2047037" cy="559846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98DA36-7351-9D6A-518B-678AB8A50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578497"/>
            <a:ext cx="8796688" cy="559846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46BDFF-D746-836C-04B8-CA89AD5D1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0EC4B-54ED-4041-B552-9BA760FA3DBA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9AA929-A9E6-FF9C-0C59-177F892D6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6D893-7E81-90DC-4139-7687B39C3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4436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1210E-201E-4473-82AC-2466F5386C38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542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D06AF-EF87-8489-2C82-DEB90B7EF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381" y="553616"/>
            <a:ext cx="8273140" cy="4008859"/>
          </a:xfrm>
        </p:spPr>
        <p:txBody>
          <a:bodyPr anchor="t">
            <a:norm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5678-CA38-1318-9EA2-5E0A4F9A59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3380" y="4589463"/>
            <a:ext cx="8273140" cy="1384617"/>
          </a:xfrm>
        </p:spPr>
        <p:txBody>
          <a:bodyPr anchor="b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E99186-7E5A-60AF-DE69-5C7DA7161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EA198-6CAB-4B8F-B93F-1F9C8C4B6CE7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FA13D1-1FBA-E820-323B-77B41F1A66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39BE85-85F6-4636-C651-D87CC969A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98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741152" cy="113225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E861E-DFBA-B4AA-9356-CDE3D3F57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12648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D7538-EC5A-3EE7-176F-A58920C5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06041F-4525-44D5-AA4F-332294BF1F56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938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47396"/>
            <a:ext cx="10745788" cy="114329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85735"/>
            <a:ext cx="5157787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DA52B0-7419-A946-4523-6D34BCAD26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9600" y="2386894"/>
            <a:ext cx="5157787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5735"/>
            <a:ext cx="5183188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BAE980-E611-98B5-04E9-DE4584B0E3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199" y="2386894"/>
            <a:ext cx="5183189" cy="37650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57091-BBDF-4EB9-BA6B-2BB67AC4FC0F}" type="datetime1">
              <a:rPr lang="en-US" smtClean="0"/>
              <a:t>8/22/2025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506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B226B-77A6-410C-9796-083F278E0125}" type="datetime1">
              <a:rPr lang="en-US" smtClean="0"/>
              <a:t>8/22/2025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32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A578B-D289-4C40-8593-3D356C49DA58}" type="datetime1">
              <a:rPr lang="en-US" smtClean="0"/>
              <a:t>8/22/2025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624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60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708" y="553616"/>
            <a:ext cx="6279741" cy="5486400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7160" y="2311121"/>
            <a:ext cx="3595634" cy="3728895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DFAE3-14DB-48A7-A80F-80DDB072CE3D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51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557784"/>
            <a:ext cx="3595634" cy="2212313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71C769-CEC8-962A-01E6-15B0E056791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657103"/>
            <a:ext cx="6483687" cy="555590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09601" y="2826137"/>
            <a:ext cx="3585586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EAEF-6478-4102-8F5D-A5FE9FC97ACB}" type="datetime1">
              <a:rPr lang="en-US" smtClean="0"/>
              <a:t>8/22/2025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456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548640"/>
            <a:ext cx="10653578" cy="113225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12647" y="1715532"/>
            <a:ext cx="10653579" cy="4593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37160" y="6453002"/>
            <a:ext cx="34943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67F45AC6-C491-4585-A584-9CE2AF7D5500}" type="datetime1">
              <a:rPr lang="en-US" smtClean="0"/>
              <a:t>8/22/2025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76521" y="6453002"/>
            <a:ext cx="28054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32162" y="6453002"/>
            <a:ext cx="42920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071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54" r:id="rId6"/>
    <p:sldLayoutId id="2147483750" r:id="rId7"/>
    <p:sldLayoutId id="2147483751" r:id="rId8"/>
    <p:sldLayoutId id="2147483752" r:id="rId9"/>
    <p:sldLayoutId id="2147483753" r:id="rId10"/>
    <p:sldLayoutId id="214748375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46">
            <a:extLst>
              <a:ext uri="{FF2B5EF4-FFF2-40B4-BE49-F238E27FC236}">
                <a16:creationId xmlns:a16="http://schemas.microsoft.com/office/drawing/2014/main" id="{1A32057F-F015-B1B2-4E3E-2307F8EFC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BC26E0-8949-3811-511C-2040B1CD54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83355" y="395982"/>
            <a:ext cx="5206482" cy="3634842"/>
          </a:xfrm>
        </p:spPr>
        <p:txBody>
          <a:bodyPr>
            <a:normAutofit/>
          </a:bodyPr>
          <a:lstStyle/>
          <a:p>
            <a:pPr algn="l"/>
            <a:r>
              <a:rPr lang="en-US" sz="3400" dirty="0"/>
              <a:t>Random variables; cumulative distribution and survival functions</a:t>
            </a:r>
            <a:br>
              <a:rPr lang="en-US" sz="3400" dirty="0"/>
            </a:br>
            <a:br>
              <a:rPr lang="en-US" sz="3400" dirty="0"/>
            </a:br>
            <a:r>
              <a:rPr lang="en-US" sz="3400" dirty="0"/>
              <a:t>	</a:t>
            </a:r>
            <a:r>
              <a:rPr lang="en-US" sz="4600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A1EF70-41E0-5BCD-9EEC-E9E73B761C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168896" y="3782008"/>
            <a:ext cx="4206240" cy="1648721"/>
          </a:xfrm>
        </p:spPr>
        <p:txBody>
          <a:bodyPr>
            <a:noAutofit/>
          </a:bodyPr>
          <a:lstStyle/>
          <a:p>
            <a:pPr algn="l">
              <a:lnSpc>
                <a:spcPct val="110000"/>
              </a:lnSpc>
            </a:pPr>
            <a:r>
              <a:rPr lang="en-US" sz="2400" dirty="0"/>
              <a:t>BST 675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Fall 2025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Lecture 2</a:t>
            </a:r>
          </a:p>
          <a:p>
            <a:pPr algn="l">
              <a:lnSpc>
                <a:spcPct val="110000"/>
              </a:lnSpc>
            </a:pPr>
            <a:r>
              <a:rPr lang="en-US" sz="2400" dirty="0"/>
              <a:t>Dr. Richard Charnigo</a:t>
            </a:r>
          </a:p>
        </p:txBody>
      </p:sp>
      <p:pic>
        <p:nvPicPr>
          <p:cNvPr id="15" name="Picture 3" descr="A marble with brown and aqua colors">
            <a:extLst>
              <a:ext uri="{FF2B5EF4-FFF2-40B4-BE49-F238E27FC236}">
                <a16:creationId xmlns:a16="http://schemas.microsoft.com/office/drawing/2014/main" id="{F88DD0FA-DA51-068C-C0F2-D42E5060490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341" r="16583"/>
          <a:stretch>
            <a:fillRect/>
          </a:stretch>
        </p:blipFill>
        <p:spPr>
          <a:xfrm>
            <a:off x="20" y="1"/>
            <a:ext cx="65755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96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random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Continuing from Example #1, let  X  be the number of heads obtained in one flip of the coin.  Somewhat formally, we may write that  X(“heads”) = 1  and  X(“tails”) = 0.  More simply, we may write that  X = 1  corresponds to “heads”  and  X = 0  to “tails”.  We can then see that  P(X = 1) = P(X = 0) = 50%.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Note that probabilities involving  X  are inherited from probabilities attached to elements in the underlying space.</a:t>
            </a:r>
          </a:p>
        </p:txBody>
      </p:sp>
    </p:spTree>
    <p:extLst>
      <p:ext uri="{BB962C8B-B14F-4D97-AF65-F5344CB8AC3E}">
        <p14:creationId xmlns:p14="http://schemas.microsoft.com/office/powerpoint/2010/main" val="333217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random variables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Recalling Example #2, let  X  be the number of heads obtained in two flips of the coin.  Can you see that  P(X = 0) = 25%,       P(X = 1) = 50%,  and  P(X = 2) = 25% ?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Note that  X = 1  collapses two elements in the underlying probability space, namely “heads tails” and “tails heads”.  In general, a random variable may not preserve all of the structure in the underlying space.</a:t>
            </a:r>
          </a:p>
        </p:txBody>
      </p:sp>
    </p:spTree>
    <p:extLst>
      <p:ext uri="{BB962C8B-B14F-4D97-AF65-F5344CB8AC3E}">
        <p14:creationId xmlns:p14="http://schemas.microsoft.com/office/powerpoint/2010/main" val="1265355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random variables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Recalling Example #3, let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  be any real number between  0  and  1.  So,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  is an element of the probability space. 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As on a previous slide, suppose  </a:t>
                </a:r>
                <a:r>
                  <a:rPr lang="en-US" sz="2800" i="1" dirty="0"/>
                  <a:t>F(x) </a:t>
                </a:r>
                <a:r>
                  <a:rPr lang="en-US" sz="2800" dirty="0"/>
                  <a:t>= exp(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/ { 1</a:t>
                </a:r>
                <a:r>
                  <a:rPr lang="en-US" sz="2800" i="1" dirty="0"/>
                  <a:t> </a:t>
                </a:r>
                <a:r>
                  <a:rPr lang="en-US" sz="2800" dirty="0"/>
                  <a:t>+</a:t>
                </a:r>
                <a:r>
                  <a:rPr lang="en-US" sz="2800" i="1" dirty="0"/>
                  <a:t> </a:t>
                </a:r>
                <a:r>
                  <a:rPr lang="en-US" sz="2800" dirty="0"/>
                  <a:t>exp(</a:t>
                </a:r>
                <a:r>
                  <a:rPr lang="en-US" sz="2800" i="1" dirty="0"/>
                  <a:t>x</a:t>
                </a:r>
                <a:r>
                  <a:rPr lang="en-US" sz="2800" dirty="0"/>
                  <a:t>)</a:t>
                </a:r>
                <a:r>
                  <a:rPr lang="en-US" sz="2800" i="1" dirty="0"/>
                  <a:t> </a:t>
                </a:r>
                <a:r>
                  <a:rPr lang="en-US" sz="2800" dirty="0"/>
                  <a:t>}.  An inverse function to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exists, namely  </a:t>
                </a:r>
                <a:r>
                  <a:rPr lang="en-US" sz="2800" i="1" dirty="0"/>
                  <a:t>F</a:t>
                </a:r>
                <a:r>
                  <a:rPr lang="en-US" sz="2800" i="1" baseline="30000" dirty="0"/>
                  <a:t>-1</a:t>
                </a:r>
                <a:r>
                  <a:rPr lang="en-US" sz="2800" i="1" dirty="0"/>
                  <a:t>(y) </a:t>
                </a:r>
                <a:r>
                  <a:rPr lang="en-US" sz="2800" dirty="0"/>
                  <a:t>=</a:t>
                </a:r>
                <a:r>
                  <a:rPr lang="en-US" sz="2800" i="1" dirty="0"/>
                  <a:t> </a:t>
                </a:r>
                <a:r>
                  <a:rPr lang="en-US" sz="2800" dirty="0"/>
                  <a:t>log[ </a:t>
                </a:r>
                <a:r>
                  <a:rPr lang="en-US" sz="2800" i="1" dirty="0"/>
                  <a:t>y</a:t>
                </a:r>
                <a:r>
                  <a:rPr lang="en-US" sz="2800" dirty="0"/>
                  <a:t> / (</a:t>
                </a:r>
                <a:r>
                  <a:rPr lang="en-US" sz="2800" i="1" dirty="0"/>
                  <a:t>1 – y</a:t>
                </a:r>
                <a:r>
                  <a:rPr lang="en-US" sz="2800" dirty="0"/>
                  <a:t>) ].  Here  </a:t>
                </a:r>
                <a:r>
                  <a:rPr lang="en-US" sz="2800" i="1" dirty="0"/>
                  <a:t>y</a:t>
                </a:r>
                <a:r>
                  <a:rPr lang="en-US" sz="2800" dirty="0"/>
                  <a:t>  is understood to be between  0  and  1.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What do we mean by inverse function ?  We have  </a:t>
                </a:r>
                <a:r>
                  <a:rPr lang="en-US" sz="2800" i="1" dirty="0"/>
                  <a:t>F </a:t>
                </a:r>
                <a:r>
                  <a:rPr lang="en-US" sz="2800" dirty="0"/>
                  <a:t>[</a:t>
                </a:r>
                <a:r>
                  <a:rPr lang="en-US" sz="2800" i="1" dirty="0"/>
                  <a:t> F</a:t>
                </a:r>
                <a:r>
                  <a:rPr lang="en-US" sz="2800" i="1" baseline="30000" dirty="0"/>
                  <a:t>-1</a:t>
                </a:r>
                <a:r>
                  <a:rPr lang="en-US" sz="2800" i="1" dirty="0"/>
                  <a:t>(y) </a:t>
                </a:r>
                <a:r>
                  <a:rPr lang="en-US" sz="2800" dirty="0"/>
                  <a:t>]</a:t>
                </a:r>
                <a:r>
                  <a:rPr lang="en-US" sz="2800" i="1" dirty="0"/>
                  <a:t> </a:t>
                </a:r>
                <a:r>
                  <a:rPr lang="en-US" sz="2800" dirty="0"/>
                  <a:t>= </a:t>
                </a:r>
                <a:r>
                  <a:rPr lang="en-US" sz="2800" i="1" dirty="0"/>
                  <a:t>y  </a:t>
                </a:r>
                <a:r>
                  <a:rPr lang="en-US" sz="2800" dirty="0"/>
                  <a:t>and  </a:t>
                </a:r>
                <a:r>
                  <a:rPr lang="en-US" sz="2800" i="1" dirty="0"/>
                  <a:t>F</a:t>
                </a:r>
                <a:r>
                  <a:rPr lang="en-US" sz="2800" i="1" baseline="30000" dirty="0"/>
                  <a:t>-1 </a:t>
                </a:r>
                <a:r>
                  <a:rPr lang="en-US" sz="2800" dirty="0"/>
                  <a:t>[ </a:t>
                </a:r>
                <a:r>
                  <a:rPr lang="en-US" sz="2800" i="1" dirty="0"/>
                  <a:t>F(x)</a:t>
                </a:r>
                <a:r>
                  <a:rPr lang="en-US" sz="2800" dirty="0"/>
                  <a:t> ] = </a:t>
                </a:r>
                <a:r>
                  <a:rPr lang="en-US" sz="2800" i="1" dirty="0"/>
                  <a:t>x</a:t>
                </a:r>
                <a:r>
                  <a:rPr lang="en-US" sz="2800" dirty="0"/>
                  <a:t>,  as you can verify.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25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880004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random variables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Now let us put  X(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)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≔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i="1" dirty="0"/>
                  <a:t>F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 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).  So,  X  is a function from the probability space to the real numbers.  In other words,  X  is a random variable.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If (lower case) 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is any real number, then  X(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)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is the same as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  Moreover,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is between  0  and  1.  Therefore,              P[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</a:t>
                </a:r>
                <a:r>
                  <a:rPr lang="en-US" sz="2800" dirty="0"/>
                  <a:t> ] =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21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84566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number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What we have just done may seem lengthy and peculiar, but it is a recipe for generating random draws from a non-uniform distribution.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In particular, we can generate a random draw, such that the probability of the random draw being less than  </a:t>
            </a:r>
            <a:r>
              <a:rPr lang="en-US" sz="2800" i="1" dirty="0"/>
              <a:t>x</a:t>
            </a:r>
            <a:r>
              <a:rPr lang="en-US" sz="2800" dirty="0"/>
              <a:t>  is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400621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number generation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First, we generate a random draw from the uniform distribution on  0  to  1.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Second, we apply  </a:t>
            </a:r>
            <a:r>
              <a:rPr lang="en-US" sz="2800" i="1" dirty="0"/>
              <a:t>F</a:t>
            </a:r>
            <a:r>
              <a:rPr lang="en-US" sz="2800" i="1" baseline="30000" dirty="0"/>
              <a:t>-1</a:t>
            </a:r>
            <a:r>
              <a:rPr lang="en-US" sz="2800" dirty="0"/>
              <a:t>.  The result is a random draw, such that the probability of the random draw being less than  </a:t>
            </a:r>
            <a:r>
              <a:rPr lang="en-US" sz="2800" i="1" dirty="0"/>
              <a:t>x</a:t>
            </a:r>
            <a:r>
              <a:rPr lang="en-US" sz="2800" dirty="0"/>
              <a:t>  is  </a:t>
            </a:r>
            <a:r>
              <a:rPr lang="en-US" sz="2800" i="1" dirty="0"/>
              <a:t>F</a:t>
            </a:r>
            <a:r>
              <a:rPr lang="en-US" sz="2800" dirty="0"/>
              <a:t>(</a:t>
            </a:r>
            <a:r>
              <a:rPr lang="en-US" sz="2800" i="1" dirty="0"/>
              <a:t>x</a:t>
            </a:r>
            <a:r>
              <a:rPr lang="en-US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1666995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Random number generation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Although our example considered a specific choice of  </a:t>
                </a:r>
                <a:r>
                  <a:rPr lang="en-US" sz="2800" i="1" dirty="0"/>
                  <a:t>F</a:t>
                </a:r>
                <a:r>
                  <a:rPr lang="en-US" sz="2800" dirty="0"/>
                  <a:t>,  the procedure is more widely applicable.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Other examples can be given, like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800" dirty="0"/>
                  <a:t> arctan(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+ 1/2,  for which  </a:t>
                </a:r>
                <a:r>
                  <a:rPr lang="en-US" sz="2800" i="1" dirty="0"/>
                  <a:t>F</a:t>
                </a:r>
                <a:r>
                  <a:rPr lang="en-US" sz="2800" i="1" baseline="30000" dirty="0"/>
                  <a:t>-1</a:t>
                </a:r>
                <a:r>
                  <a:rPr lang="en-US" sz="2800" dirty="0"/>
                  <a:t>(y) = tan[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sz="2800" dirty="0"/>
                  <a:t> (</a:t>
                </a:r>
                <a:r>
                  <a:rPr lang="en-US" sz="2800" i="1" dirty="0"/>
                  <a:t> y</a:t>
                </a:r>
                <a:r>
                  <a:rPr lang="en-US" sz="2800" dirty="0"/>
                  <a:t> – 1/2 ) ].  Again,  </a:t>
                </a:r>
                <a:r>
                  <a:rPr lang="en-US" sz="2800" i="1" dirty="0"/>
                  <a:t>y</a:t>
                </a:r>
                <a:r>
                  <a:rPr lang="en-US" sz="2800" dirty="0"/>
                  <a:t>  is understood to be between  0  and  1.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What are the requirements on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for such a procedure ?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 r="-1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7779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distribution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First, we needed  </a:t>
            </a:r>
            <a:r>
              <a:rPr lang="en-US" sz="2800" i="1" dirty="0"/>
              <a:t>F</a:t>
            </a:r>
            <a:r>
              <a:rPr lang="en-US" sz="2800" dirty="0"/>
              <a:t>  to have an inverse function  </a:t>
            </a:r>
            <a:r>
              <a:rPr lang="en-US" sz="2800" i="1" dirty="0"/>
              <a:t>F</a:t>
            </a:r>
            <a:r>
              <a:rPr lang="en-US" sz="2800" baseline="30000" dirty="0"/>
              <a:t>-1</a:t>
            </a:r>
            <a:r>
              <a:rPr lang="en-US" sz="2800" dirty="0"/>
              <a:t>.  This rules out  </a:t>
            </a:r>
            <a:r>
              <a:rPr lang="en-US" sz="2800" i="1" dirty="0"/>
              <a:t>F</a:t>
            </a:r>
            <a:r>
              <a:rPr lang="en-US" sz="2800" dirty="0"/>
              <a:t>  being constant over an interval.  This also rules out  </a:t>
            </a:r>
            <a:r>
              <a:rPr lang="en-US" sz="2800" i="1" dirty="0"/>
              <a:t>F</a:t>
            </a:r>
            <a:r>
              <a:rPr lang="en-US" sz="2800" dirty="0"/>
              <a:t>  having a discontinuity.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Second, this inverse function  </a:t>
            </a:r>
            <a:r>
              <a:rPr lang="en-US" sz="2800" i="1" dirty="0"/>
              <a:t>F</a:t>
            </a:r>
            <a:r>
              <a:rPr lang="en-US" sz="2800" baseline="30000" dirty="0"/>
              <a:t>-1</a:t>
            </a:r>
            <a:r>
              <a:rPr lang="en-US" sz="2800" dirty="0"/>
              <a:t>  needed to accept </a:t>
            </a:r>
            <a:r>
              <a:rPr lang="en-US" sz="2800" u="sng" dirty="0"/>
              <a:t>inputs</a:t>
            </a:r>
            <a:r>
              <a:rPr lang="en-US" sz="2800" dirty="0"/>
              <a:t> between  0  and  1.  This means that the </a:t>
            </a:r>
            <a:r>
              <a:rPr lang="en-US" sz="2800" u="sng" dirty="0"/>
              <a:t>outputs</a:t>
            </a:r>
            <a:r>
              <a:rPr lang="en-US" sz="2800" dirty="0"/>
              <a:t> of  </a:t>
            </a:r>
            <a:r>
              <a:rPr lang="en-US" sz="2800" i="1" dirty="0"/>
              <a:t>F</a:t>
            </a:r>
            <a:r>
              <a:rPr lang="en-US" sz="2800" dirty="0"/>
              <a:t>  needed to be between  0  and  1.</a:t>
            </a:r>
          </a:p>
        </p:txBody>
      </p:sp>
    </p:spTree>
    <p:extLst>
      <p:ext uri="{BB962C8B-B14F-4D97-AF65-F5344CB8AC3E}">
        <p14:creationId xmlns:p14="http://schemas.microsoft.com/office/powerpoint/2010/main" val="36445926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distribution functions (continued)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Third,  </a:t>
                </a:r>
                <a:r>
                  <a:rPr lang="en-US" sz="2800" i="1" dirty="0"/>
                  <a:t>F</a:t>
                </a:r>
                <a:r>
                  <a:rPr lang="en-US" sz="2800" baseline="30000" dirty="0"/>
                  <a:t>-1</a:t>
                </a:r>
                <a:r>
                  <a:rPr lang="en-US" sz="2800" dirty="0"/>
                  <a:t>(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)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</a:t>
                </a:r>
                <a:r>
                  <a:rPr lang="en-US" sz="2800" dirty="0"/>
                  <a:t>  had to be the same as 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𝜔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).  Combined with the first requirement, this means that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must be an increasing function:  </a:t>
                </a:r>
                <a:r>
                  <a:rPr lang="en-US" sz="2800" i="1" dirty="0"/>
                  <a:t>x</a:t>
                </a:r>
                <a:r>
                  <a:rPr lang="en-US" sz="2800" i="1" baseline="-25000" dirty="0"/>
                  <a:t>2</a:t>
                </a:r>
                <a:r>
                  <a:rPr lang="en-US" sz="2800" i="1" dirty="0"/>
                  <a:t> </a:t>
                </a:r>
                <a:r>
                  <a:rPr lang="en-US" sz="2800" dirty="0"/>
                  <a:t>&gt; </a:t>
                </a:r>
                <a:r>
                  <a:rPr lang="en-US" sz="2800" i="1" dirty="0"/>
                  <a:t>x</a:t>
                </a:r>
                <a:r>
                  <a:rPr lang="en-US" sz="2800" i="1" baseline="-25000" dirty="0"/>
                  <a:t>1</a:t>
                </a:r>
                <a:r>
                  <a:rPr lang="en-US" sz="2800" i="1" dirty="0"/>
                  <a:t>  </a:t>
                </a:r>
                <a:r>
                  <a:rPr lang="en-US" sz="2800" dirty="0"/>
                  <a:t>must imply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i="1" baseline="-25000" dirty="0"/>
                  <a:t>2</a:t>
                </a:r>
                <a:r>
                  <a:rPr lang="en-US" sz="2800" dirty="0"/>
                  <a:t>) &gt;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i="1" baseline="-25000" dirty="0"/>
                  <a:t>1</a:t>
                </a:r>
                <a:r>
                  <a:rPr lang="en-US" sz="2800" dirty="0"/>
                  <a:t>).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summary,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must be a continuous increasing function for which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→−∞</m:t>
                            </m:r>
                          </m:lim>
                        </m:limLow>
                      </m:fName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𝐹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=0</m:t>
                        </m:r>
                      </m:e>
                    </m:func>
                    <m:r>
                      <a:rPr lang="en-US" sz="28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800" dirty="0"/>
                  <a:t>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80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80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→+∞</m:t>
                            </m:r>
                          </m:lim>
                        </m:limLow>
                      </m:fName>
                      <m:e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𝐹</m:t>
                        </m:r>
                        <m:d>
                          <m:dPr>
                            <m:ctrlPr>
                              <a:rPr lang="en-US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  <m:r>
                          <a:rPr lang="en-US" sz="2800" i="1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func>
                  </m:oMath>
                </a14:m>
                <a:r>
                  <a:rPr lang="en-US" sz="28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3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05321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distribution functions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Such an  </a:t>
            </a:r>
            <a:r>
              <a:rPr lang="en-US" sz="2800" i="1" dirty="0"/>
              <a:t>F</a:t>
            </a:r>
            <a:r>
              <a:rPr lang="en-US" sz="2800" dirty="0"/>
              <a:t>  is called a </a:t>
            </a:r>
            <a:r>
              <a:rPr lang="en-US" sz="2800" u="sng" dirty="0"/>
              <a:t>cumulative distribution function</a:t>
            </a:r>
            <a:r>
              <a:rPr lang="en-US" sz="2800" dirty="0"/>
              <a:t> (</a:t>
            </a:r>
            <a:r>
              <a:rPr lang="en-US" sz="2800" dirty="0" err="1"/>
              <a:t>cdf</a:t>
            </a:r>
            <a:r>
              <a:rPr lang="en-US" sz="2800" dirty="0"/>
              <a:t>).  The corresponding  </a:t>
            </a:r>
            <a:r>
              <a:rPr lang="en-US" sz="2800" i="1" dirty="0"/>
              <a:t>F</a:t>
            </a:r>
            <a:r>
              <a:rPr lang="en-US" sz="2800" i="1" baseline="30000" dirty="0"/>
              <a:t>-1</a:t>
            </a:r>
            <a:r>
              <a:rPr lang="en-US" sz="2800" dirty="0"/>
              <a:t>  is called a </a:t>
            </a:r>
            <a:r>
              <a:rPr lang="en-US" sz="2800" u="sng" dirty="0"/>
              <a:t>quantile function</a:t>
            </a:r>
            <a:r>
              <a:rPr lang="en-US" sz="2800" dirty="0"/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In fact, a valid cumulative distribution function can be obtained even if the “continuous increasing” requirement is weakened to “right continuous nondecreasing”.  In this case, more care must be taken in describing a scheme for random number generation, but we do not pursue that now.</a:t>
            </a:r>
          </a:p>
        </p:txBody>
      </p:sp>
    </p:spTree>
    <p:extLst>
      <p:ext uri="{BB962C8B-B14F-4D97-AF65-F5344CB8AC3E}">
        <p14:creationId xmlns:p14="http://schemas.microsoft.com/office/powerpoint/2010/main" val="3342560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strange question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When I was in graduate school, a professor asked one of my classmates the following question:  “Have you ever seen a random variable ?”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I don’t think that any of the students in the class knew how to answer the professor.  His intent may have been to get us thinking about what a random variable is.</a:t>
            </a:r>
          </a:p>
        </p:txBody>
      </p:sp>
    </p:spTree>
    <p:extLst>
      <p:ext uri="{BB962C8B-B14F-4D97-AF65-F5344CB8AC3E}">
        <p14:creationId xmlns:p14="http://schemas.microsoft.com/office/powerpoint/2010/main" val="1382689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Cumulative distribution functions (continued)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Consistent with what was shown several slides earlier, the interpretation of a cumulative distribution function  </a:t>
                </a:r>
                <a:r>
                  <a:rPr lang="en-US" sz="2800" i="1" dirty="0"/>
                  <a:t>F</a:t>
                </a:r>
                <a:r>
                  <a:rPr lang="en-US" sz="2800" dirty="0"/>
                  <a:t>  is that there is some random variable  X  for which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:r>
                  <a:rPr lang="en-US" sz="2800" i="1" dirty="0"/>
                  <a:t>P</a:t>
                </a:r>
                <a:r>
                  <a:rPr lang="en-US" sz="2800" dirty="0"/>
                  <a:t>[ X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</a:t>
                </a:r>
                <a:r>
                  <a:rPr lang="en-US" sz="2800" i="1" dirty="0"/>
                  <a:t>x</a:t>
                </a:r>
                <a:r>
                  <a:rPr lang="en-US" sz="2800" dirty="0"/>
                  <a:t> ].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our example with  </a:t>
                </a:r>
                <a:r>
                  <a:rPr lang="en-US" sz="2800" i="1" dirty="0"/>
                  <a:t>F(x) </a:t>
                </a:r>
                <a:r>
                  <a:rPr lang="en-US" sz="2800" dirty="0"/>
                  <a:t>= exp(</a:t>
                </a:r>
                <a:r>
                  <a:rPr lang="en-US" sz="2800" i="1" dirty="0"/>
                  <a:t>x</a:t>
                </a:r>
                <a:r>
                  <a:rPr lang="en-US" sz="2800" dirty="0"/>
                  <a:t>)</a:t>
                </a:r>
                <a:r>
                  <a:rPr lang="en-US" sz="2800" i="1" dirty="0"/>
                  <a:t> </a:t>
                </a:r>
                <a:r>
                  <a:rPr lang="en-US" sz="2800" dirty="0"/>
                  <a:t>/ { </a:t>
                </a:r>
                <a:r>
                  <a:rPr lang="en-US" sz="2800" i="1" dirty="0"/>
                  <a:t>1 </a:t>
                </a:r>
                <a:r>
                  <a:rPr lang="en-US" sz="2800" dirty="0"/>
                  <a:t>+</a:t>
                </a:r>
                <a:r>
                  <a:rPr lang="en-US" sz="2800" i="1" dirty="0"/>
                  <a:t> </a:t>
                </a:r>
                <a:r>
                  <a:rPr lang="en-US" sz="2800" dirty="0"/>
                  <a:t>exp(</a:t>
                </a:r>
                <a:r>
                  <a:rPr lang="en-US" sz="2800" i="1" dirty="0"/>
                  <a:t>x</a:t>
                </a:r>
                <a:r>
                  <a:rPr lang="en-US" sz="2800" dirty="0"/>
                  <a:t>)</a:t>
                </a:r>
                <a:r>
                  <a:rPr lang="en-US" sz="2800" i="1" dirty="0"/>
                  <a:t> </a:t>
                </a:r>
                <a:r>
                  <a:rPr lang="en-US" sz="2800" dirty="0"/>
                  <a:t>},  such a random variable  X  has the “logistic distribution”.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In our example with 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800" dirty="0"/>
                  <a:t> arctan(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+ 1/2,  such a random variable  X  has the “Cauchy distribution”.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17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53083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Survival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We may also define a </a:t>
                </a:r>
                <a:r>
                  <a:rPr lang="en-US" sz="2800" u="sng" dirty="0"/>
                  <a:t>survival function</a:t>
                </a:r>
                <a:r>
                  <a:rPr lang="en-US" sz="2800" dirty="0"/>
                  <a:t>  </a:t>
                </a:r>
                <a:r>
                  <a:rPr lang="en-US" sz="2800" i="1" dirty="0"/>
                  <a:t>S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by  </a:t>
                </a:r>
                <a:r>
                  <a:rPr lang="en-US" sz="2800" i="1" dirty="0"/>
                  <a:t>P</a:t>
                </a:r>
                <a:r>
                  <a:rPr lang="en-US" sz="2800" dirty="0"/>
                  <a:t>[ X &gt;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].  Is it clear that  </a:t>
                </a:r>
                <a:r>
                  <a:rPr lang="en-US" sz="2800" i="1" dirty="0"/>
                  <a:t>S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 must equal  1 – </a:t>
                </a:r>
                <a:r>
                  <a:rPr lang="en-US" sz="2800" i="1" dirty="0"/>
                  <a:t>F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?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So, the logistic survival function is </a:t>
                </a:r>
                <a:r>
                  <a:rPr lang="en-US" sz="2800" i="1" dirty="0"/>
                  <a:t> S</a:t>
                </a:r>
                <a:r>
                  <a:rPr lang="en-US" sz="2800" dirty="0"/>
                  <a:t>(</a:t>
                </a:r>
                <a:r>
                  <a:rPr lang="en-US" sz="2800" i="1" dirty="0"/>
                  <a:t>x</a:t>
                </a:r>
                <a:r>
                  <a:rPr lang="en-US" sz="2800" dirty="0"/>
                  <a:t>)</a:t>
                </a:r>
                <a:r>
                  <a:rPr lang="en-US" sz="2800" i="1" dirty="0"/>
                  <a:t> </a:t>
                </a:r>
                <a:r>
                  <a:rPr lang="en-US" sz="2800" dirty="0"/>
                  <a:t>= 1</a:t>
                </a:r>
                <a:r>
                  <a:rPr lang="en-US" sz="2800" i="1" dirty="0"/>
                  <a:t> </a:t>
                </a:r>
                <a:r>
                  <a:rPr lang="en-US" sz="2800" dirty="0"/>
                  <a:t>/ { 1</a:t>
                </a:r>
                <a:r>
                  <a:rPr lang="en-US" sz="2800" i="1" dirty="0"/>
                  <a:t> </a:t>
                </a:r>
                <a:r>
                  <a:rPr lang="en-US" sz="2800" dirty="0"/>
                  <a:t>+</a:t>
                </a:r>
                <a:r>
                  <a:rPr lang="en-US" sz="2800" i="1" dirty="0"/>
                  <a:t> </a:t>
                </a:r>
                <a:r>
                  <a:rPr lang="en-US" sz="2800" dirty="0"/>
                  <a:t>exp(</a:t>
                </a:r>
                <a:r>
                  <a:rPr lang="en-US" sz="2800" i="1" dirty="0"/>
                  <a:t>x</a:t>
                </a:r>
                <a:r>
                  <a:rPr lang="en-US" sz="2800" dirty="0"/>
                  <a:t>) }.  This equals  exp(-</a:t>
                </a:r>
                <a:r>
                  <a:rPr lang="en-US" sz="2800" i="1" dirty="0"/>
                  <a:t>x</a:t>
                </a:r>
                <a:r>
                  <a:rPr lang="en-US" sz="2800" dirty="0"/>
                  <a:t>) / { exp(-</a:t>
                </a:r>
                <a:r>
                  <a:rPr lang="en-US" sz="2800" i="1" dirty="0"/>
                  <a:t>x</a:t>
                </a:r>
                <a:r>
                  <a:rPr lang="en-US" sz="2800" dirty="0"/>
                  <a:t>) + 1 } = </a:t>
                </a:r>
                <a:r>
                  <a:rPr lang="en-US" sz="2800" i="1" dirty="0"/>
                  <a:t>F</a:t>
                </a:r>
                <a:r>
                  <a:rPr lang="en-US" sz="2800" dirty="0"/>
                  <a:t>(-</a:t>
                </a:r>
                <a:r>
                  <a:rPr lang="en-US" sz="2800" i="1" dirty="0"/>
                  <a:t>x</a:t>
                </a:r>
                <a:r>
                  <a:rPr lang="en-US" sz="2800" dirty="0"/>
                  <a:t>),  from which we see that the logistic distribution is symmetric about zero:  </a:t>
                </a:r>
                <a:r>
                  <a:rPr lang="en-US" sz="2800" i="1" dirty="0"/>
                  <a:t>P</a:t>
                </a:r>
                <a:r>
                  <a:rPr lang="en-US" sz="2800" dirty="0"/>
                  <a:t>[ X &gt; </a:t>
                </a:r>
                <a:r>
                  <a:rPr lang="en-US" sz="2800" i="1" dirty="0"/>
                  <a:t>x</a:t>
                </a:r>
                <a:r>
                  <a:rPr lang="en-US" sz="2800" dirty="0"/>
                  <a:t> ]  is the same as  </a:t>
                </a:r>
                <a:r>
                  <a:rPr lang="en-US" sz="2800" i="1" dirty="0"/>
                  <a:t>P</a:t>
                </a:r>
                <a:r>
                  <a:rPr lang="en-US" sz="2800" dirty="0"/>
                  <a:t>[ </a:t>
                </a:r>
                <a:r>
                  <a:rPr lang="en-US" sz="2800" i="1" dirty="0"/>
                  <a:t>X</a:t>
                </a:r>
                <a:r>
                  <a:rPr lang="en-US" sz="2800" dirty="0"/>
                  <a:t> </a:t>
                </a:r>
                <a:r>
                  <a:rPr lang="en-US" sz="2800" u="sng" dirty="0"/>
                  <a:t>&lt;</a:t>
                </a:r>
                <a:r>
                  <a:rPr lang="en-US" sz="2800" dirty="0"/>
                  <a:t> -</a:t>
                </a:r>
                <a:r>
                  <a:rPr lang="en-US" sz="2800" i="1" dirty="0"/>
                  <a:t>x</a:t>
                </a:r>
                <a:r>
                  <a:rPr lang="en-US" sz="2800" dirty="0"/>
                  <a:t> ]. 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endParaRPr lang="en-US" sz="2800" dirty="0"/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n-US" sz="2800" dirty="0"/>
                  <a:t>The Cauchy survival function works out to </a:t>
                </a:r>
                <a14:m>
                  <m:oMath xmlns:m="http://schemas.openxmlformats.org/officeDocument/2006/math">
                    <m:r>
                      <a:rPr lang="en-US" sz="2800" b="0" i="0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sz="2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𝜋</m:t>
                        </m:r>
                      </m:e>
                      <m:sup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sz="2800" dirty="0"/>
                  <a:t> arctan(-</a:t>
                </a:r>
                <a:r>
                  <a:rPr lang="en-US" sz="2800" i="1" dirty="0"/>
                  <a:t>x</a:t>
                </a:r>
                <a:r>
                  <a:rPr lang="en-US" sz="2800" dirty="0"/>
                  <a:t>) + 1/2.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0F77F9F-E451-09F2-9595-3C1A6274DE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144" t="-1061" r="-4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899353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random variable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Let us first attempt a somewhat non-mathematical definition: a random variable is a numerical quantity that is not determined until we can perform a relevant measurement.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The use of “not determined” above, rather than “unknown”, is intentional.  To appreciate this, consider the random variable of the height of the next person to enter this room.</a:t>
            </a:r>
          </a:p>
        </p:txBody>
      </p:sp>
    </p:spTree>
    <p:extLst>
      <p:ext uri="{BB962C8B-B14F-4D97-AF65-F5344CB8AC3E}">
        <p14:creationId xmlns:p14="http://schemas.microsoft.com/office/powerpoint/2010/main" val="2675596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random variable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Since there are several different people who could be next to enter this room, the height could be any one of several numbers.  The height is not determined until a specific person has entered the room.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Once that has happened, we can measure the height and record a numerical value, perhaps  68  inches.  Such a number is called a </a:t>
            </a:r>
            <a:r>
              <a:rPr lang="en-US" sz="2800" u="sng" dirty="0"/>
              <a:t>realization</a:t>
            </a:r>
            <a:r>
              <a:rPr lang="en-US" sz="2800" dirty="0"/>
              <a:t> of the random variable.  Note that, even if we do not measure the height, it is still determined.</a:t>
            </a:r>
          </a:p>
        </p:txBody>
      </p:sp>
    </p:spTree>
    <p:extLst>
      <p:ext uri="{BB962C8B-B14F-4D97-AF65-F5344CB8AC3E}">
        <p14:creationId xmlns:p14="http://schemas.microsoft.com/office/powerpoint/2010/main" val="3474756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Defining a random variable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 more mathematical definition, which may be less intuitively satisfying, is the following: a random variable is a function from some underlying probability space to the real numbers.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From your calculus coursework, you are accustomed to seeing functions from the real numbers to the real numbers, such as  </a:t>
            </a:r>
            <a:r>
              <a:rPr lang="en-US" sz="2800" i="1" dirty="0"/>
              <a:t>F(x) </a:t>
            </a:r>
            <a:r>
              <a:rPr lang="en-US" sz="2800" dirty="0"/>
              <a:t>=</a:t>
            </a:r>
            <a:r>
              <a:rPr lang="en-US" sz="2800" i="1" dirty="0"/>
              <a:t> </a:t>
            </a:r>
            <a:r>
              <a:rPr lang="en-US" sz="2800" dirty="0"/>
              <a:t>exp</a:t>
            </a:r>
            <a:r>
              <a:rPr lang="en-US" sz="2800" i="1" dirty="0"/>
              <a:t>(x) </a:t>
            </a:r>
            <a:r>
              <a:rPr lang="en-US" sz="2800" dirty="0"/>
              <a:t>/ { </a:t>
            </a:r>
            <a:r>
              <a:rPr lang="en-US" sz="2800" i="1" dirty="0"/>
              <a:t>1 </a:t>
            </a:r>
            <a:r>
              <a:rPr lang="en-US" sz="2800" dirty="0"/>
              <a:t>+</a:t>
            </a:r>
            <a:r>
              <a:rPr lang="en-US" sz="2800" i="1" dirty="0"/>
              <a:t> </a:t>
            </a:r>
            <a:r>
              <a:rPr lang="en-US" sz="2800" dirty="0"/>
              <a:t>exp</a:t>
            </a:r>
            <a:r>
              <a:rPr lang="en-US" sz="2800" i="1" dirty="0"/>
              <a:t>(x) </a:t>
            </a:r>
            <a:r>
              <a:rPr lang="en-US" sz="2800" dirty="0"/>
              <a:t>}.  Both  </a:t>
            </a:r>
            <a:r>
              <a:rPr lang="en-US" sz="2800" i="1" dirty="0"/>
              <a:t>x</a:t>
            </a:r>
            <a:r>
              <a:rPr lang="en-US" sz="2800" dirty="0"/>
              <a:t>  and  </a:t>
            </a:r>
            <a:r>
              <a:rPr lang="en-US" sz="2800" i="1" dirty="0"/>
              <a:t>F(x)</a:t>
            </a:r>
            <a:r>
              <a:rPr lang="en-US" sz="2800" dirty="0"/>
              <a:t>  are real numbers.  But above I spoke about a function from a probability space.  What is a probability space ?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078341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spaces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A probability space (called a sample space by some people) is a set of elements to which we can assign probabilities in some fashion, either individually or collectively.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Let me give three examples, two for building intuition and one relevant to simulating (pseudo) random numbers.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19248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spaces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Example #1.  Suppose I intend to flip a fair two-sided coin.  The equally likely outcomes are “heads” and “tails”.  My probability space is the set  { “heads”, “tails” },  and I attach a  50%  probability to each element in that set.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96215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spaces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Example #2.  Suppose I intend to flip a fair two-sided coin twice in succession.  My probability space is the set  { “heads </a:t>
            </a:r>
            <a:r>
              <a:rPr lang="en-US" sz="2800" dirty="0" err="1"/>
              <a:t>heads</a:t>
            </a:r>
            <a:r>
              <a:rPr lang="en-US" sz="2800" dirty="0"/>
              <a:t>”, “heads tails”, “tails heads”, “tails tails”},  and I attach a  25%  probability to each element in that set.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Note that “heads tails” and “tails heads” are distinguishable, even though they both entail obtaining exactly one heads on two flips of the coin.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090713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EB903-700B-36AF-6058-F6DC510AE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Probability spaces (continued)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F77F9F-E451-09F2-9595-3C1A6274D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Example #3.  Let the probability space be the set of real numbers between  0  and  1.  To the subset of real numbers between  </a:t>
            </a:r>
            <a:r>
              <a:rPr lang="en-US" sz="2800" i="1" dirty="0"/>
              <a:t>a</a:t>
            </a:r>
            <a:r>
              <a:rPr lang="en-US" sz="2800" dirty="0"/>
              <a:t>  and  </a:t>
            </a:r>
            <a:r>
              <a:rPr lang="en-US" sz="2800" i="1" dirty="0"/>
              <a:t>b</a:t>
            </a:r>
            <a:r>
              <a:rPr lang="en-US" sz="2800" dirty="0"/>
              <a:t>,  where  0 </a:t>
            </a:r>
            <a:r>
              <a:rPr lang="en-US" sz="2800" u="sng" dirty="0"/>
              <a:t>&lt;</a:t>
            </a:r>
            <a:r>
              <a:rPr lang="en-US" sz="2800" dirty="0"/>
              <a:t> </a:t>
            </a:r>
            <a:r>
              <a:rPr lang="en-US" sz="2800" i="1" dirty="0"/>
              <a:t>a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i="1" dirty="0"/>
              <a:t> b</a:t>
            </a:r>
            <a:r>
              <a:rPr lang="en-US" sz="2800" dirty="0"/>
              <a:t> </a:t>
            </a:r>
            <a:r>
              <a:rPr lang="en-US" sz="2800" u="sng" dirty="0"/>
              <a:t>&lt;</a:t>
            </a:r>
            <a:r>
              <a:rPr lang="en-US" sz="2800" dirty="0"/>
              <a:t> 1,  I attach probability      </a:t>
            </a:r>
            <a:r>
              <a:rPr lang="en-US" sz="2800" i="1" dirty="0"/>
              <a:t>b</a:t>
            </a:r>
            <a:r>
              <a:rPr lang="en-US" sz="2800" dirty="0"/>
              <a:t> – </a:t>
            </a:r>
            <a:r>
              <a:rPr lang="en-US" sz="2800" i="1" dirty="0"/>
              <a:t>a</a:t>
            </a:r>
            <a:r>
              <a:rPr lang="en-US" sz="2800" dirty="0"/>
              <a:t>.  For instance, I attach  50%  probability to the interval between  0  and  1/2,  and I also attach  50%  probability to the interval between  1/4  and  3/4.</a:t>
            </a:r>
          </a:p>
          <a:p>
            <a:pPr marL="0" indent="0"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800" dirty="0"/>
              <a:t>This probability space corresponds to a random draw from the “uniform distribution” of real numbers between  0  and  1.</a:t>
            </a:r>
          </a:p>
        </p:txBody>
      </p:sp>
    </p:spTree>
    <p:extLst>
      <p:ext uri="{BB962C8B-B14F-4D97-AF65-F5344CB8AC3E}">
        <p14:creationId xmlns:p14="http://schemas.microsoft.com/office/powerpoint/2010/main" val="1584688511"/>
      </p:ext>
    </p:extLst>
  </p:cSld>
  <p:clrMapOvr>
    <a:masterClrMapping/>
  </p:clrMapOvr>
</p:sld>
</file>

<file path=ppt/theme/theme1.xml><?xml version="1.0" encoding="utf-8"?>
<a:theme xmlns:a="http://schemas.openxmlformats.org/drawingml/2006/main" name="VanillaVTI">
  <a:themeElements>
    <a:clrScheme name="Vanilla">
      <a:dk1>
        <a:sysClr val="windowText" lastClr="000000"/>
      </a:dk1>
      <a:lt1>
        <a:sysClr val="window" lastClr="FFFFFF"/>
      </a:lt1>
      <a:dk2>
        <a:srgbClr val="2C3932"/>
      </a:dk2>
      <a:lt2>
        <a:srgbClr val="FDF6EA"/>
      </a:lt2>
      <a:accent1>
        <a:srgbClr val="169C9A"/>
      </a:accent1>
      <a:accent2>
        <a:srgbClr val="FA9A42"/>
      </a:accent2>
      <a:accent3>
        <a:srgbClr val="E15C3D"/>
      </a:accent3>
      <a:accent4>
        <a:srgbClr val="E78A67"/>
      </a:accent4>
      <a:accent5>
        <a:srgbClr val="A74B40"/>
      </a:accent5>
      <a:accent6>
        <a:srgbClr val="3D9072"/>
      </a:accent6>
      <a:hlink>
        <a:srgbClr val="169C9A"/>
      </a:hlink>
      <a:folHlink>
        <a:srgbClr val="E15C3D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nillaVTI" id="{54D376C6-1C9B-4C6B-8F3C-483BB307BB05}" vid="{7690D8A9-C071-45EF-BA7A-F7FA9779B11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</TotalTime>
  <Words>1734</Words>
  <Application>Microsoft Office PowerPoint</Application>
  <PresentationFormat>Widescreen</PresentationFormat>
  <Paragraphs>91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Cambria Math</vt:lpstr>
      <vt:lpstr>Neue Haas Grotesk Text Pro</vt:lpstr>
      <vt:lpstr>VanillaVTI</vt:lpstr>
      <vt:lpstr>Random variables; cumulative distribution and survival functions    </vt:lpstr>
      <vt:lpstr>A strange question</vt:lpstr>
      <vt:lpstr>Defining a random variable</vt:lpstr>
      <vt:lpstr>Defining a random variable (continued)</vt:lpstr>
      <vt:lpstr>Defining a random variable (continued)</vt:lpstr>
      <vt:lpstr>Probability spaces</vt:lpstr>
      <vt:lpstr>Probability spaces (continued)</vt:lpstr>
      <vt:lpstr>Probability spaces (continued)</vt:lpstr>
      <vt:lpstr>Probability spaces (continued)</vt:lpstr>
      <vt:lpstr>Examples of random variables</vt:lpstr>
      <vt:lpstr>Examples of random variables (continued)</vt:lpstr>
      <vt:lpstr>Examples of random variables (continued)</vt:lpstr>
      <vt:lpstr>Examples of random variables (continued)</vt:lpstr>
      <vt:lpstr>Random number generation</vt:lpstr>
      <vt:lpstr>Random number generation (continued)</vt:lpstr>
      <vt:lpstr>Random number generation (continued)</vt:lpstr>
      <vt:lpstr>Cumulative distribution functions</vt:lpstr>
      <vt:lpstr>Cumulative distribution functions (continued)</vt:lpstr>
      <vt:lpstr>Cumulative distribution functions (continued)</vt:lpstr>
      <vt:lpstr>Cumulative distribution functions (continued)</vt:lpstr>
      <vt:lpstr>Survival functions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nature of uncertainty and the role of biostatistics  </dc:title>
  <dc:creator>Richard Charnigo</dc:creator>
  <cp:lastModifiedBy>Richard Charnigo</cp:lastModifiedBy>
  <cp:revision>3</cp:revision>
  <cp:lastPrinted>2025-08-21T02:45:19Z</cp:lastPrinted>
  <dcterms:created xsi:type="dcterms:W3CDTF">2025-08-20T13:52:23Z</dcterms:created>
  <dcterms:modified xsi:type="dcterms:W3CDTF">2025-08-22T20:10:27Z</dcterms:modified>
</cp:coreProperties>
</file>