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1" r:id="rId1"/>
  </p:sldMasterIdLst>
  <p:sldIdLst>
    <p:sldId id="256" r:id="rId2"/>
    <p:sldId id="258" r:id="rId3"/>
    <p:sldId id="259" r:id="rId4"/>
    <p:sldId id="260" r:id="rId5"/>
    <p:sldId id="261" r:id="rId6"/>
    <p:sldId id="288" r:id="rId7"/>
    <p:sldId id="263" r:id="rId8"/>
    <p:sldId id="264" r:id="rId9"/>
    <p:sldId id="265" r:id="rId10"/>
    <p:sldId id="266" r:id="rId11"/>
    <p:sldId id="267" r:id="rId12"/>
    <p:sldId id="268" r:id="rId13"/>
    <p:sldId id="273" r:id="rId14"/>
    <p:sldId id="274" r:id="rId15"/>
    <p:sldId id="275" r:id="rId16"/>
    <p:sldId id="270" r:id="rId17"/>
    <p:sldId id="272" r:id="rId18"/>
    <p:sldId id="276" r:id="rId19"/>
    <p:sldId id="277" r:id="rId20"/>
    <p:sldId id="279" r:id="rId21"/>
    <p:sldId id="278" r:id="rId22"/>
    <p:sldId id="289" r:id="rId23"/>
    <p:sldId id="281" r:id="rId24"/>
    <p:sldId id="282" r:id="rId25"/>
    <p:sldId id="284" r:id="rId26"/>
    <p:sldId id="285" r:id="rId27"/>
    <p:sldId id="286" r:id="rId28"/>
    <p:sldId id="283"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193FD47-9D4A-46C1-A4E6-F091DED228D4}">
          <p14:sldIdLst>
            <p14:sldId id="256"/>
            <p14:sldId id="258"/>
            <p14:sldId id="259"/>
            <p14:sldId id="260"/>
            <p14:sldId id="261"/>
            <p14:sldId id="288"/>
            <p14:sldId id="263"/>
            <p14:sldId id="264"/>
            <p14:sldId id="265"/>
            <p14:sldId id="266"/>
            <p14:sldId id="267"/>
            <p14:sldId id="268"/>
            <p14:sldId id="273"/>
            <p14:sldId id="274"/>
            <p14:sldId id="275"/>
            <p14:sldId id="270"/>
            <p14:sldId id="272"/>
            <p14:sldId id="276"/>
            <p14:sldId id="277"/>
            <p14:sldId id="279"/>
            <p14:sldId id="278"/>
            <p14:sldId id="289"/>
            <p14:sldId id="281"/>
            <p14:sldId id="282"/>
            <p14:sldId id="284"/>
            <p14:sldId id="285"/>
            <p14:sldId id="286"/>
            <p14:sldId id="283"/>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AB99B7F-91AF-4462-8476-515F718993A1}" v="4927" dt="2025-09-05T18:54:34.62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2" d="100"/>
          <a:sy n="82" d="100"/>
        </p:scale>
        <p:origin x="720"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ichard Charnigo" userId="4fe029dc7930efe6" providerId="LiveId" clId="{FAB99B7F-91AF-4462-8476-515F718993A1}"/>
    <pc:docChg chg="undo redo custSel addSld delSld modSld sldOrd addSection delSection modSection">
      <pc:chgData name="Richard Charnigo" userId="4fe029dc7930efe6" providerId="LiveId" clId="{FAB99B7F-91AF-4462-8476-515F718993A1}" dt="2025-09-05T18:55:46.579" v="17098" actId="20577"/>
      <pc:docMkLst>
        <pc:docMk/>
      </pc:docMkLst>
      <pc:sldChg chg="modSp">
        <pc:chgData name="Richard Charnigo" userId="4fe029dc7930efe6" providerId="LiveId" clId="{FAB99B7F-91AF-4462-8476-515F718993A1}" dt="2025-08-30T23:15:45.276" v="85" actId="20577"/>
        <pc:sldMkLst>
          <pc:docMk/>
          <pc:sldMk cId="340496337" sldId="256"/>
        </pc:sldMkLst>
        <pc:spChg chg="mod">
          <ac:chgData name="Richard Charnigo" userId="4fe029dc7930efe6" providerId="LiveId" clId="{FAB99B7F-91AF-4462-8476-515F718993A1}" dt="2025-08-30T23:15:45.276" v="85" actId="20577"/>
          <ac:spMkLst>
            <pc:docMk/>
            <pc:sldMk cId="340496337" sldId="256"/>
            <ac:spMk id="2" creationId="{25BC26E0-8949-3811-511C-2040B1CD54E6}"/>
          </ac:spMkLst>
        </pc:spChg>
        <pc:spChg chg="mod">
          <ac:chgData name="Richard Charnigo" userId="4fe029dc7930efe6" providerId="LiveId" clId="{FAB99B7F-91AF-4462-8476-515F718993A1}" dt="2025-08-30T23:15:38.917" v="83" actId="20577"/>
          <ac:spMkLst>
            <pc:docMk/>
            <pc:sldMk cId="340496337" sldId="256"/>
            <ac:spMk id="3" creationId="{24A1EF70-41E0-5BCD-9EEC-E9E73B761C0C}"/>
          </ac:spMkLst>
        </pc:spChg>
      </pc:sldChg>
      <pc:sldChg chg="del">
        <pc:chgData name="Richard Charnigo" userId="4fe029dc7930efe6" providerId="LiveId" clId="{FAB99B7F-91AF-4462-8476-515F718993A1}" dt="2025-08-30T23:15:50.766" v="86" actId="2696"/>
        <pc:sldMkLst>
          <pc:docMk/>
          <pc:sldMk cId="138268939" sldId="257"/>
        </pc:sldMkLst>
      </pc:sldChg>
      <pc:sldChg chg="modSp mod">
        <pc:chgData name="Richard Charnigo" userId="4fe029dc7930efe6" providerId="LiveId" clId="{FAB99B7F-91AF-4462-8476-515F718993A1}" dt="2025-09-05T04:48:14.571" v="13306" actId="20577"/>
        <pc:sldMkLst>
          <pc:docMk/>
          <pc:sldMk cId="722043765" sldId="258"/>
        </pc:sldMkLst>
        <pc:spChg chg="mod">
          <ac:chgData name="Richard Charnigo" userId="4fe029dc7930efe6" providerId="LiveId" clId="{FAB99B7F-91AF-4462-8476-515F718993A1}" dt="2025-09-05T04:48:14.571" v="13306" actId="20577"/>
          <ac:spMkLst>
            <pc:docMk/>
            <pc:sldMk cId="722043765" sldId="258"/>
            <ac:spMk id="2" creationId="{031EB903-700B-36AF-6058-F6DC510AEB99}"/>
          </ac:spMkLst>
        </pc:spChg>
        <pc:spChg chg="mod">
          <ac:chgData name="Richard Charnigo" userId="4fe029dc7930efe6" providerId="LiveId" clId="{FAB99B7F-91AF-4462-8476-515F718993A1}" dt="2025-09-03T23:17:56.462" v="1603" actId="5793"/>
          <ac:spMkLst>
            <pc:docMk/>
            <pc:sldMk cId="722043765" sldId="258"/>
            <ac:spMk id="3" creationId="{D0F77F9F-E451-09F2-9595-3C1A6274DEC2}"/>
          </ac:spMkLst>
        </pc:spChg>
      </pc:sldChg>
      <pc:sldChg chg="modSp add mod">
        <pc:chgData name="Richard Charnigo" userId="4fe029dc7930efe6" providerId="LiveId" clId="{FAB99B7F-91AF-4462-8476-515F718993A1}" dt="2025-09-03T23:23:07.325" v="2342" actId="27636"/>
        <pc:sldMkLst>
          <pc:docMk/>
          <pc:sldMk cId="3184251835" sldId="259"/>
        </pc:sldMkLst>
        <pc:spChg chg="mod">
          <ac:chgData name="Richard Charnigo" userId="4fe029dc7930efe6" providerId="LiveId" clId="{FAB99B7F-91AF-4462-8476-515F718993A1}" dt="2025-09-03T23:16:08.788" v="1316" actId="20577"/>
          <ac:spMkLst>
            <pc:docMk/>
            <pc:sldMk cId="3184251835" sldId="259"/>
            <ac:spMk id="2" creationId="{031EB903-700B-36AF-6058-F6DC510AEB99}"/>
          </ac:spMkLst>
        </pc:spChg>
        <pc:spChg chg="mod">
          <ac:chgData name="Richard Charnigo" userId="4fe029dc7930efe6" providerId="LiveId" clId="{FAB99B7F-91AF-4462-8476-515F718993A1}" dt="2025-09-03T23:23:07.325" v="2342" actId="27636"/>
          <ac:spMkLst>
            <pc:docMk/>
            <pc:sldMk cId="3184251835" sldId="259"/>
            <ac:spMk id="3" creationId="{D0F77F9F-E451-09F2-9595-3C1A6274DEC2}"/>
          </ac:spMkLst>
        </pc:spChg>
      </pc:sldChg>
      <pc:sldChg chg="del">
        <pc:chgData name="Richard Charnigo" userId="4fe029dc7930efe6" providerId="LiveId" clId="{FAB99B7F-91AF-4462-8476-515F718993A1}" dt="2025-08-30T23:15:51.449" v="87" actId="2696"/>
        <pc:sldMkLst>
          <pc:docMk/>
          <pc:sldMk cId="3398914922" sldId="259"/>
        </pc:sldMkLst>
      </pc:sldChg>
      <pc:sldChg chg="modSp add mod">
        <pc:chgData name="Richard Charnigo" userId="4fe029dc7930efe6" providerId="LiveId" clId="{FAB99B7F-91AF-4462-8476-515F718993A1}" dt="2025-09-05T05:21:30.702" v="16387" actId="20577"/>
        <pc:sldMkLst>
          <pc:docMk/>
          <pc:sldMk cId="395993499" sldId="260"/>
        </pc:sldMkLst>
        <pc:spChg chg="mod">
          <ac:chgData name="Richard Charnigo" userId="4fe029dc7930efe6" providerId="LiveId" clId="{FAB99B7F-91AF-4462-8476-515F718993A1}" dt="2025-09-03T23:22:12.415" v="2248" actId="20577"/>
          <ac:spMkLst>
            <pc:docMk/>
            <pc:sldMk cId="395993499" sldId="260"/>
            <ac:spMk id="2" creationId="{031EB903-700B-36AF-6058-F6DC510AEB99}"/>
          </ac:spMkLst>
        </pc:spChg>
        <pc:spChg chg="mod">
          <ac:chgData name="Richard Charnigo" userId="4fe029dc7930efe6" providerId="LiveId" clId="{FAB99B7F-91AF-4462-8476-515F718993A1}" dt="2025-09-05T05:21:30.702" v="16387" actId="20577"/>
          <ac:spMkLst>
            <pc:docMk/>
            <pc:sldMk cId="395993499" sldId="260"/>
            <ac:spMk id="3" creationId="{D0F77F9F-E451-09F2-9595-3C1A6274DEC2}"/>
          </ac:spMkLst>
        </pc:spChg>
      </pc:sldChg>
      <pc:sldChg chg="del">
        <pc:chgData name="Richard Charnigo" userId="4fe029dc7930efe6" providerId="LiveId" clId="{FAB99B7F-91AF-4462-8476-515F718993A1}" dt="2025-08-30T23:15:51.688" v="89" actId="2696"/>
        <pc:sldMkLst>
          <pc:docMk/>
          <pc:sldMk cId="1797205522" sldId="260"/>
        </pc:sldMkLst>
      </pc:sldChg>
      <pc:sldChg chg="modSp add mod">
        <pc:chgData name="Richard Charnigo" userId="4fe029dc7930efe6" providerId="LiveId" clId="{FAB99B7F-91AF-4462-8476-515F718993A1}" dt="2025-09-05T05:21:56.504" v="16399" actId="20577"/>
        <pc:sldMkLst>
          <pc:docMk/>
          <pc:sldMk cId="1988705557" sldId="261"/>
        </pc:sldMkLst>
        <pc:spChg chg="mod">
          <ac:chgData name="Richard Charnigo" userId="4fe029dc7930efe6" providerId="LiveId" clId="{FAB99B7F-91AF-4462-8476-515F718993A1}" dt="2025-09-05T05:21:56.504" v="16399" actId="20577"/>
          <ac:spMkLst>
            <pc:docMk/>
            <pc:sldMk cId="1988705557" sldId="261"/>
            <ac:spMk id="3" creationId="{D0F77F9F-E451-09F2-9595-3C1A6274DEC2}"/>
          </ac:spMkLst>
        </pc:spChg>
      </pc:sldChg>
      <pc:sldChg chg="del">
        <pc:chgData name="Richard Charnigo" userId="4fe029dc7930efe6" providerId="LiveId" clId="{FAB99B7F-91AF-4462-8476-515F718993A1}" dt="2025-08-30T23:15:51.791" v="90" actId="2696"/>
        <pc:sldMkLst>
          <pc:docMk/>
          <pc:sldMk cId="4242911820" sldId="261"/>
        </pc:sldMkLst>
      </pc:sldChg>
      <pc:sldChg chg="modSp add del mod">
        <pc:chgData name="Richard Charnigo" userId="4fe029dc7930efe6" providerId="LiveId" clId="{FAB99B7F-91AF-4462-8476-515F718993A1}" dt="2025-09-03T23:51:50.870" v="4767" actId="2696"/>
        <pc:sldMkLst>
          <pc:docMk/>
          <pc:sldMk cId="1020316396" sldId="262"/>
        </pc:sldMkLst>
        <pc:spChg chg="mod">
          <ac:chgData name="Richard Charnigo" userId="4fe029dc7930efe6" providerId="LiveId" clId="{FAB99B7F-91AF-4462-8476-515F718993A1}" dt="2025-09-03T23:47:41.970" v="4489" actId="20577"/>
          <ac:spMkLst>
            <pc:docMk/>
            <pc:sldMk cId="1020316396" sldId="262"/>
            <ac:spMk id="3" creationId="{D0F77F9F-E451-09F2-9595-3C1A6274DEC2}"/>
          </ac:spMkLst>
        </pc:spChg>
      </pc:sldChg>
      <pc:sldChg chg="del">
        <pc:chgData name="Richard Charnigo" userId="4fe029dc7930efe6" providerId="LiveId" clId="{FAB99B7F-91AF-4462-8476-515F718993A1}" dt="2025-08-30T23:15:51.941" v="91" actId="2696"/>
        <pc:sldMkLst>
          <pc:docMk/>
          <pc:sldMk cId="2133294445" sldId="262"/>
        </pc:sldMkLst>
      </pc:sldChg>
      <pc:sldChg chg="del">
        <pc:chgData name="Richard Charnigo" userId="4fe029dc7930efe6" providerId="LiveId" clId="{FAB99B7F-91AF-4462-8476-515F718993A1}" dt="2025-08-30T23:15:52.306" v="92" actId="2696"/>
        <pc:sldMkLst>
          <pc:docMk/>
          <pc:sldMk cId="1079004620" sldId="263"/>
        </pc:sldMkLst>
      </pc:sldChg>
      <pc:sldChg chg="modSp add mod">
        <pc:chgData name="Richard Charnigo" userId="4fe029dc7930efe6" providerId="LiveId" clId="{FAB99B7F-91AF-4462-8476-515F718993A1}" dt="2025-09-05T05:24:18.678" v="16419" actId="20577"/>
        <pc:sldMkLst>
          <pc:docMk/>
          <pc:sldMk cId="3757493591" sldId="263"/>
        </pc:sldMkLst>
        <pc:spChg chg="mod">
          <ac:chgData name="Richard Charnigo" userId="4fe029dc7930efe6" providerId="LiveId" clId="{FAB99B7F-91AF-4462-8476-515F718993A1}" dt="2025-09-05T05:18:24.500" v="16286" actId="20577"/>
          <ac:spMkLst>
            <pc:docMk/>
            <pc:sldMk cId="3757493591" sldId="263"/>
            <ac:spMk id="2" creationId="{031EB903-700B-36AF-6058-F6DC510AEB99}"/>
          </ac:spMkLst>
        </pc:spChg>
        <pc:spChg chg="mod">
          <ac:chgData name="Richard Charnigo" userId="4fe029dc7930efe6" providerId="LiveId" clId="{FAB99B7F-91AF-4462-8476-515F718993A1}" dt="2025-09-05T05:24:18.678" v="16419" actId="20577"/>
          <ac:spMkLst>
            <pc:docMk/>
            <pc:sldMk cId="3757493591" sldId="263"/>
            <ac:spMk id="3" creationId="{D0F77F9F-E451-09F2-9595-3C1A6274DEC2}"/>
          </ac:spMkLst>
        </pc:spChg>
      </pc:sldChg>
      <pc:sldChg chg="modSp add mod">
        <pc:chgData name="Richard Charnigo" userId="4fe029dc7930efe6" providerId="LiveId" clId="{FAB99B7F-91AF-4462-8476-515F718993A1}" dt="2025-09-05T05:24:32.477" v="16420" actId="20577"/>
        <pc:sldMkLst>
          <pc:docMk/>
          <pc:sldMk cId="1185759891" sldId="264"/>
        </pc:sldMkLst>
        <pc:spChg chg="mod">
          <ac:chgData name="Richard Charnigo" userId="4fe029dc7930efe6" providerId="LiveId" clId="{FAB99B7F-91AF-4462-8476-515F718993A1}" dt="2025-09-05T05:18:30.385" v="16288" actId="20577"/>
          <ac:spMkLst>
            <pc:docMk/>
            <pc:sldMk cId="1185759891" sldId="264"/>
            <ac:spMk id="2" creationId="{031EB903-700B-36AF-6058-F6DC510AEB99}"/>
          </ac:spMkLst>
        </pc:spChg>
        <pc:spChg chg="mod">
          <ac:chgData name="Richard Charnigo" userId="4fe029dc7930efe6" providerId="LiveId" clId="{FAB99B7F-91AF-4462-8476-515F718993A1}" dt="2025-09-05T05:24:32.477" v="16420" actId="20577"/>
          <ac:spMkLst>
            <pc:docMk/>
            <pc:sldMk cId="1185759891" sldId="264"/>
            <ac:spMk id="3" creationId="{D0F77F9F-E451-09F2-9595-3C1A6274DEC2}"/>
          </ac:spMkLst>
        </pc:spChg>
      </pc:sldChg>
      <pc:sldChg chg="del">
        <pc:chgData name="Richard Charnigo" userId="4fe029dc7930efe6" providerId="LiveId" clId="{FAB99B7F-91AF-4462-8476-515F718993A1}" dt="2025-08-30T23:15:52.813" v="94" actId="2696"/>
        <pc:sldMkLst>
          <pc:docMk/>
          <pc:sldMk cId="1544360392" sldId="264"/>
        </pc:sldMkLst>
      </pc:sldChg>
      <pc:sldChg chg="modSp add mod">
        <pc:chgData name="Richard Charnigo" userId="4fe029dc7930efe6" providerId="LiveId" clId="{FAB99B7F-91AF-4462-8476-515F718993A1}" dt="2025-09-05T05:19:01.401" v="16384" actId="20577"/>
        <pc:sldMkLst>
          <pc:docMk/>
          <pc:sldMk cId="144125837" sldId="265"/>
        </pc:sldMkLst>
        <pc:spChg chg="mod">
          <ac:chgData name="Richard Charnigo" userId="4fe029dc7930efe6" providerId="LiveId" clId="{FAB99B7F-91AF-4462-8476-515F718993A1}" dt="2025-09-04T00:00:04.679" v="6005" actId="20577"/>
          <ac:spMkLst>
            <pc:docMk/>
            <pc:sldMk cId="144125837" sldId="265"/>
            <ac:spMk id="2" creationId="{031EB903-700B-36AF-6058-F6DC510AEB99}"/>
          </ac:spMkLst>
        </pc:spChg>
        <pc:spChg chg="mod">
          <ac:chgData name="Richard Charnigo" userId="4fe029dc7930efe6" providerId="LiveId" clId="{FAB99B7F-91AF-4462-8476-515F718993A1}" dt="2025-09-05T05:19:01.401" v="16384" actId="20577"/>
          <ac:spMkLst>
            <pc:docMk/>
            <pc:sldMk cId="144125837" sldId="265"/>
            <ac:spMk id="3" creationId="{D0F77F9F-E451-09F2-9595-3C1A6274DEC2}"/>
          </ac:spMkLst>
        </pc:spChg>
      </pc:sldChg>
      <pc:sldChg chg="del">
        <pc:chgData name="Richard Charnigo" userId="4fe029dc7930efe6" providerId="LiveId" clId="{FAB99B7F-91AF-4462-8476-515F718993A1}" dt="2025-08-30T23:15:51.589" v="88" actId="2696"/>
        <pc:sldMkLst>
          <pc:docMk/>
          <pc:sldMk cId="4184913162" sldId="265"/>
        </pc:sldMkLst>
      </pc:sldChg>
      <pc:sldChg chg="del">
        <pc:chgData name="Richard Charnigo" userId="4fe029dc7930efe6" providerId="LiveId" clId="{FAB99B7F-91AF-4462-8476-515F718993A1}" dt="2025-08-30T23:15:52.579" v="93" actId="2696"/>
        <pc:sldMkLst>
          <pc:docMk/>
          <pc:sldMk cId="740671682" sldId="266"/>
        </pc:sldMkLst>
      </pc:sldChg>
      <pc:sldChg chg="modSp add mod">
        <pc:chgData name="Richard Charnigo" userId="4fe029dc7930efe6" providerId="LiveId" clId="{FAB99B7F-91AF-4462-8476-515F718993A1}" dt="2025-09-05T05:25:09.247" v="16437" actId="1038"/>
        <pc:sldMkLst>
          <pc:docMk/>
          <pc:sldMk cId="4217123793" sldId="266"/>
        </pc:sldMkLst>
        <pc:spChg chg="mod">
          <ac:chgData name="Richard Charnigo" userId="4fe029dc7930efe6" providerId="LiveId" clId="{FAB99B7F-91AF-4462-8476-515F718993A1}" dt="2025-09-05T04:48:37.687" v="13392" actId="20577"/>
          <ac:spMkLst>
            <pc:docMk/>
            <pc:sldMk cId="4217123793" sldId="266"/>
            <ac:spMk id="2" creationId="{031EB903-700B-36AF-6058-F6DC510AEB99}"/>
          </ac:spMkLst>
        </pc:spChg>
        <pc:spChg chg="mod">
          <ac:chgData name="Richard Charnigo" userId="4fe029dc7930efe6" providerId="LiveId" clId="{FAB99B7F-91AF-4462-8476-515F718993A1}" dt="2025-09-05T05:25:09.247" v="16437" actId="1038"/>
          <ac:spMkLst>
            <pc:docMk/>
            <pc:sldMk cId="4217123793" sldId="266"/>
            <ac:spMk id="3" creationId="{D0F77F9F-E451-09F2-9595-3C1A6274DEC2}"/>
          </ac:spMkLst>
        </pc:spChg>
      </pc:sldChg>
      <pc:sldChg chg="del">
        <pc:chgData name="Richard Charnigo" userId="4fe029dc7930efe6" providerId="LiveId" clId="{FAB99B7F-91AF-4462-8476-515F718993A1}" dt="2025-08-30T23:15:52.957" v="95" actId="2696"/>
        <pc:sldMkLst>
          <pc:docMk/>
          <pc:sldMk cId="3183530812" sldId="267"/>
        </pc:sldMkLst>
      </pc:sldChg>
      <pc:sldChg chg="modSp add mod">
        <pc:chgData name="Richard Charnigo" userId="4fe029dc7930efe6" providerId="LiveId" clId="{FAB99B7F-91AF-4462-8476-515F718993A1}" dt="2025-09-05T04:48:45.399" v="13435" actId="20577"/>
        <pc:sldMkLst>
          <pc:docMk/>
          <pc:sldMk cId="3691196884" sldId="267"/>
        </pc:sldMkLst>
        <pc:spChg chg="mod">
          <ac:chgData name="Richard Charnigo" userId="4fe029dc7930efe6" providerId="LiveId" clId="{FAB99B7F-91AF-4462-8476-515F718993A1}" dt="2025-09-05T04:48:45.399" v="13435" actId="20577"/>
          <ac:spMkLst>
            <pc:docMk/>
            <pc:sldMk cId="3691196884" sldId="267"/>
            <ac:spMk id="2" creationId="{031EB903-700B-36AF-6058-F6DC510AEB99}"/>
          </ac:spMkLst>
        </pc:spChg>
        <pc:spChg chg="mod">
          <ac:chgData name="Richard Charnigo" userId="4fe029dc7930efe6" providerId="LiveId" clId="{FAB99B7F-91AF-4462-8476-515F718993A1}" dt="2025-09-04T03:28:31.838" v="9229" actId="20577"/>
          <ac:spMkLst>
            <pc:docMk/>
            <pc:sldMk cId="3691196884" sldId="267"/>
            <ac:spMk id="3" creationId="{D0F77F9F-E451-09F2-9595-3C1A6274DEC2}"/>
          </ac:spMkLst>
        </pc:spChg>
      </pc:sldChg>
      <pc:sldChg chg="modSp add mod">
        <pc:chgData name="Richard Charnigo" userId="4fe029dc7930efe6" providerId="LiveId" clId="{FAB99B7F-91AF-4462-8476-515F718993A1}" dt="2025-09-05T05:25:57.092" v="16451" actId="20577"/>
        <pc:sldMkLst>
          <pc:docMk/>
          <pc:sldMk cId="3879850472" sldId="268"/>
        </pc:sldMkLst>
        <pc:spChg chg="mod">
          <ac:chgData name="Richard Charnigo" userId="4fe029dc7930efe6" providerId="LiveId" clId="{FAB99B7F-91AF-4462-8476-515F718993A1}" dt="2025-09-04T03:24:03.034" v="9060" actId="20577"/>
          <ac:spMkLst>
            <pc:docMk/>
            <pc:sldMk cId="3879850472" sldId="268"/>
            <ac:spMk id="2" creationId="{031EB903-700B-36AF-6058-F6DC510AEB99}"/>
          </ac:spMkLst>
        </pc:spChg>
        <pc:spChg chg="mod">
          <ac:chgData name="Richard Charnigo" userId="4fe029dc7930efe6" providerId="LiveId" clId="{FAB99B7F-91AF-4462-8476-515F718993A1}" dt="2025-09-05T05:25:57.092" v="16451" actId="20577"/>
          <ac:spMkLst>
            <pc:docMk/>
            <pc:sldMk cId="3879850472" sldId="268"/>
            <ac:spMk id="3" creationId="{D0F77F9F-E451-09F2-9595-3C1A6274DEC2}"/>
          </ac:spMkLst>
        </pc:spChg>
      </pc:sldChg>
      <pc:sldChg chg="del">
        <pc:chgData name="Richard Charnigo" userId="4fe029dc7930efe6" providerId="LiveId" clId="{FAB99B7F-91AF-4462-8476-515F718993A1}" dt="2025-08-30T23:15:53.369" v="96" actId="2696"/>
        <pc:sldMkLst>
          <pc:docMk/>
          <pc:sldMk cId="4037984878" sldId="268"/>
        </pc:sldMkLst>
      </pc:sldChg>
      <pc:sldChg chg="modSp add del mod">
        <pc:chgData name="Richard Charnigo" userId="4fe029dc7930efe6" providerId="LiveId" clId="{FAB99B7F-91AF-4462-8476-515F718993A1}" dt="2025-09-04T03:24:48.654" v="9166" actId="20577"/>
        <pc:sldMkLst>
          <pc:docMk/>
          <pc:sldMk cId="3189298654" sldId="269"/>
        </pc:sldMkLst>
        <pc:spChg chg="mod">
          <ac:chgData name="Richard Charnigo" userId="4fe029dc7930efe6" providerId="LiveId" clId="{FAB99B7F-91AF-4462-8476-515F718993A1}" dt="2025-09-04T03:24:14.608" v="9123" actId="20577"/>
          <ac:spMkLst>
            <pc:docMk/>
            <pc:sldMk cId="3189298654" sldId="269"/>
            <ac:spMk id="2" creationId="{031EB903-700B-36AF-6058-F6DC510AEB99}"/>
          </ac:spMkLst>
        </pc:spChg>
        <pc:spChg chg="mod">
          <ac:chgData name="Richard Charnigo" userId="4fe029dc7930efe6" providerId="LiveId" clId="{FAB99B7F-91AF-4462-8476-515F718993A1}" dt="2025-09-04T03:24:48.654" v="9166" actId="20577"/>
          <ac:spMkLst>
            <pc:docMk/>
            <pc:sldMk cId="3189298654" sldId="269"/>
            <ac:spMk id="3" creationId="{D0F77F9F-E451-09F2-9595-3C1A6274DEC2}"/>
          </ac:spMkLst>
        </pc:spChg>
      </pc:sldChg>
      <pc:sldChg chg="del">
        <pc:chgData name="Richard Charnigo" userId="4fe029dc7930efe6" providerId="LiveId" clId="{FAB99B7F-91AF-4462-8476-515F718993A1}" dt="2025-08-30T23:15:53.598" v="97" actId="2696"/>
        <pc:sldMkLst>
          <pc:docMk/>
          <pc:sldMk cId="3715448714" sldId="269"/>
        </pc:sldMkLst>
      </pc:sldChg>
      <pc:sldChg chg="del">
        <pc:chgData name="Richard Charnigo" userId="4fe029dc7930efe6" providerId="LiveId" clId="{FAB99B7F-91AF-4462-8476-515F718993A1}" dt="2025-08-30T23:15:53.951" v="98" actId="2696"/>
        <pc:sldMkLst>
          <pc:docMk/>
          <pc:sldMk cId="1549412808" sldId="270"/>
        </pc:sldMkLst>
      </pc:sldChg>
      <pc:sldChg chg="modSp add mod">
        <pc:chgData name="Richard Charnigo" userId="4fe029dc7930efe6" providerId="LiveId" clId="{FAB99B7F-91AF-4462-8476-515F718993A1}" dt="2025-09-05T17:21:33.237" v="16493" actId="114"/>
        <pc:sldMkLst>
          <pc:docMk/>
          <pc:sldMk cId="4024339818" sldId="270"/>
        </pc:sldMkLst>
        <pc:spChg chg="mod">
          <ac:chgData name="Richard Charnigo" userId="4fe029dc7930efe6" providerId="LiveId" clId="{FAB99B7F-91AF-4462-8476-515F718993A1}" dt="2025-09-05T03:01:51.955" v="9327" actId="20577"/>
          <ac:spMkLst>
            <pc:docMk/>
            <pc:sldMk cId="4024339818" sldId="270"/>
            <ac:spMk id="2" creationId="{031EB903-700B-36AF-6058-F6DC510AEB99}"/>
          </ac:spMkLst>
        </pc:spChg>
        <pc:spChg chg="mod">
          <ac:chgData name="Richard Charnigo" userId="4fe029dc7930efe6" providerId="LiveId" clId="{FAB99B7F-91AF-4462-8476-515F718993A1}" dt="2025-09-05T17:21:33.237" v="16493" actId="114"/>
          <ac:spMkLst>
            <pc:docMk/>
            <pc:sldMk cId="4024339818" sldId="270"/>
            <ac:spMk id="3" creationId="{D0F77F9F-E451-09F2-9595-3C1A6274DEC2}"/>
          </ac:spMkLst>
        </pc:spChg>
      </pc:sldChg>
      <pc:sldChg chg="del">
        <pc:chgData name="Richard Charnigo" userId="4fe029dc7930efe6" providerId="LiveId" clId="{FAB99B7F-91AF-4462-8476-515F718993A1}" dt="2025-08-30T23:15:54.276" v="99" actId="2696"/>
        <pc:sldMkLst>
          <pc:docMk/>
          <pc:sldMk cId="811046099" sldId="271"/>
        </pc:sldMkLst>
      </pc:sldChg>
      <pc:sldChg chg="modSp add del mod">
        <pc:chgData name="Richard Charnigo" userId="4fe029dc7930efe6" providerId="LiveId" clId="{FAB99B7F-91AF-4462-8476-515F718993A1}" dt="2025-09-05T03:27:34.527" v="10976" actId="2696"/>
        <pc:sldMkLst>
          <pc:docMk/>
          <pc:sldMk cId="1366668287" sldId="271"/>
        </pc:sldMkLst>
        <pc:spChg chg="mod">
          <ac:chgData name="Richard Charnigo" userId="4fe029dc7930efe6" providerId="LiveId" clId="{FAB99B7F-91AF-4462-8476-515F718993A1}" dt="2025-09-05T03:24:17.555" v="10746" actId="20577"/>
          <ac:spMkLst>
            <pc:docMk/>
            <pc:sldMk cId="1366668287" sldId="271"/>
            <ac:spMk id="2" creationId="{031EB903-700B-36AF-6058-F6DC510AEB99}"/>
          </ac:spMkLst>
        </pc:spChg>
        <pc:spChg chg="mod">
          <ac:chgData name="Richard Charnigo" userId="4fe029dc7930efe6" providerId="LiveId" clId="{FAB99B7F-91AF-4462-8476-515F718993A1}" dt="2025-09-05T03:23:51.380" v="10724" actId="20577"/>
          <ac:spMkLst>
            <pc:docMk/>
            <pc:sldMk cId="1366668287" sldId="271"/>
            <ac:spMk id="3" creationId="{D0F77F9F-E451-09F2-9595-3C1A6274DEC2}"/>
          </ac:spMkLst>
        </pc:spChg>
      </pc:sldChg>
      <pc:sldChg chg="del">
        <pc:chgData name="Richard Charnigo" userId="4fe029dc7930efe6" providerId="LiveId" clId="{FAB99B7F-91AF-4462-8476-515F718993A1}" dt="2025-08-30T23:15:56.157" v="103" actId="2696"/>
        <pc:sldMkLst>
          <pc:docMk/>
          <pc:sldMk cId="1975217842" sldId="272"/>
        </pc:sldMkLst>
      </pc:sldChg>
      <pc:sldChg chg="modSp mod">
        <pc:chgData name="Richard Charnigo" userId="4fe029dc7930efe6" providerId="LiveId" clId="{FAB99B7F-91AF-4462-8476-515F718993A1}" dt="2025-09-05T17:17:54.515" v="16482" actId="20577"/>
        <pc:sldMkLst>
          <pc:docMk/>
          <pc:sldMk cId="2388757493" sldId="272"/>
        </pc:sldMkLst>
        <pc:spChg chg="mod">
          <ac:chgData name="Richard Charnigo" userId="4fe029dc7930efe6" providerId="LiveId" clId="{FAB99B7F-91AF-4462-8476-515F718993A1}" dt="2025-09-05T03:01:54.254" v="9331" actId="20577"/>
          <ac:spMkLst>
            <pc:docMk/>
            <pc:sldMk cId="2388757493" sldId="272"/>
            <ac:spMk id="2" creationId="{031EB903-700B-36AF-6058-F6DC510AEB99}"/>
          </ac:spMkLst>
        </pc:spChg>
        <pc:spChg chg="mod">
          <ac:chgData name="Richard Charnigo" userId="4fe029dc7930efe6" providerId="LiveId" clId="{FAB99B7F-91AF-4462-8476-515F718993A1}" dt="2025-09-05T17:17:54.515" v="16482" actId="20577"/>
          <ac:spMkLst>
            <pc:docMk/>
            <pc:sldMk cId="2388757493" sldId="272"/>
            <ac:spMk id="3" creationId="{D0F77F9F-E451-09F2-9595-3C1A6274DEC2}"/>
          </ac:spMkLst>
        </pc:spChg>
      </pc:sldChg>
      <pc:sldChg chg="modSp mod">
        <pc:chgData name="Richard Charnigo" userId="4fe029dc7930efe6" providerId="LiveId" clId="{FAB99B7F-91AF-4462-8476-515F718993A1}" dt="2025-09-05T17:21:18.570" v="16491" actId="114"/>
        <pc:sldMkLst>
          <pc:docMk/>
          <pc:sldMk cId="996592704" sldId="273"/>
        </pc:sldMkLst>
        <pc:spChg chg="mod">
          <ac:chgData name="Richard Charnigo" userId="4fe029dc7930efe6" providerId="LiveId" clId="{FAB99B7F-91AF-4462-8476-515F718993A1}" dt="2025-09-05T17:21:18.570" v="16491" actId="114"/>
          <ac:spMkLst>
            <pc:docMk/>
            <pc:sldMk cId="996592704" sldId="273"/>
            <ac:spMk id="3" creationId="{D0F77F9F-E451-09F2-9595-3C1A6274DEC2}"/>
          </ac:spMkLst>
        </pc:spChg>
      </pc:sldChg>
      <pc:sldChg chg="del">
        <pc:chgData name="Richard Charnigo" userId="4fe029dc7930efe6" providerId="LiveId" clId="{FAB99B7F-91AF-4462-8476-515F718993A1}" dt="2025-08-30T23:15:55.705" v="102" actId="2696"/>
        <pc:sldMkLst>
          <pc:docMk/>
          <pc:sldMk cId="1992497677" sldId="273"/>
        </pc:sldMkLst>
      </pc:sldChg>
      <pc:sldChg chg="modSp mod">
        <pc:chgData name="Richard Charnigo" userId="4fe029dc7930efe6" providerId="LiveId" clId="{FAB99B7F-91AF-4462-8476-515F718993A1}" dt="2025-09-05T03:00:05.049" v="9303" actId="20577"/>
        <pc:sldMkLst>
          <pc:docMk/>
          <pc:sldMk cId="1020291744" sldId="274"/>
        </pc:sldMkLst>
        <pc:spChg chg="mod">
          <ac:chgData name="Richard Charnigo" userId="4fe029dc7930efe6" providerId="LiveId" clId="{FAB99B7F-91AF-4462-8476-515F718993A1}" dt="2025-09-05T03:00:05.049" v="9303" actId="20577"/>
          <ac:spMkLst>
            <pc:docMk/>
            <pc:sldMk cId="1020291744" sldId="274"/>
            <ac:spMk id="3" creationId="{D0F77F9F-E451-09F2-9595-3C1A6274DEC2}"/>
          </ac:spMkLst>
        </pc:spChg>
      </pc:sldChg>
      <pc:sldChg chg="del">
        <pc:chgData name="Richard Charnigo" userId="4fe029dc7930efe6" providerId="LiveId" clId="{FAB99B7F-91AF-4462-8476-515F718993A1}" dt="2025-08-30T23:15:55.264" v="101" actId="2696"/>
        <pc:sldMkLst>
          <pc:docMk/>
          <pc:sldMk cId="2525097369" sldId="274"/>
        </pc:sldMkLst>
      </pc:sldChg>
      <pc:sldChg chg="del">
        <pc:chgData name="Richard Charnigo" userId="4fe029dc7930efe6" providerId="LiveId" clId="{FAB99B7F-91AF-4462-8476-515F718993A1}" dt="2025-08-30T23:15:54.923" v="100" actId="2696"/>
        <pc:sldMkLst>
          <pc:docMk/>
          <pc:sldMk cId="607456411" sldId="275"/>
        </pc:sldMkLst>
      </pc:sldChg>
      <pc:sldChg chg="modSp mod">
        <pc:chgData name="Richard Charnigo" userId="4fe029dc7930efe6" providerId="LiveId" clId="{FAB99B7F-91AF-4462-8476-515F718993A1}" dt="2025-09-05T03:16:34.309" v="10090" actId="20577"/>
        <pc:sldMkLst>
          <pc:docMk/>
          <pc:sldMk cId="3833907104" sldId="275"/>
        </pc:sldMkLst>
        <pc:spChg chg="mod">
          <ac:chgData name="Richard Charnigo" userId="4fe029dc7930efe6" providerId="LiveId" clId="{FAB99B7F-91AF-4462-8476-515F718993A1}" dt="2025-09-05T03:16:34.309" v="10090" actId="20577"/>
          <ac:spMkLst>
            <pc:docMk/>
            <pc:sldMk cId="3833907104" sldId="275"/>
            <ac:spMk id="3" creationId="{D0F77F9F-E451-09F2-9595-3C1A6274DEC2}"/>
          </ac:spMkLst>
        </pc:spChg>
      </pc:sldChg>
      <pc:sldChg chg="modSp mod">
        <pc:chgData name="Richard Charnigo" userId="4fe029dc7930efe6" providerId="LiveId" clId="{FAB99B7F-91AF-4462-8476-515F718993A1}" dt="2025-09-05T17:21:10.103" v="16489" actId="114"/>
        <pc:sldMkLst>
          <pc:docMk/>
          <pc:sldMk cId="3150837455" sldId="276"/>
        </pc:sldMkLst>
        <pc:spChg chg="mod">
          <ac:chgData name="Richard Charnigo" userId="4fe029dc7930efe6" providerId="LiveId" clId="{FAB99B7F-91AF-4462-8476-515F718993A1}" dt="2025-09-05T03:01:57.058" v="9335" actId="20577"/>
          <ac:spMkLst>
            <pc:docMk/>
            <pc:sldMk cId="3150837455" sldId="276"/>
            <ac:spMk id="2" creationId="{031EB903-700B-36AF-6058-F6DC510AEB99}"/>
          </ac:spMkLst>
        </pc:spChg>
        <pc:spChg chg="mod">
          <ac:chgData name="Richard Charnigo" userId="4fe029dc7930efe6" providerId="LiveId" clId="{FAB99B7F-91AF-4462-8476-515F718993A1}" dt="2025-09-05T17:21:10.103" v="16489" actId="114"/>
          <ac:spMkLst>
            <pc:docMk/>
            <pc:sldMk cId="3150837455" sldId="276"/>
            <ac:spMk id="3" creationId="{D0F77F9F-E451-09F2-9595-3C1A6274DEC2}"/>
          </ac:spMkLst>
        </pc:spChg>
      </pc:sldChg>
      <pc:sldChg chg="del">
        <pc:chgData name="Richard Charnigo" userId="4fe029dc7930efe6" providerId="LiveId" clId="{FAB99B7F-91AF-4462-8476-515F718993A1}" dt="2025-08-30T23:15:57.043" v="104" actId="2696"/>
        <pc:sldMkLst>
          <pc:docMk/>
          <pc:sldMk cId="4052975770" sldId="276"/>
        </pc:sldMkLst>
      </pc:sldChg>
      <pc:sldChg chg="modSp mod">
        <pc:chgData name="Richard Charnigo" userId="4fe029dc7930efe6" providerId="LiveId" clId="{FAB99B7F-91AF-4462-8476-515F718993A1}" dt="2025-09-05T03:16:23.013" v="10080" actId="20577"/>
        <pc:sldMkLst>
          <pc:docMk/>
          <pc:sldMk cId="3586855952" sldId="277"/>
        </pc:sldMkLst>
        <pc:spChg chg="mod">
          <ac:chgData name="Richard Charnigo" userId="4fe029dc7930efe6" providerId="LiveId" clId="{FAB99B7F-91AF-4462-8476-515F718993A1}" dt="2025-09-05T03:01:59.724" v="9339" actId="20577"/>
          <ac:spMkLst>
            <pc:docMk/>
            <pc:sldMk cId="3586855952" sldId="277"/>
            <ac:spMk id="2" creationId="{031EB903-700B-36AF-6058-F6DC510AEB99}"/>
          </ac:spMkLst>
        </pc:spChg>
        <pc:spChg chg="mod">
          <ac:chgData name="Richard Charnigo" userId="4fe029dc7930efe6" providerId="LiveId" clId="{FAB99B7F-91AF-4462-8476-515F718993A1}" dt="2025-09-05T03:16:23.013" v="10080" actId="20577"/>
          <ac:spMkLst>
            <pc:docMk/>
            <pc:sldMk cId="3586855952" sldId="277"/>
            <ac:spMk id="3" creationId="{D0F77F9F-E451-09F2-9595-3C1A6274DEC2}"/>
          </ac:spMkLst>
        </pc:spChg>
      </pc:sldChg>
      <pc:sldChg chg="del">
        <pc:chgData name="Richard Charnigo" userId="4fe029dc7930efe6" providerId="LiveId" clId="{FAB99B7F-91AF-4462-8476-515F718993A1}" dt="2025-08-30T23:15:57.858" v="105" actId="2696"/>
        <pc:sldMkLst>
          <pc:docMk/>
          <pc:sldMk cId="3725747144" sldId="277"/>
        </pc:sldMkLst>
      </pc:sldChg>
      <pc:sldChg chg="del">
        <pc:chgData name="Richard Charnigo" userId="4fe029dc7930efe6" providerId="LiveId" clId="{FAB99B7F-91AF-4462-8476-515F718993A1}" dt="2025-08-30T23:15:58.531" v="106" actId="2696"/>
        <pc:sldMkLst>
          <pc:docMk/>
          <pc:sldMk cId="530480806" sldId="278"/>
        </pc:sldMkLst>
      </pc:sldChg>
      <pc:sldChg chg="modSp add mod">
        <pc:chgData name="Richard Charnigo" userId="4fe029dc7930efe6" providerId="LiveId" clId="{FAB99B7F-91AF-4462-8476-515F718993A1}" dt="2025-09-05T18:50:33.099" v="17080" actId="20577"/>
        <pc:sldMkLst>
          <pc:docMk/>
          <pc:sldMk cId="3867654347" sldId="278"/>
        </pc:sldMkLst>
        <pc:spChg chg="mod">
          <ac:chgData name="Richard Charnigo" userId="4fe029dc7930efe6" providerId="LiveId" clId="{FAB99B7F-91AF-4462-8476-515F718993A1}" dt="2025-09-05T03:24:14.318" v="10742" actId="20577"/>
          <ac:spMkLst>
            <pc:docMk/>
            <pc:sldMk cId="3867654347" sldId="278"/>
            <ac:spMk id="2" creationId="{031EB903-700B-36AF-6058-F6DC510AEB99}"/>
          </ac:spMkLst>
        </pc:spChg>
        <pc:spChg chg="mod">
          <ac:chgData name="Richard Charnigo" userId="4fe029dc7930efe6" providerId="LiveId" clId="{FAB99B7F-91AF-4462-8476-515F718993A1}" dt="2025-09-05T18:50:33.099" v="17080" actId="20577"/>
          <ac:spMkLst>
            <pc:docMk/>
            <pc:sldMk cId="3867654347" sldId="278"/>
            <ac:spMk id="3" creationId="{D0F77F9F-E451-09F2-9595-3C1A6274DEC2}"/>
          </ac:spMkLst>
        </pc:spChg>
      </pc:sldChg>
      <pc:sldChg chg="modSp add mod ord">
        <pc:chgData name="Richard Charnigo" userId="4fe029dc7930efe6" providerId="LiveId" clId="{FAB99B7F-91AF-4462-8476-515F718993A1}" dt="2025-09-05T04:42:40.184" v="12558" actId="20577"/>
        <pc:sldMkLst>
          <pc:docMk/>
          <pc:sldMk cId="768212764" sldId="279"/>
        </pc:sldMkLst>
        <pc:spChg chg="mod">
          <ac:chgData name="Richard Charnigo" userId="4fe029dc7930efe6" providerId="LiveId" clId="{FAB99B7F-91AF-4462-8476-515F718993A1}" dt="2025-09-05T03:27:38.125" v="10977" actId="20577"/>
          <ac:spMkLst>
            <pc:docMk/>
            <pc:sldMk cId="768212764" sldId="279"/>
            <ac:spMk id="2" creationId="{031EB903-700B-36AF-6058-F6DC510AEB99}"/>
          </ac:spMkLst>
        </pc:spChg>
        <pc:spChg chg="mod">
          <ac:chgData name="Richard Charnigo" userId="4fe029dc7930efe6" providerId="LiveId" clId="{FAB99B7F-91AF-4462-8476-515F718993A1}" dt="2025-09-05T04:42:40.184" v="12558" actId="20577"/>
          <ac:spMkLst>
            <pc:docMk/>
            <pc:sldMk cId="768212764" sldId="279"/>
            <ac:spMk id="3" creationId="{D0F77F9F-E451-09F2-9595-3C1A6274DEC2}"/>
          </ac:spMkLst>
        </pc:spChg>
      </pc:sldChg>
      <pc:sldChg chg="modSp add del mod">
        <pc:chgData name="Richard Charnigo" userId="4fe029dc7930efe6" providerId="LiveId" clId="{FAB99B7F-91AF-4462-8476-515F718993A1}" dt="2025-09-05T18:48:12.472" v="16759" actId="2696"/>
        <pc:sldMkLst>
          <pc:docMk/>
          <pc:sldMk cId="3914583869" sldId="280"/>
        </pc:sldMkLst>
        <pc:spChg chg="mod">
          <ac:chgData name="Richard Charnigo" userId="4fe029dc7930efe6" providerId="LiveId" clId="{FAB99B7F-91AF-4462-8476-515F718993A1}" dt="2025-09-05T17:27:23.952" v="16709" actId="20577"/>
          <ac:spMkLst>
            <pc:docMk/>
            <pc:sldMk cId="3914583869" sldId="280"/>
            <ac:spMk id="3" creationId="{D0F77F9F-E451-09F2-9595-3C1A6274DEC2}"/>
          </ac:spMkLst>
        </pc:spChg>
      </pc:sldChg>
      <pc:sldChg chg="modSp add mod">
        <pc:chgData name="Richard Charnigo" userId="4fe029dc7930efe6" providerId="LiveId" clId="{FAB99B7F-91AF-4462-8476-515F718993A1}" dt="2025-09-05T18:51:41.439" v="17088" actId="20577"/>
        <pc:sldMkLst>
          <pc:docMk/>
          <pc:sldMk cId="1932153896" sldId="281"/>
        </pc:sldMkLst>
        <pc:spChg chg="mod">
          <ac:chgData name="Richard Charnigo" userId="4fe029dc7930efe6" providerId="LiveId" clId="{FAB99B7F-91AF-4462-8476-515F718993A1}" dt="2025-09-05T04:48:58.419" v="13436" actId="20577"/>
          <ac:spMkLst>
            <pc:docMk/>
            <pc:sldMk cId="1932153896" sldId="281"/>
            <ac:spMk id="2" creationId="{031EB903-700B-36AF-6058-F6DC510AEB99}"/>
          </ac:spMkLst>
        </pc:spChg>
        <pc:spChg chg="mod">
          <ac:chgData name="Richard Charnigo" userId="4fe029dc7930efe6" providerId="LiveId" clId="{FAB99B7F-91AF-4462-8476-515F718993A1}" dt="2025-09-05T18:51:41.439" v="17088" actId="20577"/>
          <ac:spMkLst>
            <pc:docMk/>
            <pc:sldMk cId="1932153896" sldId="281"/>
            <ac:spMk id="3" creationId="{D0F77F9F-E451-09F2-9595-3C1A6274DEC2}"/>
          </ac:spMkLst>
        </pc:spChg>
      </pc:sldChg>
      <pc:sldChg chg="modSp add mod">
        <pc:chgData name="Richard Charnigo" userId="4fe029dc7930efe6" providerId="LiveId" clId="{FAB99B7F-91AF-4462-8476-515F718993A1}" dt="2025-09-05T04:49:02.985" v="13441" actId="20577"/>
        <pc:sldMkLst>
          <pc:docMk/>
          <pc:sldMk cId="740768230" sldId="282"/>
        </pc:sldMkLst>
        <pc:spChg chg="mod">
          <ac:chgData name="Richard Charnigo" userId="4fe029dc7930efe6" providerId="LiveId" clId="{FAB99B7F-91AF-4462-8476-515F718993A1}" dt="2025-09-05T04:49:02.985" v="13441" actId="20577"/>
          <ac:spMkLst>
            <pc:docMk/>
            <pc:sldMk cId="740768230" sldId="282"/>
            <ac:spMk id="2" creationId="{031EB903-700B-36AF-6058-F6DC510AEB99}"/>
          </ac:spMkLst>
        </pc:spChg>
        <pc:spChg chg="mod">
          <ac:chgData name="Richard Charnigo" userId="4fe029dc7930efe6" providerId="LiveId" clId="{FAB99B7F-91AF-4462-8476-515F718993A1}" dt="2025-09-05T04:47:34.458" v="13287" actId="20577"/>
          <ac:spMkLst>
            <pc:docMk/>
            <pc:sldMk cId="740768230" sldId="282"/>
            <ac:spMk id="3" creationId="{D0F77F9F-E451-09F2-9595-3C1A6274DEC2}"/>
          </ac:spMkLst>
        </pc:spChg>
      </pc:sldChg>
      <pc:sldChg chg="modSp add mod">
        <pc:chgData name="Richard Charnigo" userId="4fe029dc7930efe6" providerId="LiveId" clId="{FAB99B7F-91AF-4462-8476-515F718993A1}" dt="2025-09-05T04:53:41.173" v="14300" actId="20577"/>
        <pc:sldMkLst>
          <pc:docMk/>
          <pc:sldMk cId="4098872087" sldId="283"/>
        </pc:sldMkLst>
        <pc:spChg chg="mod">
          <ac:chgData name="Richard Charnigo" userId="4fe029dc7930efe6" providerId="LiveId" clId="{FAB99B7F-91AF-4462-8476-515F718993A1}" dt="2025-09-05T04:53:41.173" v="14300" actId="20577"/>
          <ac:spMkLst>
            <pc:docMk/>
            <pc:sldMk cId="4098872087" sldId="283"/>
            <ac:spMk id="2" creationId="{031EB903-700B-36AF-6058-F6DC510AEB99}"/>
          </ac:spMkLst>
        </pc:spChg>
        <pc:spChg chg="mod">
          <ac:chgData name="Richard Charnigo" userId="4fe029dc7930efe6" providerId="LiveId" clId="{FAB99B7F-91AF-4462-8476-515F718993A1}" dt="2025-09-05T04:52:40.360" v="14278" actId="20577"/>
          <ac:spMkLst>
            <pc:docMk/>
            <pc:sldMk cId="4098872087" sldId="283"/>
            <ac:spMk id="3" creationId="{D0F77F9F-E451-09F2-9595-3C1A6274DEC2}"/>
          </ac:spMkLst>
        </pc:spChg>
      </pc:sldChg>
      <pc:sldChg chg="modSp add mod">
        <pc:chgData name="Richard Charnigo" userId="4fe029dc7930efe6" providerId="LiveId" clId="{FAB99B7F-91AF-4462-8476-515F718993A1}" dt="2025-09-05T18:52:54.828" v="17095" actId="20577"/>
        <pc:sldMkLst>
          <pc:docMk/>
          <pc:sldMk cId="2207356476" sldId="284"/>
        </pc:sldMkLst>
        <pc:spChg chg="mod">
          <ac:chgData name="Richard Charnigo" userId="4fe029dc7930efe6" providerId="LiveId" clId="{FAB99B7F-91AF-4462-8476-515F718993A1}" dt="2025-09-05T04:53:57.791" v="14330" actId="20577"/>
          <ac:spMkLst>
            <pc:docMk/>
            <pc:sldMk cId="2207356476" sldId="284"/>
            <ac:spMk id="2" creationId="{031EB903-700B-36AF-6058-F6DC510AEB99}"/>
          </ac:spMkLst>
        </pc:spChg>
        <pc:spChg chg="mod">
          <ac:chgData name="Richard Charnigo" userId="4fe029dc7930efe6" providerId="LiveId" clId="{FAB99B7F-91AF-4462-8476-515F718993A1}" dt="2025-09-05T18:52:54.828" v="17095" actId="20577"/>
          <ac:spMkLst>
            <pc:docMk/>
            <pc:sldMk cId="2207356476" sldId="284"/>
            <ac:spMk id="3" creationId="{D0F77F9F-E451-09F2-9595-3C1A6274DEC2}"/>
          </ac:spMkLst>
        </pc:spChg>
      </pc:sldChg>
      <pc:sldChg chg="modSp add mod">
        <pc:chgData name="Richard Charnigo" userId="4fe029dc7930efe6" providerId="LiveId" clId="{FAB99B7F-91AF-4462-8476-515F718993A1}" dt="2025-09-05T18:54:34.625" v="17097" actId="20577"/>
        <pc:sldMkLst>
          <pc:docMk/>
          <pc:sldMk cId="245729534" sldId="285"/>
        </pc:sldMkLst>
        <pc:spChg chg="mod">
          <ac:chgData name="Richard Charnigo" userId="4fe029dc7930efe6" providerId="LiveId" clId="{FAB99B7F-91AF-4462-8476-515F718993A1}" dt="2025-09-05T04:58:54.727" v="14727" actId="20577"/>
          <ac:spMkLst>
            <pc:docMk/>
            <pc:sldMk cId="245729534" sldId="285"/>
            <ac:spMk id="2" creationId="{031EB903-700B-36AF-6058-F6DC510AEB99}"/>
          </ac:spMkLst>
        </pc:spChg>
        <pc:spChg chg="mod">
          <ac:chgData name="Richard Charnigo" userId="4fe029dc7930efe6" providerId="LiveId" clId="{FAB99B7F-91AF-4462-8476-515F718993A1}" dt="2025-09-05T18:54:34.625" v="17097" actId="20577"/>
          <ac:spMkLst>
            <pc:docMk/>
            <pc:sldMk cId="245729534" sldId="285"/>
            <ac:spMk id="3" creationId="{D0F77F9F-E451-09F2-9595-3C1A6274DEC2}"/>
          </ac:spMkLst>
        </pc:spChg>
      </pc:sldChg>
      <pc:sldChg chg="modSp add mod">
        <pc:chgData name="Richard Charnigo" userId="4fe029dc7930efe6" providerId="LiveId" clId="{FAB99B7F-91AF-4462-8476-515F718993A1}" dt="2025-09-05T18:55:46.579" v="17098" actId="20577"/>
        <pc:sldMkLst>
          <pc:docMk/>
          <pc:sldMk cId="2694393845" sldId="286"/>
        </pc:sldMkLst>
        <pc:spChg chg="mod">
          <ac:chgData name="Richard Charnigo" userId="4fe029dc7930efe6" providerId="LiveId" clId="{FAB99B7F-91AF-4462-8476-515F718993A1}" dt="2025-09-05T05:03:45.350" v="15063" actId="20577"/>
          <ac:spMkLst>
            <pc:docMk/>
            <pc:sldMk cId="2694393845" sldId="286"/>
            <ac:spMk id="2" creationId="{031EB903-700B-36AF-6058-F6DC510AEB99}"/>
          </ac:spMkLst>
        </pc:spChg>
        <pc:spChg chg="mod">
          <ac:chgData name="Richard Charnigo" userId="4fe029dc7930efe6" providerId="LiveId" clId="{FAB99B7F-91AF-4462-8476-515F718993A1}" dt="2025-09-05T18:55:46.579" v="17098" actId="20577"/>
          <ac:spMkLst>
            <pc:docMk/>
            <pc:sldMk cId="2694393845" sldId="286"/>
            <ac:spMk id="3" creationId="{D0F77F9F-E451-09F2-9595-3C1A6274DEC2}"/>
          </ac:spMkLst>
        </pc:spChg>
      </pc:sldChg>
      <pc:sldChg chg="modSp add del mod">
        <pc:chgData name="Richard Charnigo" userId="4fe029dc7930efe6" providerId="LiveId" clId="{FAB99B7F-91AF-4462-8476-515F718993A1}" dt="2025-09-05T05:19:29.920" v="16385" actId="2696"/>
        <pc:sldMkLst>
          <pc:docMk/>
          <pc:sldMk cId="105062495" sldId="287"/>
        </pc:sldMkLst>
        <pc:spChg chg="mod">
          <ac:chgData name="Richard Charnigo" userId="4fe029dc7930efe6" providerId="LiveId" clId="{FAB99B7F-91AF-4462-8476-515F718993A1}" dt="2025-09-05T05:09:28.825" v="15543" actId="20577"/>
          <ac:spMkLst>
            <pc:docMk/>
            <pc:sldMk cId="105062495" sldId="287"/>
            <ac:spMk id="2" creationId="{031EB903-700B-36AF-6058-F6DC510AEB99}"/>
          </ac:spMkLst>
        </pc:spChg>
        <pc:spChg chg="mod">
          <ac:chgData name="Richard Charnigo" userId="4fe029dc7930efe6" providerId="LiveId" clId="{FAB99B7F-91AF-4462-8476-515F718993A1}" dt="2025-09-05T05:10:18.972" v="15559" actId="20577"/>
          <ac:spMkLst>
            <pc:docMk/>
            <pc:sldMk cId="105062495" sldId="287"/>
            <ac:spMk id="3" creationId="{D0F77F9F-E451-09F2-9595-3C1A6274DEC2}"/>
          </ac:spMkLst>
        </pc:spChg>
      </pc:sldChg>
      <pc:sldChg chg="modSp add mod">
        <pc:chgData name="Richard Charnigo" userId="4fe029dc7930efe6" providerId="LiveId" clId="{FAB99B7F-91AF-4462-8476-515F718993A1}" dt="2025-09-05T05:17:16.791" v="16150" actId="20577"/>
        <pc:sldMkLst>
          <pc:docMk/>
          <pc:sldMk cId="1379673014" sldId="288"/>
        </pc:sldMkLst>
        <pc:spChg chg="mod">
          <ac:chgData name="Richard Charnigo" userId="4fe029dc7930efe6" providerId="LiveId" clId="{FAB99B7F-91AF-4462-8476-515F718993A1}" dt="2025-09-05T05:16:52.132" v="16057" actId="20577"/>
          <ac:spMkLst>
            <pc:docMk/>
            <pc:sldMk cId="1379673014" sldId="288"/>
            <ac:spMk id="2" creationId="{031EB903-700B-36AF-6058-F6DC510AEB99}"/>
          </ac:spMkLst>
        </pc:spChg>
        <pc:spChg chg="mod">
          <ac:chgData name="Richard Charnigo" userId="4fe029dc7930efe6" providerId="LiveId" clId="{FAB99B7F-91AF-4462-8476-515F718993A1}" dt="2025-09-05T05:17:16.791" v="16150" actId="20577"/>
          <ac:spMkLst>
            <pc:docMk/>
            <pc:sldMk cId="1379673014" sldId="288"/>
            <ac:spMk id="3" creationId="{D0F77F9F-E451-09F2-9595-3C1A6274DEC2}"/>
          </ac:spMkLst>
        </pc:spChg>
      </pc:sldChg>
      <pc:sldChg chg="modSp add mod">
        <pc:chgData name="Richard Charnigo" userId="4fe029dc7930efe6" providerId="LiveId" clId="{FAB99B7F-91AF-4462-8476-515F718993A1}" dt="2025-09-05T18:51:02.166" v="17087" actId="20577"/>
        <pc:sldMkLst>
          <pc:docMk/>
          <pc:sldMk cId="3779135983" sldId="289"/>
        </pc:sldMkLst>
        <pc:spChg chg="mod">
          <ac:chgData name="Richard Charnigo" userId="4fe029dc7930efe6" providerId="LiveId" clId="{FAB99B7F-91AF-4462-8476-515F718993A1}" dt="2025-09-05T18:51:02.166" v="17087" actId="20577"/>
          <ac:spMkLst>
            <pc:docMk/>
            <pc:sldMk cId="3779135983" sldId="289"/>
            <ac:spMk id="3" creationId="{D0F77F9F-E451-09F2-9595-3C1A6274DEC2}"/>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2301923" y="1122363"/>
            <a:ext cx="7588155" cy="2621154"/>
          </a:xfrm>
        </p:spPr>
        <p:txBody>
          <a:bodyPr anchor="b">
            <a:normAutofit/>
          </a:bodyPr>
          <a:lstStyle>
            <a:lvl1pPr algn="ctr">
              <a:defRPr sz="40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2301923" y="3843708"/>
            <a:ext cx="7588155" cy="1414091"/>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p>
            <a:fld id="{C128FA71-3A18-48C0-980F-4B68F7F63042}" type="datetime1">
              <a:rPr lang="en-US" smtClean="0"/>
              <a:t>9/5/2025</a:t>
            </a:fld>
            <a:endParaRPr lang="en-US"/>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35360782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4E956D-CB73-C986-F100-46487310D11E}"/>
              </a:ext>
            </a:extLst>
          </p:cNvPr>
          <p:cNvSpPr>
            <a:spLocks noGrp="1"/>
          </p:cNvSpPr>
          <p:nvPr>
            <p:ph type="title"/>
          </p:nvPr>
        </p:nvSpPr>
        <p:spPr>
          <a:xfrm>
            <a:off x="612648" y="548640"/>
            <a:ext cx="10515600" cy="1132258"/>
          </a:xfr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E423E6A-A07C-BF0D-EA30-9A8A854E48F1}"/>
              </a:ext>
            </a:extLst>
          </p:cNvPr>
          <p:cNvSpPr>
            <a:spLocks noGrp="1"/>
          </p:cNvSpPr>
          <p:nvPr>
            <p:ph type="body" orient="vert" idx="1"/>
          </p:nvPr>
        </p:nvSpPr>
        <p:spPr>
          <a:xfrm>
            <a:off x="612648" y="1680898"/>
            <a:ext cx="10515600" cy="449606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EDC9908-8F95-8DFC-72CC-158552B56735}"/>
              </a:ext>
            </a:extLst>
          </p:cNvPr>
          <p:cNvSpPr>
            <a:spLocks noGrp="1"/>
          </p:cNvSpPr>
          <p:nvPr>
            <p:ph type="dt" sz="half" idx="10"/>
          </p:nvPr>
        </p:nvSpPr>
        <p:spPr/>
        <p:txBody>
          <a:bodyPr/>
          <a:lstStyle/>
          <a:p>
            <a:fld id="{7104EDB3-C0E8-45F8-9E1D-1B6C8D1880C0}" type="datetime1">
              <a:rPr lang="en-US" smtClean="0"/>
              <a:t>9/5/2025</a:t>
            </a:fld>
            <a:endParaRPr lang="en-US"/>
          </a:p>
        </p:txBody>
      </p:sp>
      <p:sp>
        <p:nvSpPr>
          <p:cNvPr id="5" name="Footer Placeholder 4">
            <a:extLst>
              <a:ext uri="{FF2B5EF4-FFF2-40B4-BE49-F238E27FC236}">
                <a16:creationId xmlns:a16="http://schemas.microsoft.com/office/drawing/2014/main" id="{2C26C9BE-9060-50CB-2BB7-07307FF89A7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A84A835B-97D3-BC22-F0B8-4986D4636271}"/>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4548139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85B0252-346C-F6F4-3642-19F571550D45}"/>
              </a:ext>
            </a:extLst>
          </p:cNvPr>
          <p:cNvSpPr>
            <a:spLocks noGrp="1"/>
          </p:cNvSpPr>
          <p:nvPr>
            <p:ph type="title" orient="vert"/>
          </p:nvPr>
        </p:nvSpPr>
        <p:spPr>
          <a:xfrm>
            <a:off x="9634888" y="578497"/>
            <a:ext cx="2047037" cy="5598466"/>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F798DA36-7351-9D6A-518B-678AB8A507D3}"/>
              </a:ext>
            </a:extLst>
          </p:cNvPr>
          <p:cNvSpPr>
            <a:spLocks noGrp="1"/>
          </p:cNvSpPr>
          <p:nvPr>
            <p:ph type="body" orient="vert" idx="1"/>
          </p:nvPr>
        </p:nvSpPr>
        <p:spPr>
          <a:xfrm>
            <a:off x="838200" y="578497"/>
            <a:ext cx="8796688" cy="559846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8846BDFF-D746-836C-04B8-CA89AD5D1466}"/>
              </a:ext>
            </a:extLst>
          </p:cNvPr>
          <p:cNvSpPr>
            <a:spLocks noGrp="1"/>
          </p:cNvSpPr>
          <p:nvPr>
            <p:ph type="dt" sz="half" idx="10"/>
          </p:nvPr>
        </p:nvSpPr>
        <p:spPr/>
        <p:txBody>
          <a:bodyPr/>
          <a:lstStyle/>
          <a:p>
            <a:fld id="{9CF0EC4B-54ED-4041-B552-9BA760FA3DBA}" type="datetime1">
              <a:rPr lang="en-US" smtClean="0"/>
              <a:t>9/5/2025</a:t>
            </a:fld>
            <a:endParaRPr lang="en-US"/>
          </a:p>
        </p:txBody>
      </p:sp>
      <p:sp>
        <p:nvSpPr>
          <p:cNvPr id="5" name="Footer Placeholder 4">
            <a:extLst>
              <a:ext uri="{FF2B5EF4-FFF2-40B4-BE49-F238E27FC236}">
                <a16:creationId xmlns:a16="http://schemas.microsoft.com/office/drawing/2014/main" id="{919AA929-A9E6-FF9C-0C59-177F892D6A6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316D893-7E81-90DC-4139-7687B39C3AC8}"/>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25344362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51C1210E-201E-4473-82AC-2466F5386C38}" type="datetime1">
              <a:rPr lang="en-US" smtClean="0"/>
              <a:t>9/5/2025</a:t>
            </a:fld>
            <a:endParaRPr lang="en-US"/>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11475428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1D06AF-EF87-8489-2C82-DEB90B7EFE0C}"/>
              </a:ext>
            </a:extLst>
          </p:cNvPr>
          <p:cNvSpPr>
            <a:spLocks noGrp="1"/>
          </p:cNvSpPr>
          <p:nvPr>
            <p:ph type="title"/>
          </p:nvPr>
        </p:nvSpPr>
        <p:spPr>
          <a:xfrm>
            <a:off x="603381" y="553616"/>
            <a:ext cx="8273140" cy="4008859"/>
          </a:xfrm>
        </p:spPr>
        <p:txBody>
          <a:bodyPr anchor="t">
            <a:normAutofit/>
          </a:bodyPr>
          <a:lstStyle>
            <a:lvl1pPr>
              <a:defRPr sz="5400" cap="all" baseline="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08E5678-CA38-1318-9EA2-5E0A4F9A59BA}"/>
              </a:ext>
            </a:extLst>
          </p:cNvPr>
          <p:cNvSpPr>
            <a:spLocks noGrp="1"/>
          </p:cNvSpPr>
          <p:nvPr>
            <p:ph type="body" idx="1"/>
          </p:nvPr>
        </p:nvSpPr>
        <p:spPr>
          <a:xfrm>
            <a:off x="603380" y="4589463"/>
            <a:ext cx="8273140" cy="1384617"/>
          </a:xfrm>
        </p:spPr>
        <p:txBody>
          <a:bodyPr anchor="b">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4E99186-7E5A-60AF-DE69-5C7DA71611AB}"/>
              </a:ext>
            </a:extLst>
          </p:cNvPr>
          <p:cNvSpPr>
            <a:spLocks noGrp="1"/>
          </p:cNvSpPr>
          <p:nvPr>
            <p:ph type="dt" sz="half" idx="10"/>
          </p:nvPr>
        </p:nvSpPr>
        <p:spPr/>
        <p:txBody>
          <a:bodyPr/>
          <a:lstStyle/>
          <a:p>
            <a:fld id="{B01EA198-6CAB-4B8F-B93F-1F9C8C4B6CE7}" type="datetime1">
              <a:rPr lang="en-US" smtClean="0"/>
              <a:t>9/5/2025</a:t>
            </a:fld>
            <a:endParaRPr lang="en-US"/>
          </a:p>
        </p:txBody>
      </p:sp>
      <p:sp>
        <p:nvSpPr>
          <p:cNvPr id="5" name="Footer Placeholder 4">
            <a:extLst>
              <a:ext uri="{FF2B5EF4-FFF2-40B4-BE49-F238E27FC236}">
                <a16:creationId xmlns:a16="http://schemas.microsoft.com/office/drawing/2014/main" id="{82FA13D1-1FBA-E820-323B-77B41F1A665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B39BE85-85F6-4636-C651-D87CC969A49E}"/>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35959854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12648" y="548640"/>
            <a:ext cx="10741152" cy="1132258"/>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72E861E-DFBA-B4AA-9356-CDE3D3F57C04}"/>
              </a:ext>
            </a:extLst>
          </p:cNvPr>
          <p:cNvSpPr>
            <a:spLocks noGrp="1"/>
          </p:cNvSpPr>
          <p:nvPr>
            <p:ph sz="half" idx="1"/>
          </p:nvPr>
        </p:nvSpPr>
        <p:spPr>
          <a:xfrm>
            <a:off x="612648"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451D7538-EC5A-3EE7-176F-A58920C5079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CA06041F-4525-44D5-AA4F-332294BF1F56}" type="datetime1">
              <a:rPr lang="en-US" smtClean="0"/>
              <a:t>9/5/2025</a:t>
            </a:fld>
            <a:endParaRPr lang="en-US"/>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32349381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FEE969-634D-6E32-D227-18E9282C6F9E}"/>
              </a:ext>
            </a:extLst>
          </p:cNvPr>
          <p:cNvSpPr>
            <a:spLocks noGrp="1"/>
          </p:cNvSpPr>
          <p:nvPr>
            <p:ph type="title"/>
          </p:nvPr>
        </p:nvSpPr>
        <p:spPr>
          <a:xfrm>
            <a:off x="609600" y="547396"/>
            <a:ext cx="10745788" cy="1143292"/>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61CD26D4-290A-F0ED-7D62-41EDA6FEC2B9}"/>
              </a:ext>
            </a:extLst>
          </p:cNvPr>
          <p:cNvSpPr>
            <a:spLocks noGrp="1"/>
          </p:cNvSpPr>
          <p:nvPr>
            <p:ph type="body" idx="1"/>
          </p:nvPr>
        </p:nvSpPr>
        <p:spPr>
          <a:xfrm>
            <a:off x="609600" y="1685735"/>
            <a:ext cx="5157787" cy="559834"/>
          </a:xfrm>
        </p:spPr>
        <p:txBody>
          <a:bodyPr anchor="b">
            <a:normAutofit/>
          </a:bodyPr>
          <a:lstStyle>
            <a:lvl1pPr marL="0" indent="0">
              <a:lnSpc>
                <a:spcPct val="90000"/>
              </a:lnSpc>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4DA52B0-7419-A946-4523-6D34BCAD26D1}"/>
              </a:ext>
            </a:extLst>
          </p:cNvPr>
          <p:cNvSpPr>
            <a:spLocks noGrp="1"/>
          </p:cNvSpPr>
          <p:nvPr>
            <p:ph sz="half" idx="2"/>
          </p:nvPr>
        </p:nvSpPr>
        <p:spPr>
          <a:xfrm>
            <a:off x="609600" y="2386894"/>
            <a:ext cx="5157787" cy="37650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06536620-C4F3-EEC3-DBF1-05196B1CBB55}"/>
              </a:ext>
            </a:extLst>
          </p:cNvPr>
          <p:cNvSpPr>
            <a:spLocks noGrp="1"/>
          </p:cNvSpPr>
          <p:nvPr>
            <p:ph type="body" sz="quarter" idx="3"/>
          </p:nvPr>
        </p:nvSpPr>
        <p:spPr>
          <a:xfrm>
            <a:off x="6172200" y="1685735"/>
            <a:ext cx="5183188" cy="559834"/>
          </a:xfrm>
        </p:spPr>
        <p:txBody>
          <a:bodyPr anchor="b">
            <a:normAutofit/>
          </a:bodyPr>
          <a:lstStyle>
            <a:lvl1pPr marL="0" indent="0">
              <a:lnSpc>
                <a:spcPct val="90000"/>
              </a:lnSpc>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3BAE980-E611-98B5-04E9-DE4584B0E33F}"/>
              </a:ext>
            </a:extLst>
          </p:cNvPr>
          <p:cNvSpPr>
            <a:spLocks noGrp="1"/>
          </p:cNvSpPr>
          <p:nvPr>
            <p:ph sz="quarter" idx="4"/>
          </p:nvPr>
        </p:nvSpPr>
        <p:spPr>
          <a:xfrm>
            <a:off x="6172199" y="2386894"/>
            <a:ext cx="5183189" cy="37650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E3B3581-658A-8487-F9CB-E79F2BFF27E4}"/>
              </a:ext>
            </a:extLst>
          </p:cNvPr>
          <p:cNvSpPr>
            <a:spLocks noGrp="1"/>
          </p:cNvSpPr>
          <p:nvPr>
            <p:ph type="dt" sz="half" idx="10"/>
          </p:nvPr>
        </p:nvSpPr>
        <p:spPr/>
        <p:txBody>
          <a:bodyPr/>
          <a:lstStyle/>
          <a:p>
            <a:fld id="{F9557091-BBDF-4EB9-BA6B-2BB67AC4FC0F}" type="datetime1">
              <a:rPr lang="en-US" smtClean="0"/>
              <a:t>9/5/2025</a:t>
            </a:fld>
            <a:endParaRPr lang="en-US"/>
          </a:p>
        </p:txBody>
      </p:sp>
      <p:sp>
        <p:nvSpPr>
          <p:cNvPr id="8" name="Footer Placeholder 7">
            <a:extLst>
              <a:ext uri="{FF2B5EF4-FFF2-40B4-BE49-F238E27FC236}">
                <a16:creationId xmlns:a16="http://schemas.microsoft.com/office/drawing/2014/main" id="{949D76D8-9033-26CF-BF4C-AECCC685C177}"/>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E02A06B8-CC1D-542F-D8EB-7625046B91D2}"/>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10945064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A9F42-7FF7-F803-C075-BC4968D35E3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89E8268-7232-2944-F1BD-399F9419B563}"/>
              </a:ext>
            </a:extLst>
          </p:cNvPr>
          <p:cNvSpPr>
            <a:spLocks noGrp="1"/>
          </p:cNvSpPr>
          <p:nvPr>
            <p:ph type="dt" sz="half" idx="10"/>
          </p:nvPr>
        </p:nvSpPr>
        <p:spPr/>
        <p:txBody>
          <a:bodyPr/>
          <a:lstStyle/>
          <a:p>
            <a:fld id="{2D6B226B-77A6-410C-9796-083F278E0125}" type="datetime1">
              <a:rPr lang="en-US" smtClean="0"/>
              <a:t>9/5/2025</a:t>
            </a:fld>
            <a:endParaRPr lang="en-US"/>
          </a:p>
        </p:txBody>
      </p:sp>
      <p:sp>
        <p:nvSpPr>
          <p:cNvPr id="4" name="Footer Placeholder 3">
            <a:extLst>
              <a:ext uri="{FF2B5EF4-FFF2-40B4-BE49-F238E27FC236}">
                <a16:creationId xmlns:a16="http://schemas.microsoft.com/office/drawing/2014/main" id="{6B968DDD-323F-89A1-84E3-DDBA626D9386}"/>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98FBDC76-671D-1671-DCE2-D5658BD40E29}"/>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17533203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9BC4D82-0182-501C-9231-46767680476E}"/>
              </a:ext>
            </a:extLst>
          </p:cNvPr>
          <p:cNvSpPr>
            <a:spLocks noGrp="1"/>
          </p:cNvSpPr>
          <p:nvPr>
            <p:ph type="dt" sz="half" idx="10"/>
          </p:nvPr>
        </p:nvSpPr>
        <p:spPr/>
        <p:txBody>
          <a:bodyPr/>
          <a:lstStyle/>
          <a:p>
            <a:fld id="{A23A578B-D289-4C40-8593-3D356C49DA58}" type="datetime1">
              <a:rPr lang="en-US" smtClean="0"/>
              <a:t>9/5/2025</a:t>
            </a:fld>
            <a:endParaRPr lang="en-US"/>
          </a:p>
        </p:txBody>
      </p:sp>
      <p:sp>
        <p:nvSpPr>
          <p:cNvPr id="3" name="Footer Placeholder 2">
            <a:extLst>
              <a:ext uri="{FF2B5EF4-FFF2-40B4-BE49-F238E27FC236}">
                <a16:creationId xmlns:a16="http://schemas.microsoft.com/office/drawing/2014/main" id="{10EAA6C9-A7F3-19F1-D17C-A1D83FAF553F}"/>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34EBB816-1B94-116F-92D4-6043AE9E0C6B}"/>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22636241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0C37F-77BE-E128-4248-D001C39E79C6}"/>
              </a:ext>
            </a:extLst>
          </p:cNvPr>
          <p:cNvSpPr>
            <a:spLocks noGrp="1"/>
          </p:cNvSpPr>
          <p:nvPr>
            <p:ph type="title"/>
          </p:nvPr>
        </p:nvSpPr>
        <p:spPr>
          <a:xfrm>
            <a:off x="597160" y="553616"/>
            <a:ext cx="3595634" cy="1757505"/>
          </a:xfrm>
        </p:spPr>
        <p:txBody>
          <a:bodyPr anchor="t">
            <a:normAutofit/>
          </a:bodyPr>
          <a:lstStyle>
            <a:lvl1pPr>
              <a:defRPr sz="28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2F3B20A8-A604-C977-02C0-083BA8663484}"/>
              </a:ext>
            </a:extLst>
          </p:cNvPr>
          <p:cNvSpPr>
            <a:spLocks noGrp="1"/>
          </p:cNvSpPr>
          <p:nvPr>
            <p:ph idx="1"/>
          </p:nvPr>
        </p:nvSpPr>
        <p:spPr>
          <a:xfrm>
            <a:off x="5134708" y="553616"/>
            <a:ext cx="6279741" cy="5486400"/>
          </a:xfrm>
        </p:spPr>
        <p:txBody>
          <a:bodyPr>
            <a:normAutofit/>
          </a:bodyPr>
          <a:lstStyle>
            <a:lvl1pPr>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EC0EEBFB-2026-6A35-33ED-F008376B67A0}"/>
              </a:ext>
            </a:extLst>
          </p:cNvPr>
          <p:cNvSpPr>
            <a:spLocks noGrp="1"/>
          </p:cNvSpPr>
          <p:nvPr>
            <p:ph type="body" sz="half" idx="2"/>
          </p:nvPr>
        </p:nvSpPr>
        <p:spPr>
          <a:xfrm>
            <a:off x="597160" y="2311121"/>
            <a:ext cx="3595634" cy="3728895"/>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3F05638-7A56-469A-825A-1DFA600254C8}"/>
              </a:ext>
            </a:extLst>
          </p:cNvPr>
          <p:cNvSpPr>
            <a:spLocks noGrp="1"/>
          </p:cNvSpPr>
          <p:nvPr>
            <p:ph type="dt" sz="half" idx="10"/>
          </p:nvPr>
        </p:nvSpPr>
        <p:spPr/>
        <p:txBody>
          <a:bodyPr/>
          <a:lstStyle/>
          <a:p>
            <a:fld id="{713DFAE3-14DB-48A7-A80F-80DDB072CE3D}" type="datetime1">
              <a:rPr lang="en-US" smtClean="0"/>
              <a:t>9/5/2025</a:t>
            </a:fld>
            <a:endParaRPr lang="en-US"/>
          </a:p>
        </p:txBody>
      </p:sp>
      <p:sp>
        <p:nvSpPr>
          <p:cNvPr id="6" name="Footer Placeholder 5">
            <a:extLst>
              <a:ext uri="{FF2B5EF4-FFF2-40B4-BE49-F238E27FC236}">
                <a16:creationId xmlns:a16="http://schemas.microsoft.com/office/drawing/2014/main" id="{9C85A215-184B-2105-0279-ED02F6445831}"/>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32C7CA46-892B-253A-3A28-7414E17B837B}"/>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27255169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06A09-98CF-FAC2-3708-AECC4360C651}"/>
              </a:ext>
            </a:extLst>
          </p:cNvPr>
          <p:cNvSpPr>
            <a:spLocks noGrp="1"/>
          </p:cNvSpPr>
          <p:nvPr>
            <p:ph type="title"/>
          </p:nvPr>
        </p:nvSpPr>
        <p:spPr>
          <a:xfrm>
            <a:off x="594360" y="557784"/>
            <a:ext cx="3595634" cy="2212313"/>
          </a:xfrm>
        </p:spPr>
        <p:txBody>
          <a:bodyPr anchor="t">
            <a:normAutofit/>
          </a:bodyPr>
          <a:lstStyle>
            <a:lvl1pPr>
              <a:defRPr sz="28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9571C769-CEC8-962A-01E6-15B0E056791E}"/>
              </a:ext>
            </a:extLst>
          </p:cNvPr>
          <p:cNvSpPr>
            <a:spLocks noGrp="1"/>
          </p:cNvSpPr>
          <p:nvPr>
            <p:ph type="pic" idx="1"/>
          </p:nvPr>
        </p:nvSpPr>
        <p:spPr>
          <a:xfrm>
            <a:off x="5063319" y="657103"/>
            <a:ext cx="6483687" cy="555590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F32C4A61-EF2A-C5A5-B150-4448600B3937}"/>
              </a:ext>
            </a:extLst>
          </p:cNvPr>
          <p:cNvSpPr>
            <a:spLocks noGrp="1"/>
          </p:cNvSpPr>
          <p:nvPr>
            <p:ph type="body" sz="half" idx="2"/>
          </p:nvPr>
        </p:nvSpPr>
        <p:spPr>
          <a:xfrm>
            <a:off x="609601" y="2826137"/>
            <a:ext cx="3585586" cy="3434638"/>
          </a:xfrm>
        </p:spPr>
        <p:txBody>
          <a:bodyPr anchor="b"/>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0B235E-39C7-4C78-20EF-DB48ECD9CB90}"/>
              </a:ext>
            </a:extLst>
          </p:cNvPr>
          <p:cNvSpPr>
            <a:spLocks noGrp="1"/>
          </p:cNvSpPr>
          <p:nvPr>
            <p:ph type="dt" sz="half" idx="10"/>
          </p:nvPr>
        </p:nvSpPr>
        <p:spPr/>
        <p:txBody>
          <a:bodyPr/>
          <a:lstStyle/>
          <a:p>
            <a:fld id="{92C5EAEF-6478-4102-8F5D-A5FE9FC97ACB}" type="datetime1">
              <a:rPr lang="en-US" smtClean="0"/>
              <a:t>9/5/2025</a:t>
            </a:fld>
            <a:endParaRPr lang="en-US"/>
          </a:p>
        </p:txBody>
      </p:sp>
      <p:sp>
        <p:nvSpPr>
          <p:cNvPr id="6" name="Footer Placeholder 5">
            <a:extLst>
              <a:ext uri="{FF2B5EF4-FFF2-40B4-BE49-F238E27FC236}">
                <a16:creationId xmlns:a16="http://schemas.microsoft.com/office/drawing/2014/main" id="{7FDC75DA-9A78-9AB9-7171-95A08CC51C56}"/>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5EFE1A03-DCCB-53C7-DBFE-2AD55C90591B}"/>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4326456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5BFB69-9245-EC58-F1DE-FEB625BD336A}"/>
              </a:ext>
            </a:extLst>
          </p:cNvPr>
          <p:cNvSpPr>
            <a:spLocks noGrp="1"/>
          </p:cNvSpPr>
          <p:nvPr>
            <p:ph type="title"/>
          </p:nvPr>
        </p:nvSpPr>
        <p:spPr>
          <a:xfrm>
            <a:off x="612648" y="548640"/>
            <a:ext cx="10653578" cy="1132258"/>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5516AFD5-5144-C460-0CA4-644BC4A93C02}"/>
              </a:ext>
            </a:extLst>
          </p:cNvPr>
          <p:cNvSpPr>
            <a:spLocks noGrp="1"/>
          </p:cNvSpPr>
          <p:nvPr>
            <p:ph type="body" idx="1"/>
          </p:nvPr>
        </p:nvSpPr>
        <p:spPr>
          <a:xfrm>
            <a:off x="612647" y="1715532"/>
            <a:ext cx="10653579" cy="459382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3995753E-AF8A-7E04-8A1A-205B755A0215}"/>
              </a:ext>
            </a:extLst>
          </p:cNvPr>
          <p:cNvSpPr>
            <a:spLocks noGrp="1"/>
          </p:cNvSpPr>
          <p:nvPr>
            <p:ph type="dt" sz="half" idx="2"/>
          </p:nvPr>
        </p:nvSpPr>
        <p:spPr>
          <a:xfrm>
            <a:off x="137160" y="6453002"/>
            <a:ext cx="3494314" cy="365125"/>
          </a:xfrm>
          <a:prstGeom prst="rect">
            <a:avLst/>
          </a:prstGeom>
        </p:spPr>
        <p:txBody>
          <a:bodyPr vert="horz" lIns="91440" tIns="45720" rIns="91440" bIns="45720" rtlCol="0" anchor="ctr"/>
          <a:lstStyle>
            <a:lvl1pPr algn="l">
              <a:defRPr sz="900">
                <a:solidFill>
                  <a:schemeClr val="tx1"/>
                </a:solidFill>
              </a:defRPr>
            </a:lvl1pPr>
          </a:lstStyle>
          <a:p>
            <a:fld id="{67F45AC6-C491-4585-A584-9CE2AF7D5500}" type="datetime1">
              <a:rPr lang="en-US" smtClean="0"/>
              <a:t>9/5/2025</a:t>
            </a:fld>
            <a:endParaRPr lang="en-US"/>
          </a:p>
        </p:txBody>
      </p:sp>
      <p:sp>
        <p:nvSpPr>
          <p:cNvPr id="5" name="Footer Placeholder 4">
            <a:extLst>
              <a:ext uri="{FF2B5EF4-FFF2-40B4-BE49-F238E27FC236}">
                <a16:creationId xmlns:a16="http://schemas.microsoft.com/office/drawing/2014/main" id="{D4E1B7C8-DA74-800B-EE14-A39E9DB32DE4}"/>
              </a:ext>
            </a:extLst>
          </p:cNvPr>
          <p:cNvSpPr>
            <a:spLocks noGrp="1"/>
          </p:cNvSpPr>
          <p:nvPr>
            <p:ph type="ftr" sz="quarter" idx="3"/>
          </p:nvPr>
        </p:nvSpPr>
        <p:spPr>
          <a:xfrm>
            <a:off x="8876521" y="6453002"/>
            <a:ext cx="2805405" cy="365125"/>
          </a:xfrm>
          <a:prstGeom prst="rect">
            <a:avLst/>
          </a:prstGeom>
        </p:spPr>
        <p:txBody>
          <a:bodyPr vert="horz" lIns="91440" tIns="45720" rIns="91440" bIns="45720" rtlCol="0" anchor="ctr"/>
          <a:lstStyle>
            <a:lvl1pPr algn="r">
              <a:defRPr sz="900">
                <a:solidFill>
                  <a:schemeClr val="tx1"/>
                </a:solidFill>
              </a:defRPr>
            </a:lvl1pPr>
          </a:lstStyle>
          <a:p>
            <a:endParaRPr lang="en-US" dirty="0"/>
          </a:p>
        </p:txBody>
      </p:sp>
      <p:sp>
        <p:nvSpPr>
          <p:cNvPr id="6" name="Slide Number Placeholder 5">
            <a:extLst>
              <a:ext uri="{FF2B5EF4-FFF2-40B4-BE49-F238E27FC236}">
                <a16:creationId xmlns:a16="http://schemas.microsoft.com/office/drawing/2014/main" id="{7AC1647D-0DF0-CA1B-F723-EF7B8F508DB7}"/>
              </a:ext>
            </a:extLst>
          </p:cNvPr>
          <p:cNvSpPr>
            <a:spLocks noGrp="1"/>
          </p:cNvSpPr>
          <p:nvPr>
            <p:ph type="sldNum" sz="quarter" idx="4"/>
          </p:nvPr>
        </p:nvSpPr>
        <p:spPr>
          <a:xfrm>
            <a:off x="11632162" y="6453002"/>
            <a:ext cx="429207" cy="365125"/>
          </a:xfrm>
          <a:prstGeom prst="rect">
            <a:avLst/>
          </a:prstGeom>
        </p:spPr>
        <p:txBody>
          <a:bodyPr vert="horz" lIns="91440" tIns="45720" rIns="91440" bIns="45720" rtlCol="0" anchor="ctr"/>
          <a:lstStyle>
            <a:lvl1pPr algn="r">
              <a:defRPr sz="900">
                <a:solidFill>
                  <a:schemeClr val="tx1"/>
                </a:solidFill>
              </a:defRPr>
            </a:lvl1pPr>
          </a:lstStyle>
          <a:p>
            <a:fld id="{CC057153-B650-4DEB-B370-79DDCFDCE934}" type="slidenum">
              <a:rPr lang="en-US" smtClean="0"/>
              <a:t>‹#›</a:t>
            </a:fld>
            <a:endParaRPr lang="en-US"/>
          </a:p>
        </p:txBody>
      </p:sp>
    </p:spTree>
    <p:extLst>
      <p:ext uri="{BB962C8B-B14F-4D97-AF65-F5344CB8AC3E}">
        <p14:creationId xmlns:p14="http://schemas.microsoft.com/office/powerpoint/2010/main" val="3939071163"/>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54" r:id="rId6"/>
    <p:sldLayoutId id="2147483750" r:id="rId7"/>
    <p:sldLayoutId id="2147483751" r:id="rId8"/>
    <p:sldLayoutId id="2147483752" r:id="rId9"/>
    <p:sldLayoutId id="2147483753" r:id="rId10"/>
    <p:sldLayoutId id="2147483755" r:id="rId11"/>
  </p:sldLayoutIdLst>
  <p:hf sldNum="0" hdr="0" ftr="0" dt="0"/>
  <p:txStyles>
    <p:title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1" name="Rectangle 46">
            <a:extLst>
              <a:ext uri="{FF2B5EF4-FFF2-40B4-BE49-F238E27FC236}">
                <a16:creationId xmlns:a16="http://schemas.microsoft.com/office/drawing/2014/main" id="{1A32057F-F015-B1B2-4E3E-2307F8EFC9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5BC26E0-8949-3811-511C-2040B1CD54E6}"/>
              </a:ext>
            </a:extLst>
          </p:cNvPr>
          <p:cNvSpPr>
            <a:spLocks noGrp="1"/>
          </p:cNvSpPr>
          <p:nvPr>
            <p:ph type="ctrTitle"/>
          </p:nvPr>
        </p:nvSpPr>
        <p:spPr>
          <a:xfrm>
            <a:off x="6783355" y="395982"/>
            <a:ext cx="5206482" cy="3634842"/>
          </a:xfrm>
        </p:spPr>
        <p:txBody>
          <a:bodyPr>
            <a:normAutofit/>
          </a:bodyPr>
          <a:lstStyle/>
          <a:p>
            <a:pPr algn="l"/>
            <a:r>
              <a:rPr lang="en-US" sz="3400" dirty="0"/>
              <a:t>Joint probability density functions; marginal probability density functions</a:t>
            </a:r>
            <a:br>
              <a:rPr lang="en-US" sz="3400" dirty="0"/>
            </a:br>
            <a:br>
              <a:rPr lang="en-US" sz="3400" dirty="0"/>
            </a:br>
            <a:r>
              <a:rPr lang="en-US" sz="3400" dirty="0"/>
              <a:t>	</a:t>
            </a:r>
            <a:r>
              <a:rPr lang="en-US" sz="4600" dirty="0"/>
              <a:t> </a:t>
            </a:r>
          </a:p>
        </p:txBody>
      </p:sp>
      <p:sp>
        <p:nvSpPr>
          <p:cNvPr id="3" name="Subtitle 2">
            <a:extLst>
              <a:ext uri="{FF2B5EF4-FFF2-40B4-BE49-F238E27FC236}">
                <a16:creationId xmlns:a16="http://schemas.microsoft.com/office/drawing/2014/main" id="{24A1EF70-41E0-5BCD-9EEC-E9E73B761C0C}"/>
              </a:ext>
            </a:extLst>
          </p:cNvPr>
          <p:cNvSpPr>
            <a:spLocks noGrp="1"/>
          </p:cNvSpPr>
          <p:nvPr>
            <p:ph type="subTitle" idx="1"/>
          </p:nvPr>
        </p:nvSpPr>
        <p:spPr>
          <a:xfrm>
            <a:off x="7168896" y="3782008"/>
            <a:ext cx="4206240" cy="1648721"/>
          </a:xfrm>
        </p:spPr>
        <p:txBody>
          <a:bodyPr>
            <a:noAutofit/>
          </a:bodyPr>
          <a:lstStyle/>
          <a:p>
            <a:pPr algn="l">
              <a:lnSpc>
                <a:spcPct val="110000"/>
              </a:lnSpc>
            </a:pPr>
            <a:r>
              <a:rPr lang="en-US" sz="2400" dirty="0"/>
              <a:t>BST 675</a:t>
            </a:r>
          </a:p>
          <a:p>
            <a:pPr algn="l">
              <a:lnSpc>
                <a:spcPct val="110000"/>
              </a:lnSpc>
            </a:pPr>
            <a:r>
              <a:rPr lang="en-US" sz="2400" dirty="0"/>
              <a:t>Fall 2025</a:t>
            </a:r>
          </a:p>
          <a:p>
            <a:pPr algn="l">
              <a:lnSpc>
                <a:spcPct val="110000"/>
              </a:lnSpc>
            </a:pPr>
            <a:r>
              <a:rPr lang="en-US" sz="2400" dirty="0"/>
              <a:t>Lecture 5</a:t>
            </a:r>
          </a:p>
          <a:p>
            <a:pPr algn="l">
              <a:lnSpc>
                <a:spcPct val="110000"/>
              </a:lnSpc>
            </a:pPr>
            <a:r>
              <a:rPr lang="en-US" sz="2400" dirty="0"/>
              <a:t>Dr. Richard Charnigo</a:t>
            </a:r>
          </a:p>
        </p:txBody>
      </p:sp>
      <p:pic>
        <p:nvPicPr>
          <p:cNvPr id="15" name="Picture 3" descr="A marble with brown and aqua colors">
            <a:extLst>
              <a:ext uri="{FF2B5EF4-FFF2-40B4-BE49-F238E27FC236}">
                <a16:creationId xmlns:a16="http://schemas.microsoft.com/office/drawing/2014/main" id="{F88DD0FA-DA51-068C-C0F2-D42E50604907}"/>
              </a:ext>
            </a:extLst>
          </p:cNvPr>
          <p:cNvPicPr>
            <a:picLocks noChangeAspect="1"/>
          </p:cNvPicPr>
          <p:nvPr/>
        </p:nvPicPr>
        <p:blipFill>
          <a:blip r:embed="rId2"/>
          <a:srcRect l="15341" r="16583"/>
          <a:stretch>
            <a:fillRect/>
          </a:stretch>
        </p:blipFill>
        <p:spPr>
          <a:xfrm>
            <a:off x="20" y="1"/>
            <a:ext cx="6575591" cy="6858000"/>
          </a:xfrm>
          <a:prstGeom prst="rect">
            <a:avLst/>
          </a:prstGeom>
        </p:spPr>
      </p:pic>
    </p:spTree>
    <p:extLst>
      <p:ext uri="{BB962C8B-B14F-4D97-AF65-F5344CB8AC3E}">
        <p14:creationId xmlns:p14="http://schemas.microsoft.com/office/powerpoint/2010/main" val="340496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400"/>
                                        <p:tgtEl>
                                          <p:spTgt spid="3">
                                            <p:txEl>
                                              <p:pRg st="0" end="0"/>
                                            </p:txEl>
                                          </p:spTgt>
                                        </p:tgtEl>
                                      </p:cBhvr>
                                    </p:animEffect>
                                  </p:childTnLst>
                                </p:cTn>
                              </p:par>
                              <p:par>
                                <p:cTn id="8" presetID="10" presetClass="entr" presetSubtype="0" fill="hold" grpId="0" nodeType="withEffect">
                                  <p:stCondLst>
                                    <p:cond delay="1000"/>
                                  </p:stCondLst>
                                  <p:iterate type="lt">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4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2000"/>
                                  </p:stCondLst>
                                  <p:iterate type="lt">
                                    <p:tmPct val="10000"/>
                                  </p:iterate>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4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2000"/>
                                  </p:stCondLst>
                                  <p:iterate type="lt">
                                    <p:tmPct val="10000"/>
                                  </p:iterate>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4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2000"/>
                                  </p:stCondLst>
                                  <p:iterate type="lt">
                                    <p:tmPct val="10000"/>
                                  </p:iterate>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4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Probability density for one variable</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a:xfrm>
            <a:off x="612647" y="1724863"/>
            <a:ext cx="10653579" cy="4593828"/>
          </a:xfrm>
        </p:spPr>
        <p:txBody>
          <a:bodyPr>
            <a:normAutofit/>
          </a:bodyPr>
          <a:lstStyle/>
          <a:p>
            <a:pPr marL="0" indent="0">
              <a:spcBef>
                <a:spcPts val="0"/>
              </a:spcBef>
              <a:buNone/>
            </a:pPr>
            <a:r>
              <a:rPr lang="en-US" sz="2800" dirty="0"/>
              <a:t>Recall that a probability density function for one variable, say  X,  is a function  </a:t>
            </a:r>
            <a:r>
              <a:rPr lang="en-US" sz="2800" i="1" dirty="0"/>
              <a:t>f</a:t>
            </a:r>
            <a:r>
              <a:rPr lang="en-US" sz="2800" dirty="0"/>
              <a:t>  such that the </a:t>
            </a:r>
            <a:r>
              <a:rPr lang="en-US" sz="2800" u="sng" dirty="0"/>
              <a:t>area under the curve</a:t>
            </a:r>
            <a:r>
              <a:rPr lang="en-US" sz="2800" dirty="0"/>
              <a:t> of  </a:t>
            </a:r>
            <a:r>
              <a:rPr lang="en-US" sz="2800" i="1" dirty="0"/>
              <a:t>f</a:t>
            </a:r>
            <a:r>
              <a:rPr lang="en-US" sz="2800" dirty="0"/>
              <a:t>  when  </a:t>
            </a:r>
            <a:r>
              <a:rPr lang="en-US" sz="2800" i="1" dirty="0"/>
              <a:t>x</a:t>
            </a:r>
            <a:r>
              <a:rPr lang="en-US" sz="2800" dirty="0"/>
              <a:t>  is between two numbers  </a:t>
            </a:r>
            <a:r>
              <a:rPr lang="en-US" sz="2800" i="1" dirty="0"/>
              <a:t>a</a:t>
            </a:r>
            <a:r>
              <a:rPr lang="en-US" sz="2800" dirty="0"/>
              <a:t>  and  </a:t>
            </a:r>
            <a:r>
              <a:rPr lang="en-US" sz="2800" i="1" dirty="0"/>
              <a:t>b</a:t>
            </a:r>
            <a:r>
              <a:rPr lang="en-US" sz="2800" dirty="0"/>
              <a:t>  gives the probability that  X  falls between  </a:t>
            </a:r>
            <a:r>
              <a:rPr lang="en-US" sz="2800" i="1" dirty="0"/>
              <a:t>a</a:t>
            </a:r>
            <a:r>
              <a:rPr lang="en-US" sz="2800" dirty="0"/>
              <a:t>  and  </a:t>
            </a:r>
            <a:r>
              <a:rPr lang="en-US" sz="2800" i="1" dirty="0"/>
              <a:t>b</a:t>
            </a:r>
            <a:r>
              <a:rPr lang="en-US" sz="2800" dirty="0"/>
              <a:t>.</a:t>
            </a:r>
          </a:p>
          <a:p>
            <a:pPr marL="0" indent="0">
              <a:spcBef>
                <a:spcPts val="0"/>
              </a:spcBef>
              <a:buNone/>
            </a:pPr>
            <a:endParaRPr lang="en-US" sz="2800" dirty="0"/>
          </a:p>
          <a:p>
            <a:pPr marL="0" indent="0">
              <a:spcBef>
                <a:spcPts val="0"/>
              </a:spcBef>
              <a:buNone/>
            </a:pPr>
            <a:r>
              <a:rPr lang="en-US" sz="2800" dirty="0"/>
              <a:t>Geometrically, the curve lies above (or on) the  </a:t>
            </a:r>
            <a:r>
              <a:rPr lang="en-US" sz="2800" i="1" dirty="0"/>
              <a:t>x</a:t>
            </a:r>
            <a:r>
              <a:rPr lang="en-US" sz="2800" dirty="0"/>
              <a:t>  axis.  The height of the curve is  </a:t>
            </a:r>
            <a:r>
              <a:rPr lang="en-US" sz="2800" i="1" dirty="0"/>
              <a:t>f</a:t>
            </a:r>
            <a:r>
              <a:rPr lang="en-US" sz="2800" dirty="0"/>
              <a:t>(</a:t>
            </a:r>
            <a:r>
              <a:rPr lang="en-US" sz="2800" i="1" dirty="0"/>
              <a:t>x</a:t>
            </a:r>
            <a:r>
              <a:rPr lang="en-US" sz="2800" dirty="0"/>
              <a:t>)  and may be associated with a second coordinate, say  </a:t>
            </a:r>
            <a:r>
              <a:rPr lang="en-US" sz="2800" i="1" dirty="0"/>
              <a:t>y</a:t>
            </a:r>
            <a:r>
              <a:rPr lang="en-US" sz="2800" dirty="0"/>
              <a:t>.</a:t>
            </a:r>
          </a:p>
        </p:txBody>
      </p:sp>
    </p:spTree>
    <p:extLst>
      <p:ext uri="{BB962C8B-B14F-4D97-AF65-F5344CB8AC3E}">
        <p14:creationId xmlns:p14="http://schemas.microsoft.com/office/powerpoint/2010/main" val="42171237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Joint probability density for two variables</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A joint probability density function for two variables, say  X  and  Y,  is a function  </a:t>
            </a:r>
            <a:r>
              <a:rPr lang="en-US" sz="2800" i="1" dirty="0" err="1"/>
              <a:t>f</a:t>
            </a:r>
            <a:r>
              <a:rPr lang="en-US" sz="2800" baseline="-25000" dirty="0" err="1"/>
              <a:t>X,Y</a:t>
            </a:r>
            <a:r>
              <a:rPr lang="en-US" sz="2800" dirty="0"/>
              <a:t>  such that the </a:t>
            </a:r>
            <a:r>
              <a:rPr lang="en-US" sz="2800" u="sng" dirty="0"/>
              <a:t>volume under the surface</a:t>
            </a:r>
            <a:r>
              <a:rPr lang="en-US" sz="2800" dirty="0"/>
              <a:t> of </a:t>
            </a:r>
            <a:r>
              <a:rPr lang="en-US" sz="2800" i="1" dirty="0" err="1"/>
              <a:t>f</a:t>
            </a:r>
            <a:r>
              <a:rPr lang="en-US" sz="2800" baseline="-25000" dirty="0" err="1"/>
              <a:t>X,Y</a:t>
            </a:r>
            <a:r>
              <a:rPr lang="en-US" sz="2800" dirty="0"/>
              <a:t>  when  </a:t>
            </a:r>
            <a:r>
              <a:rPr lang="en-US" sz="2800" i="1" dirty="0"/>
              <a:t>x</a:t>
            </a:r>
            <a:r>
              <a:rPr lang="en-US" sz="2800" dirty="0"/>
              <a:t>  and  </a:t>
            </a:r>
            <a:r>
              <a:rPr lang="en-US" sz="2800" i="1" dirty="0"/>
              <a:t>y</a:t>
            </a:r>
            <a:r>
              <a:rPr lang="en-US" sz="2800" dirty="0"/>
              <a:t>  fall in a set  A  gives the probability that   X  and  Y  fall in  A.  This set  A  may or may not be a rectangle.</a:t>
            </a:r>
          </a:p>
          <a:p>
            <a:pPr marL="0" indent="0">
              <a:spcBef>
                <a:spcPts val="0"/>
              </a:spcBef>
              <a:buNone/>
            </a:pPr>
            <a:endParaRPr lang="en-US" sz="2800" dirty="0"/>
          </a:p>
          <a:p>
            <a:pPr marL="0" indent="0">
              <a:spcBef>
                <a:spcPts val="0"/>
              </a:spcBef>
              <a:buNone/>
            </a:pPr>
            <a:r>
              <a:rPr lang="en-US" sz="2800" dirty="0"/>
              <a:t>Geometrically, the surface lies above (or on) the  </a:t>
            </a:r>
            <a:r>
              <a:rPr lang="en-US" sz="2800" i="1" dirty="0" err="1"/>
              <a:t>xy</a:t>
            </a:r>
            <a:r>
              <a:rPr lang="en-US" sz="2800" dirty="0"/>
              <a:t>  plane.  The height of the surface is  </a:t>
            </a:r>
            <a:r>
              <a:rPr lang="en-US" sz="2800" i="1" dirty="0" err="1"/>
              <a:t>f</a:t>
            </a:r>
            <a:r>
              <a:rPr lang="en-US" sz="2800" baseline="-25000" dirty="0" err="1"/>
              <a:t>X,Y</a:t>
            </a:r>
            <a:r>
              <a:rPr lang="en-US" sz="2800" dirty="0"/>
              <a:t>(</a:t>
            </a:r>
            <a:r>
              <a:rPr lang="en-US" sz="2800" i="1" dirty="0"/>
              <a:t>x</a:t>
            </a:r>
            <a:r>
              <a:rPr lang="en-US" sz="2800" dirty="0"/>
              <a:t>, </a:t>
            </a:r>
            <a:r>
              <a:rPr lang="en-US" sz="2800" i="1" dirty="0"/>
              <a:t>y</a:t>
            </a:r>
            <a:r>
              <a:rPr lang="en-US" sz="2800" dirty="0"/>
              <a:t>)  and may be associated with a third coordinate, say  </a:t>
            </a:r>
            <a:r>
              <a:rPr lang="en-US" sz="2800" i="1" dirty="0"/>
              <a:t>z</a:t>
            </a:r>
            <a:r>
              <a:rPr lang="en-US" sz="2800" dirty="0"/>
              <a:t>.</a:t>
            </a:r>
          </a:p>
        </p:txBody>
      </p:sp>
    </p:spTree>
    <p:extLst>
      <p:ext uri="{BB962C8B-B14F-4D97-AF65-F5344CB8AC3E}">
        <p14:creationId xmlns:p14="http://schemas.microsoft.com/office/powerpoint/2010/main" val="36911968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The chocolate chip</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Following are two examples that may help with understanding joint probability density functions.</a:t>
            </a:r>
          </a:p>
          <a:p>
            <a:pPr marL="0" indent="0">
              <a:spcBef>
                <a:spcPts val="0"/>
              </a:spcBef>
              <a:buNone/>
            </a:pPr>
            <a:endParaRPr lang="en-US" sz="2800" dirty="0"/>
          </a:p>
          <a:p>
            <a:pPr marL="0" indent="0">
              <a:spcBef>
                <a:spcPts val="0"/>
              </a:spcBef>
              <a:buNone/>
            </a:pPr>
            <a:r>
              <a:rPr lang="en-US" sz="2800" dirty="0"/>
              <a:t>Consider a small birthday cake whose base is a rectangle.  Suppose that the rectangle is  2  decimeters (</a:t>
            </a:r>
            <a:r>
              <a:rPr lang="en-US" sz="2800" i="1" dirty="0"/>
              <a:t>x</a:t>
            </a:r>
            <a:r>
              <a:rPr lang="en-US" sz="2800" dirty="0"/>
              <a:t>  coordinate) by  1  decimeter (</a:t>
            </a:r>
            <a:r>
              <a:rPr lang="en-US" sz="2800" i="1" dirty="0"/>
              <a:t>y</a:t>
            </a:r>
            <a:r>
              <a:rPr lang="en-US" sz="2800" dirty="0"/>
              <a:t>  coordinate).  A decimeter is about  4  inches.  Suppose that the height of the birthday cake is uniform over the base and that a single chocolate chip has been baked in.</a:t>
            </a:r>
          </a:p>
        </p:txBody>
      </p:sp>
    </p:spTree>
    <p:extLst>
      <p:ext uri="{BB962C8B-B14F-4D97-AF65-F5344CB8AC3E}">
        <p14:creationId xmlns:p14="http://schemas.microsoft.com/office/powerpoint/2010/main" val="38798504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The chocolate chip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lnSpcReduction="10000"/>
          </a:bodyPr>
          <a:lstStyle/>
          <a:p>
            <a:pPr marL="0" indent="0">
              <a:spcBef>
                <a:spcPts val="0"/>
              </a:spcBef>
              <a:buNone/>
            </a:pPr>
            <a:r>
              <a:rPr lang="en-US" sz="2800" dirty="0"/>
              <a:t>Let  X  denote the  </a:t>
            </a:r>
            <a:r>
              <a:rPr lang="en-US" sz="2800" i="1" dirty="0"/>
              <a:t>x</a:t>
            </a:r>
            <a:r>
              <a:rPr lang="en-US" sz="2800" dirty="0"/>
              <a:t>  coordinate of the chocolate chip (which is between  0  and  2), and let  Y  denote the  </a:t>
            </a:r>
            <a:r>
              <a:rPr lang="en-US" sz="2800" i="1" dirty="0"/>
              <a:t>y</a:t>
            </a:r>
            <a:r>
              <a:rPr lang="en-US" sz="2800" dirty="0"/>
              <a:t>  coordinate (which is between  0  and  1). </a:t>
            </a:r>
          </a:p>
          <a:p>
            <a:pPr marL="0" indent="0">
              <a:spcBef>
                <a:spcPts val="0"/>
              </a:spcBef>
              <a:buNone/>
            </a:pPr>
            <a:endParaRPr lang="en-US" sz="2800" dirty="0"/>
          </a:p>
          <a:p>
            <a:pPr marL="0" indent="0">
              <a:spcBef>
                <a:spcPts val="0"/>
              </a:spcBef>
              <a:buNone/>
            </a:pPr>
            <a:r>
              <a:rPr lang="en-US" sz="2800" dirty="0"/>
              <a:t>Because the height of the cake is uniform over the base, we may reasonably assume that the point  (X, Y)  has a two-dimensional uniform distribution over the base.  We are not, for instance, more likely to find the chocolate chip on the left side of the cake than on the right side.</a:t>
            </a:r>
          </a:p>
        </p:txBody>
      </p:sp>
    </p:spTree>
    <p:extLst>
      <p:ext uri="{BB962C8B-B14F-4D97-AF65-F5344CB8AC3E}">
        <p14:creationId xmlns:p14="http://schemas.microsoft.com/office/powerpoint/2010/main" val="9965927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The chocolate chip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Autofit/>
          </a:bodyPr>
          <a:lstStyle/>
          <a:p>
            <a:pPr marL="0" indent="0">
              <a:spcBef>
                <a:spcPts val="0"/>
              </a:spcBef>
              <a:buNone/>
            </a:pPr>
            <a:r>
              <a:rPr lang="en-US" sz="2800" dirty="0"/>
              <a:t>The joint probability density function is then  </a:t>
            </a:r>
            <a:r>
              <a:rPr lang="en-US" sz="2800" i="1" dirty="0" err="1"/>
              <a:t>f</a:t>
            </a:r>
            <a:r>
              <a:rPr lang="en-US" sz="2800" baseline="-25000" dirty="0" err="1"/>
              <a:t>X,Y</a:t>
            </a:r>
            <a:r>
              <a:rPr lang="en-US" sz="2800" dirty="0"/>
              <a:t>(</a:t>
            </a:r>
            <a:r>
              <a:rPr lang="en-US" sz="2800" i="1" dirty="0"/>
              <a:t>x</a:t>
            </a:r>
            <a:r>
              <a:rPr lang="en-US" sz="2800" dirty="0"/>
              <a:t>, </a:t>
            </a:r>
            <a:r>
              <a:rPr lang="en-US" sz="2800" i="1" dirty="0"/>
              <a:t>y</a:t>
            </a:r>
            <a:r>
              <a:rPr lang="en-US" sz="2800" dirty="0"/>
              <a:t>) = 1/2  for          0 </a:t>
            </a:r>
            <a:r>
              <a:rPr lang="en-US" sz="2800" u="sng" dirty="0"/>
              <a:t>&lt;</a:t>
            </a:r>
            <a:r>
              <a:rPr lang="en-US" sz="2800" dirty="0"/>
              <a:t> </a:t>
            </a:r>
            <a:r>
              <a:rPr lang="en-US" sz="2800" i="1" dirty="0"/>
              <a:t>x</a:t>
            </a:r>
            <a:r>
              <a:rPr lang="en-US" sz="2800" dirty="0"/>
              <a:t> </a:t>
            </a:r>
            <a:r>
              <a:rPr lang="en-US" sz="2800" u="sng" dirty="0"/>
              <a:t>&lt;</a:t>
            </a:r>
            <a:r>
              <a:rPr lang="en-US" sz="2800" dirty="0"/>
              <a:t> 2  and  0 </a:t>
            </a:r>
            <a:r>
              <a:rPr lang="en-US" sz="2800" u="sng" dirty="0"/>
              <a:t>&lt;</a:t>
            </a:r>
            <a:r>
              <a:rPr lang="en-US" sz="2800" dirty="0"/>
              <a:t> </a:t>
            </a:r>
            <a:r>
              <a:rPr lang="en-US" sz="2800" i="1" dirty="0"/>
              <a:t>y</a:t>
            </a:r>
            <a:r>
              <a:rPr lang="en-US" sz="2800" dirty="0"/>
              <a:t> </a:t>
            </a:r>
            <a:r>
              <a:rPr lang="en-US" sz="2800" u="sng" dirty="0"/>
              <a:t>&lt;</a:t>
            </a:r>
            <a:r>
              <a:rPr lang="en-US" sz="2800" dirty="0"/>
              <a:t> 1,  </a:t>
            </a:r>
            <a:r>
              <a:rPr lang="en-US" sz="2800" i="1" dirty="0" err="1"/>
              <a:t>f</a:t>
            </a:r>
            <a:r>
              <a:rPr lang="en-US" sz="2800" baseline="-25000" dirty="0" err="1"/>
              <a:t>X,Y</a:t>
            </a:r>
            <a:r>
              <a:rPr lang="en-US" sz="2800" dirty="0"/>
              <a:t>(</a:t>
            </a:r>
            <a:r>
              <a:rPr lang="en-US" sz="2800" i="1" dirty="0"/>
              <a:t>x</a:t>
            </a:r>
            <a:r>
              <a:rPr lang="en-US" sz="2800" dirty="0"/>
              <a:t>, </a:t>
            </a:r>
            <a:r>
              <a:rPr lang="en-US" sz="2800" i="1" dirty="0"/>
              <a:t>y</a:t>
            </a:r>
            <a:r>
              <a:rPr lang="en-US" sz="2800" dirty="0"/>
              <a:t>) = 0  otherwise.</a:t>
            </a:r>
          </a:p>
          <a:p>
            <a:pPr marL="0" indent="0">
              <a:spcBef>
                <a:spcPts val="0"/>
              </a:spcBef>
              <a:buNone/>
            </a:pPr>
            <a:endParaRPr lang="en-US" sz="2800" dirty="0"/>
          </a:p>
          <a:p>
            <a:pPr marL="0" indent="0">
              <a:spcBef>
                <a:spcPts val="0"/>
              </a:spcBef>
              <a:buNone/>
            </a:pPr>
            <a:r>
              <a:rPr lang="en-US" sz="2800" dirty="0"/>
              <a:t>If you cut out a slice of cake (from top to bottom), what is the probability that your slice contains the chocolate chip ?  </a:t>
            </a:r>
          </a:p>
          <a:p>
            <a:pPr marL="0" indent="0">
              <a:spcBef>
                <a:spcPts val="0"/>
              </a:spcBef>
              <a:buNone/>
            </a:pPr>
            <a:endParaRPr lang="en-US" sz="2800" dirty="0"/>
          </a:p>
          <a:p>
            <a:pPr marL="0" indent="0">
              <a:spcBef>
                <a:spcPts val="0"/>
              </a:spcBef>
              <a:buNone/>
            </a:pPr>
            <a:r>
              <a:rPr lang="en-US" sz="2800" dirty="0"/>
              <a:t>If the base of your slice determines a set  A  in the  </a:t>
            </a:r>
            <a:r>
              <a:rPr lang="en-US" sz="2800" dirty="0" err="1"/>
              <a:t>xy</a:t>
            </a:r>
            <a:r>
              <a:rPr lang="en-US" sz="2800" dirty="0"/>
              <a:t>  plane (which may or may not be a rectangle), then the probability is  1/2  times the area of  A.</a:t>
            </a:r>
          </a:p>
        </p:txBody>
      </p:sp>
    </p:spTree>
    <p:extLst>
      <p:ext uri="{BB962C8B-B14F-4D97-AF65-F5344CB8AC3E}">
        <p14:creationId xmlns:p14="http://schemas.microsoft.com/office/powerpoint/2010/main" val="10202917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The chocolate chip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In fact, if we further assume that the height of the cake is  0.5 decimeters, then the total volume of the cake is  1  cubic decimeter.</a:t>
            </a:r>
          </a:p>
          <a:p>
            <a:pPr marL="0" indent="0">
              <a:spcBef>
                <a:spcPts val="0"/>
              </a:spcBef>
              <a:buNone/>
            </a:pPr>
            <a:endParaRPr lang="en-US" sz="2800" dirty="0"/>
          </a:p>
          <a:p>
            <a:pPr marL="0" indent="0">
              <a:spcBef>
                <a:spcPts val="0"/>
              </a:spcBef>
              <a:buNone/>
            </a:pPr>
            <a:r>
              <a:rPr lang="en-US" sz="2800" dirty="0"/>
              <a:t>In this case, the probability that your slice of cake contains the chocolate chip equals the physical volume of your slice !</a:t>
            </a:r>
          </a:p>
        </p:txBody>
      </p:sp>
    </p:spTree>
    <p:extLst>
      <p:ext uri="{BB962C8B-B14F-4D97-AF65-F5344CB8AC3E}">
        <p14:creationId xmlns:p14="http://schemas.microsoft.com/office/powerpoint/2010/main" val="38339071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The sleepy cat</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lnSpcReduction="10000"/>
          </a:bodyPr>
          <a:lstStyle/>
          <a:p>
            <a:pPr marL="0" indent="0">
              <a:spcBef>
                <a:spcPts val="0"/>
              </a:spcBef>
              <a:buNone/>
            </a:pPr>
            <a:r>
              <a:rPr lang="en-US" sz="2800" dirty="0"/>
              <a:t>Consider a house whose “footprint” is a rectangle that is  1.5  dekameters (</a:t>
            </a:r>
            <a:r>
              <a:rPr lang="en-US" sz="2800" i="1" dirty="0"/>
              <a:t>x</a:t>
            </a:r>
            <a:r>
              <a:rPr lang="en-US" sz="2800" dirty="0"/>
              <a:t>  coordinate) by  1.8  dekameters (</a:t>
            </a:r>
            <a:r>
              <a:rPr lang="en-US" sz="2800" i="1" dirty="0"/>
              <a:t>y</a:t>
            </a:r>
            <a:r>
              <a:rPr lang="en-US" sz="2800" dirty="0"/>
              <a:t>  coordinate).  A dekameter is about 33 feet. </a:t>
            </a:r>
          </a:p>
          <a:p>
            <a:pPr marL="0" indent="0">
              <a:spcBef>
                <a:spcPts val="0"/>
              </a:spcBef>
              <a:buNone/>
            </a:pPr>
            <a:endParaRPr lang="en-US" sz="2800" dirty="0"/>
          </a:p>
          <a:p>
            <a:pPr marL="0" indent="0">
              <a:spcBef>
                <a:spcPts val="0"/>
              </a:spcBef>
              <a:buNone/>
            </a:pPr>
            <a:r>
              <a:rPr lang="en-US" sz="2800" dirty="0"/>
              <a:t>Above the left front quarter of the rectangle, the house has two stories, and the height of the house is  16/27  dekameters.  Above the other three quarters, the house has one story, and the height of the house is  8/27  dekameters.  Thus, the volume of the house is  1  cubic dekameter.</a:t>
            </a:r>
          </a:p>
        </p:txBody>
      </p:sp>
    </p:spTree>
    <p:extLst>
      <p:ext uri="{BB962C8B-B14F-4D97-AF65-F5344CB8AC3E}">
        <p14:creationId xmlns:p14="http://schemas.microsoft.com/office/powerpoint/2010/main" val="40243398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The sleepy cat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Suppose that a cat is going to lie down for a nap somewhere in the house and doesn’t prefer any specific location.  </a:t>
            </a:r>
          </a:p>
          <a:p>
            <a:pPr marL="0" indent="0">
              <a:spcBef>
                <a:spcPts val="0"/>
              </a:spcBef>
              <a:buNone/>
            </a:pPr>
            <a:endParaRPr lang="en-US" sz="2800" dirty="0"/>
          </a:p>
          <a:p>
            <a:pPr marL="0" indent="0">
              <a:spcBef>
                <a:spcPts val="0"/>
              </a:spcBef>
              <a:buNone/>
            </a:pPr>
            <a:r>
              <a:rPr lang="en-US" sz="2800" dirty="0"/>
              <a:t>As such, the cat is twice as likely to nap in the left front quarter of the house than in, for instance, the left back quarter.  This is because the left front quarter has two stories (hence, twice as much area available for the cat to lie down), whereas the left back quarter has one story.</a:t>
            </a:r>
          </a:p>
        </p:txBody>
      </p:sp>
    </p:spTree>
    <p:extLst>
      <p:ext uri="{BB962C8B-B14F-4D97-AF65-F5344CB8AC3E}">
        <p14:creationId xmlns:p14="http://schemas.microsoft.com/office/powerpoint/2010/main" val="23887574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The sleepy cat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lnSpcReduction="10000"/>
          </a:bodyPr>
          <a:lstStyle/>
          <a:p>
            <a:pPr marL="0" indent="0">
              <a:spcBef>
                <a:spcPts val="0"/>
              </a:spcBef>
              <a:buNone/>
            </a:pPr>
            <a:r>
              <a:rPr lang="en-US" sz="2800" dirty="0"/>
              <a:t>Let  X  denote the  </a:t>
            </a:r>
            <a:r>
              <a:rPr lang="en-US" sz="2800" i="1" dirty="0"/>
              <a:t>x</a:t>
            </a:r>
            <a:r>
              <a:rPr lang="en-US" sz="2800" dirty="0"/>
              <a:t>  coordinate of the cat’s napping location (which is between  0  and  1.5), and let  Y  denote the  </a:t>
            </a:r>
            <a:r>
              <a:rPr lang="en-US" sz="2800" i="1" dirty="0"/>
              <a:t>y</a:t>
            </a:r>
            <a:r>
              <a:rPr lang="en-US" sz="2800" dirty="0"/>
              <a:t>  coordinate (which is between  0  and  1.8). </a:t>
            </a:r>
          </a:p>
          <a:p>
            <a:pPr marL="0" indent="0">
              <a:spcBef>
                <a:spcPts val="0"/>
              </a:spcBef>
              <a:buNone/>
            </a:pPr>
            <a:endParaRPr lang="en-US" sz="2800" dirty="0"/>
          </a:p>
          <a:p>
            <a:pPr marL="0" indent="0">
              <a:spcBef>
                <a:spcPts val="0"/>
              </a:spcBef>
              <a:buNone/>
            </a:pPr>
            <a:r>
              <a:rPr lang="en-US" sz="2800" dirty="0"/>
              <a:t>The joint probability density function is</a:t>
            </a:r>
          </a:p>
          <a:p>
            <a:pPr marL="0" indent="0">
              <a:spcBef>
                <a:spcPts val="0"/>
              </a:spcBef>
              <a:buNone/>
            </a:pPr>
            <a:r>
              <a:rPr lang="en-US" sz="2800" i="1" dirty="0" err="1"/>
              <a:t>f</a:t>
            </a:r>
            <a:r>
              <a:rPr lang="en-US" sz="2800" baseline="-25000" dirty="0" err="1"/>
              <a:t>X,Y</a:t>
            </a:r>
            <a:r>
              <a:rPr lang="en-US" sz="2800" dirty="0"/>
              <a:t>(</a:t>
            </a:r>
            <a:r>
              <a:rPr lang="en-US" sz="2800" i="1" dirty="0"/>
              <a:t>x</a:t>
            </a:r>
            <a:r>
              <a:rPr lang="en-US" sz="2800" dirty="0"/>
              <a:t>, </a:t>
            </a:r>
            <a:r>
              <a:rPr lang="en-US" sz="2800" i="1" dirty="0"/>
              <a:t>y</a:t>
            </a:r>
            <a:r>
              <a:rPr lang="en-US" sz="2800" dirty="0"/>
              <a:t>) = 16/27  for  0 </a:t>
            </a:r>
            <a:r>
              <a:rPr lang="en-US" sz="2800" u="sng" dirty="0"/>
              <a:t>&lt;</a:t>
            </a:r>
            <a:r>
              <a:rPr lang="en-US" sz="2800" dirty="0"/>
              <a:t> </a:t>
            </a:r>
            <a:r>
              <a:rPr lang="en-US" sz="2800" i="1" dirty="0"/>
              <a:t>x</a:t>
            </a:r>
            <a:r>
              <a:rPr lang="en-US" sz="2800" dirty="0"/>
              <a:t> </a:t>
            </a:r>
            <a:r>
              <a:rPr lang="en-US" sz="2800" u="sng" dirty="0"/>
              <a:t>&lt;</a:t>
            </a:r>
            <a:r>
              <a:rPr lang="en-US" sz="2800" dirty="0"/>
              <a:t> 0.75   and  0 </a:t>
            </a:r>
            <a:r>
              <a:rPr lang="en-US" sz="2800" u="sng" dirty="0"/>
              <a:t>&lt;</a:t>
            </a:r>
            <a:r>
              <a:rPr lang="en-US" sz="2800" dirty="0"/>
              <a:t> </a:t>
            </a:r>
            <a:r>
              <a:rPr lang="en-US" sz="2800" i="1" dirty="0"/>
              <a:t>y</a:t>
            </a:r>
            <a:r>
              <a:rPr lang="en-US" sz="2800" dirty="0"/>
              <a:t> </a:t>
            </a:r>
            <a:r>
              <a:rPr lang="en-US" sz="2800" u="sng" dirty="0"/>
              <a:t>&lt;</a:t>
            </a:r>
            <a:r>
              <a:rPr lang="en-US" sz="2800" dirty="0"/>
              <a:t> 0.9,</a:t>
            </a:r>
          </a:p>
          <a:p>
            <a:pPr marL="0" indent="0">
              <a:spcBef>
                <a:spcPts val="0"/>
              </a:spcBef>
              <a:buNone/>
            </a:pPr>
            <a:r>
              <a:rPr lang="en-US" sz="2800" i="1" dirty="0" err="1"/>
              <a:t>f</a:t>
            </a:r>
            <a:r>
              <a:rPr lang="en-US" sz="2800" baseline="-25000" dirty="0" err="1"/>
              <a:t>X,Y</a:t>
            </a:r>
            <a:r>
              <a:rPr lang="en-US" sz="2800" dirty="0"/>
              <a:t>(</a:t>
            </a:r>
            <a:r>
              <a:rPr lang="en-US" sz="2800" i="1" dirty="0"/>
              <a:t>x</a:t>
            </a:r>
            <a:r>
              <a:rPr lang="en-US" sz="2800" dirty="0"/>
              <a:t>, </a:t>
            </a:r>
            <a:r>
              <a:rPr lang="en-US" sz="2800" i="1" dirty="0"/>
              <a:t>y</a:t>
            </a:r>
            <a:r>
              <a:rPr lang="en-US" sz="2800" dirty="0"/>
              <a:t>) = 8/27  for  0.75 &lt; </a:t>
            </a:r>
            <a:r>
              <a:rPr lang="en-US" sz="2800" i="1" dirty="0"/>
              <a:t>x</a:t>
            </a:r>
            <a:r>
              <a:rPr lang="en-US" sz="2800" dirty="0"/>
              <a:t> </a:t>
            </a:r>
            <a:r>
              <a:rPr lang="en-US" sz="2800" u="sng" dirty="0"/>
              <a:t>&lt;</a:t>
            </a:r>
            <a:r>
              <a:rPr lang="en-US" sz="2800" dirty="0"/>
              <a:t> 1.5   and  0 </a:t>
            </a:r>
            <a:r>
              <a:rPr lang="en-US" sz="2800" u="sng" dirty="0"/>
              <a:t>&lt;</a:t>
            </a:r>
            <a:r>
              <a:rPr lang="en-US" sz="2800" dirty="0"/>
              <a:t> </a:t>
            </a:r>
            <a:r>
              <a:rPr lang="en-US" sz="2800" i="1" dirty="0"/>
              <a:t>y</a:t>
            </a:r>
            <a:r>
              <a:rPr lang="en-US" sz="2800" dirty="0"/>
              <a:t> </a:t>
            </a:r>
            <a:r>
              <a:rPr lang="en-US" sz="2800" u="sng" dirty="0"/>
              <a:t>&lt;</a:t>
            </a:r>
            <a:r>
              <a:rPr lang="en-US" sz="2800" dirty="0"/>
              <a:t> 0.9,</a:t>
            </a:r>
          </a:p>
          <a:p>
            <a:pPr marL="0" indent="0">
              <a:spcBef>
                <a:spcPts val="0"/>
              </a:spcBef>
              <a:buNone/>
            </a:pPr>
            <a:r>
              <a:rPr lang="en-US" sz="2800" i="1" dirty="0" err="1"/>
              <a:t>f</a:t>
            </a:r>
            <a:r>
              <a:rPr lang="en-US" sz="2800" baseline="-25000" dirty="0" err="1"/>
              <a:t>X,Y</a:t>
            </a:r>
            <a:r>
              <a:rPr lang="en-US" sz="2800" dirty="0"/>
              <a:t>(</a:t>
            </a:r>
            <a:r>
              <a:rPr lang="en-US" sz="2800" i="1" dirty="0"/>
              <a:t>x</a:t>
            </a:r>
            <a:r>
              <a:rPr lang="en-US" sz="2800" dirty="0"/>
              <a:t>, </a:t>
            </a:r>
            <a:r>
              <a:rPr lang="en-US" sz="2800" i="1" dirty="0"/>
              <a:t>y</a:t>
            </a:r>
            <a:r>
              <a:rPr lang="en-US" sz="2800" dirty="0"/>
              <a:t>) = 8/27  for  0 </a:t>
            </a:r>
            <a:r>
              <a:rPr lang="en-US" sz="2800" u="sng" dirty="0"/>
              <a:t>&lt;</a:t>
            </a:r>
            <a:r>
              <a:rPr lang="en-US" sz="2800" dirty="0"/>
              <a:t> </a:t>
            </a:r>
            <a:r>
              <a:rPr lang="en-US" sz="2800" i="1" dirty="0"/>
              <a:t>x</a:t>
            </a:r>
            <a:r>
              <a:rPr lang="en-US" sz="2800" dirty="0"/>
              <a:t> </a:t>
            </a:r>
            <a:r>
              <a:rPr lang="en-US" sz="2800" u="sng" dirty="0"/>
              <a:t>&lt;</a:t>
            </a:r>
            <a:r>
              <a:rPr lang="en-US" sz="2800" dirty="0"/>
              <a:t> 1.5   and  0.9 &lt; </a:t>
            </a:r>
            <a:r>
              <a:rPr lang="en-US" sz="2800" i="1" dirty="0"/>
              <a:t>y</a:t>
            </a:r>
            <a:r>
              <a:rPr lang="en-US" sz="2800" dirty="0"/>
              <a:t> </a:t>
            </a:r>
            <a:r>
              <a:rPr lang="en-US" sz="2800" u="sng" dirty="0"/>
              <a:t>&lt;</a:t>
            </a:r>
            <a:r>
              <a:rPr lang="en-US" sz="2800" dirty="0"/>
              <a:t> 1.8,</a:t>
            </a:r>
          </a:p>
          <a:p>
            <a:pPr marL="0" indent="0">
              <a:spcBef>
                <a:spcPts val="0"/>
              </a:spcBef>
              <a:buNone/>
            </a:pPr>
            <a:r>
              <a:rPr lang="en-US" sz="2800" i="1" dirty="0" err="1"/>
              <a:t>f</a:t>
            </a:r>
            <a:r>
              <a:rPr lang="en-US" sz="2800" baseline="-25000" dirty="0" err="1"/>
              <a:t>X,Y</a:t>
            </a:r>
            <a:r>
              <a:rPr lang="en-US" sz="2800" dirty="0"/>
              <a:t>(</a:t>
            </a:r>
            <a:r>
              <a:rPr lang="en-US" sz="2800" i="1" dirty="0"/>
              <a:t>x</a:t>
            </a:r>
            <a:r>
              <a:rPr lang="en-US" sz="2800" dirty="0"/>
              <a:t>, </a:t>
            </a:r>
            <a:r>
              <a:rPr lang="en-US" sz="2800" i="1" dirty="0"/>
              <a:t>y</a:t>
            </a:r>
            <a:r>
              <a:rPr lang="en-US" sz="2800" dirty="0"/>
              <a:t>) = 0  otherwise.</a:t>
            </a:r>
          </a:p>
        </p:txBody>
      </p:sp>
    </p:spTree>
    <p:extLst>
      <p:ext uri="{BB962C8B-B14F-4D97-AF65-F5344CB8AC3E}">
        <p14:creationId xmlns:p14="http://schemas.microsoft.com/office/powerpoint/2010/main" val="31508374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The sleepy cat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So, the probability that  (X, Y)  falls in a set  A  is</a:t>
            </a:r>
          </a:p>
          <a:p>
            <a:pPr marL="0" indent="0">
              <a:spcBef>
                <a:spcPts val="0"/>
              </a:spcBef>
              <a:buNone/>
            </a:pPr>
            <a:r>
              <a:rPr lang="en-US" sz="2800" dirty="0"/>
              <a:t>16/27 area(A</a:t>
            </a:r>
            <a:r>
              <a:rPr lang="en-US" sz="2800" baseline="-25000" dirty="0"/>
              <a:t>2</a:t>
            </a:r>
            <a:r>
              <a:rPr lang="en-US" sz="2800" dirty="0"/>
              <a:t>) + 8/27 area(A</a:t>
            </a:r>
            <a:r>
              <a:rPr lang="en-US" sz="2800" baseline="-25000" dirty="0"/>
              <a:t>1</a:t>
            </a:r>
            <a:r>
              <a:rPr lang="en-US" sz="2800" dirty="0"/>
              <a:t>),</a:t>
            </a:r>
          </a:p>
          <a:p>
            <a:pPr marL="0" indent="0">
              <a:spcBef>
                <a:spcPts val="0"/>
              </a:spcBef>
              <a:buNone/>
            </a:pPr>
            <a:r>
              <a:rPr lang="en-US" sz="2800" dirty="0"/>
              <a:t>where  A</a:t>
            </a:r>
            <a:r>
              <a:rPr lang="en-US" sz="2800" baseline="-25000" dirty="0"/>
              <a:t>1</a:t>
            </a:r>
            <a:r>
              <a:rPr lang="en-US" sz="2800" dirty="0"/>
              <a:t>  is the part of  A  above which the house has  1  story and  A</a:t>
            </a:r>
            <a:r>
              <a:rPr lang="en-US" sz="2800" baseline="-25000" dirty="0"/>
              <a:t>2</a:t>
            </a:r>
            <a:r>
              <a:rPr lang="en-US" sz="2800" dirty="0"/>
              <a:t>  is the part of  A  above which the house has  2  stories.</a:t>
            </a:r>
          </a:p>
          <a:p>
            <a:pPr marL="0" indent="0">
              <a:spcBef>
                <a:spcPts val="0"/>
              </a:spcBef>
              <a:buNone/>
            </a:pPr>
            <a:endParaRPr lang="en-US" sz="2800" dirty="0"/>
          </a:p>
          <a:p>
            <a:pPr marL="0" indent="0">
              <a:spcBef>
                <a:spcPts val="0"/>
              </a:spcBef>
              <a:buNone/>
            </a:pPr>
            <a:r>
              <a:rPr lang="en-US" sz="2800" dirty="0"/>
              <a:t>Because the volume of the house is  1  cubic dekameter, this probability is also equal to the physical volume above  A !</a:t>
            </a:r>
          </a:p>
        </p:txBody>
      </p:sp>
    </p:spTree>
    <p:extLst>
      <p:ext uri="{BB962C8B-B14F-4D97-AF65-F5344CB8AC3E}">
        <p14:creationId xmlns:p14="http://schemas.microsoft.com/office/powerpoint/2010/main" val="35868559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Motivating joint probability density</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lnSpcReduction="10000"/>
          </a:bodyPr>
          <a:lstStyle/>
          <a:p>
            <a:pPr marL="0" indent="0">
              <a:spcBef>
                <a:spcPts val="0"/>
              </a:spcBef>
              <a:buNone/>
            </a:pPr>
            <a:r>
              <a:rPr lang="en-US" sz="2800" dirty="0"/>
              <a:t>Real world data sets may include both numerous people (typically defining rows in a spreadsheet or text file) and numerous variables (typically defining columns).  </a:t>
            </a:r>
          </a:p>
          <a:p>
            <a:pPr marL="0" indent="0">
              <a:spcBef>
                <a:spcPts val="0"/>
              </a:spcBef>
              <a:buNone/>
            </a:pPr>
            <a:endParaRPr lang="en-US" sz="2800" dirty="0"/>
          </a:p>
          <a:p>
            <a:pPr marL="0" indent="0">
              <a:spcBef>
                <a:spcPts val="0"/>
              </a:spcBef>
              <a:buNone/>
            </a:pPr>
            <a:r>
              <a:rPr lang="en-US" sz="2800" dirty="0"/>
              <a:t>Using data from numerous people can help us to understand relationships among numerous variables, which are approximated by statistical models.  The existence of relevant joint probability density functions is often implicit in these statistical models.</a:t>
            </a:r>
          </a:p>
        </p:txBody>
      </p:sp>
    </p:spTree>
    <p:extLst>
      <p:ext uri="{BB962C8B-B14F-4D97-AF65-F5344CB8AC3E}">
        <p14:creationId xmlns:p14="http://schemas.microsoft.com/office/powerpoint/2010/main" val="7220437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The calculus connection</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When considering a single random variable  X  with probability density function  </a:t>
                </a:r>
                <a:r>
                  <a:rPr lang="en-US" sz="2800" i="1" dirty="0"/>
                  <a:t>f</a:t>
                </a:r>
                <a:r>
                  <a:rPr lang="en-US" sz="2800" dirty="0"/>
                  <a:t>,  a probability is an integral.  In particular, we have  P(</a:t>
                </a:r>
                <a:r>
                  <a:rPr lang="en-US" sz="2800" i="1" dirty="0"/>
                  <a:t>a</a:t>
                </a:r>
                <a:r>
                  <a:rPr lang="en-US" sz="2800" dirty="0"/>
                  <a:t> </a:t>
                </a:r>
                <a:r>
                  <a:rPr lang="en-US" sz="2800" u="sng" dirty="0"/>
                  <a:t>&lt;</a:t>
                </a:r>
                <a:r>
                  <a:rPr lang="en-US" sz="2800" dirty="0"/>
                  <a:t> X </a:t>
                </a:r>
                <a:r>
                  <a:rPr lang="en-US" sz="2800" u="sng" dirty="0"/>
                  <a:t>&lt;</a:t>
                </a:r>
                <a:r>
                  <a:rPr lang="en-US" sz="2800" dirty="0"/>
                  <a:t> </a:t>
                </a:r>
                <a:r>
                  <a:rPr lang="en-US" sz="2800" i="1" dirty="0"/>
                  <a:t>b</a:t>
                </a:r>
                <a:r>
                  <a:rPr lang="en-US" sz="2800" dirty="0"/>
                  <a:t>) = </a:t>
                </a:r>
                <a14:m>
                  <m:oMath xmlns:m="http://schemas.openxmlformats.org/officeDocument/2006/math">
                    <m:nary>
                      <m:naryPr>
                        <m:ctrlPr>
                          <a:rPr lang="en-US" sz="2800" b="0" i="1" smtClean="0">
                            <a:latin typeface="Cambria Math" panose="02040503050406030204" pitchFamily="18" charset="0"/>
                          </a:rPr>
                        </m:ctrlPr>
                      </m:naryPr>
                      <m:sub>
                        <m:r>
                          <a:rPr lang="en-US" sz="2800" b="0" i="1" smtClean="0">
                            <a:latin typeface="Cambria Math" panose="02040503050406030204" pitchFamily="18" charset="0"/>
                          </a:rPr>
                          <m:t>𝑎</m:t>
                        </m:r>
                      </m:sub>
                      <m:sup>
                        <m:r>
                          <a:rPr lang="en-US" sz="2800" b="0" i="1" smtClean="0">
                            <a:latin typeface="Cambria Math" panose="02040503050406030204" pitchFamily="18" charset="0"/>
                          </a:rPr>
                          <m:t>𝑏</m:t>
                        </m:r>
                      </m:sup>
                      <m:e>
                        <m:r>
                          <a:rPr lang="en-US" sz="2800" b="0" i="1" smtClean="0">
                            <a:latin typeface="Cambria Math" panose="02040503050406030204" pitchFamily="18" charset="0"/>
                          </a:rPr>
                          <m:t>𝑓</m:t>
                        </m:r>
                        <m:d>
                          <m:dPr>
                            <m:ctrlPr>
                              <a:rPr lang="en-US" sz="2800" b="0" i="1" smtClean="0">
                                <a:latin typeface="Cambria Math" panose="02040503050406030204" pitchFamily="18" charset="0"/>
                              </a:rPr>
                            </m:ctrlPr>
                          </m:dPr>
                          <m:e>
                            <m:r>
                              <a:rPr lang="en-US" sz="2800" b="0" i="1" smtClean="0">
                                <a:latin typeface="Cambria Math" panose="02040503050406030204" pitchFamily="18" charset="0"/>
                              </a:rPr>
                              <m:t>𝑥</m:t>
                            </m:r>
                          </m:e>
                        </m:d>
                        <m:r>
                          <a:rPr lang="en-US" sz="2800" b="0" i="1" smtClean="0">
                            <a:latin typeface="Cambria Math" panose="02040503050406030204" pitchFamily="18" charset="0"/>
                          </a:rPr>
                          <m:t> </m:t>
                        </m:r>
                        <m:r>
                          <a:rPr lang="en-US" sz="2800" b="0" i="1" smtClean="0">
                            <a:latin typeface="Cambria Math" panose="02040503050406030204" pitchFamily="18" charset="0"/>
                          </a:rPr>
                          <m:t>𝑑𝑥</m:t>
                        </m:r>
                      </m:e>
                    </m:nary>
                    <m:r>
                      <a:rPr lang="en-US" sz="2800" b="0" i="1" smtClean="0">
                        <a:latin typeface="Cambria Math" panose="02040503050406030204" pitchFamily="18" charset="0"/>
                      </a:rPr>
                      <m:t>.</m:t>
                    </m:r>
                  </m:oMath>
                </a14:m>
                <a:endParaRPr lang="en-US" sz="2800" dirty="0"/>
              </a:p>
              <a:p>
                <a:pPr marL="0" indent="0">
                  <a:spcBef>
                    <a:spcPts val="0"/>
                  </a:spcBef>
                  <a:buNone/>
                </a:pPr>
                <a:endParaRPr lang="en-US" sz="2800" dirty="0"/>
              </a:p>
              <a:p>
                <a:pPr marL="0" indent="0">
                  <a:spcBef>
                    <a:spcPts val="0"/>
                  </a:spcBef>
                  <a:buNone/>
                </a:pPr>
                <a:r>
                  <a:rPr lang="en-US" sz="2800" dirty="0"/>
                  <a:t>When considering two random variables  X  and  Y  with joint probability density function  </a:t>
                </a:r>
                <a:r>
                  <a:rPr lang="en-US" sz="2800" i="1" dirty="0" err="1"/>
                  <a:t>f</a:t>
                </a:r>
                <a:r>
                  <a:rPr lang="en-US" sz="2800" baseline="-25000" dirty="0" err="1"/>
                  <a:t>X</a:t>
                </a:r>
                <a:r>
                  <a:rPr lang="en-US" sz="2800" baseline="-25000" dirty="0"/>
                  <a:t>, Y</a:t>
                </a:r>
                <a:r>
                  <a:rPr lang="en-US" sz="2800" dirty="0"/>
                  <a:t>,  a probability is a </a:t>
                </a:r>
                <a:r>
                  <a:rPr lang="en-US" sz="2800" u="sng" dirty="0"/>
                  <a:t>double integral</a:t>
                </a:r>
                <a:r>
                  <a:rPr lang="en-US" sz="2800" dirty="0"/>
                  <a:t>.  In particular, if  A  denotes a set in the  </a:t>
                </a:r>
                <a:r>
                  <a:rPr lang="en-US" sz="2800" dirty="0" err="1"/>
                  <a:t>xy</a:t>
                </a:r>
                <a:r>
                  <a:rPr lang="en-US" sz="2800" dirty="0"/>
                  <a:t>  plane,  we have  P( (X, Y) in  A ) = </a:t>
                </a:r>
                <a14:m>
                  <m:oMath xmlns:m="http://schemas.openxmlformats.org/officeDocument/2006/math">
                    <m:nary>
                      <m:naryPr>
                        <m:chr m:val="∬"/>
                        <m:ctrlPr>
                          <a:rPr lang="en-US" sz="2800" i="1" smtClean="0">
                            <a:latin typeface="Cambria Math" panose="02040503050406030204" pitchFamily="18" charset="0"/>
                          </a:rPr>
                        </m:ctrlPr>
                      </m:naryPr>
                      <m:sub>
                        <m:r>
                          <m:rPr>
                            <m:sty m:val="p"/>
                            <m:brk m:alnAt="23"/>
                          </m:rPr>
                          <a:rPr lang="en-US" sz="2800" b="0" i="0" smtClean="0">
                            <a:latin typeface="Cambria Math" panose="02040503050406030204" pitchFamily="18" charset="0"/>
                          </a:rPr>
                          <m:t>A</m:t>
                        </m:r>
                      </m:sub>
                      <m:sup/>
                      <m:e>
                        <m:sSub>
                          <m:sSubPr>
                            <m:ctrlPr>
                              <a:rPr lang="en-US" sz="2800" i="1">
                                <a:latin typeface="Cambria Math" panose="02040503050406030204" pitchFamily="18" charset="0"/>
                              </a:rPr>
                            </m:ctrlPr>
                          </m:sSubPr>
                          <m:e>
                            <m:r>
                              <a:rPr lang="en-US" sz="2800" i="1">
                                <a:latin typeface="Cambria Math" panose="02040503050406030204" pitchFamily="18" charset="0"/>
                              </a:rPr>
                              <m:t>𝑓</m:t>
                            </m:r>
                          </m:e>
                          <m:sub>
                            <m:r>
                              <m:rPr>
                                <m:sty m:val="p"/>
                              </m:rPr>
                              <a:rPr lang="en-US" sz="2800">
                                <a:latin typeface="Cambria Math" panose="02040503050406030204" pitchFamily="18" charset="0"/>
                              </a:rPr>
                              <m:t>X</m:t>
                            </m:r>
                            <m:r>
                              <a:rPr lang="en-US" sz="2800" i="1">
                                <a:latin typeface="Cambria Math" panose="02040503050406030204" pitchFamily="18" charset="0"/>
                              </a:rPr>
                              <m:t>,</m:t>
                            </m:r>
                            <m:r>
                              <m:rPr>
                                <m:sty m:val="p"/>
                              </m:rPr>
                              <a:rPr lang="en-US" sz="2800">
                                <a:latin typeface="Cambria Math" panose="02040503050406030204" pitchFamily="18" charset="0"/>
                              </a:rPr>
                              <m:t>Y</m:t>
                            </m:r>
                          </m:sub>
                        </m:sSub>
                        <m:d>
                          <m:dPr>
                            <m:ctrlPr>
                              <a:rPr lang="en-US" sz="2800" i="1">
                                <a:latin typeface="Cambria Math" panose="02040503050406030204" pitchFamily="18" charset="0"/>
                              </a:rPr>
                            </m:ctrlPr>
                          </m:dPr>
                          <m:e>
                            <m:r>
                              <a:rPr lang="en-US" sz="2800" i="1">
                                <a:latin typeface="Cambria Math" panose="02040503050406030204" pitchFamily="18" charset="0"/>
                              </a:rPr>
                              <m:t>𝑥</m:t>
                            </m:r>
                            <m:r>
                              <a:rPr lang="en-US" sz="2800" i="1">
                                <a:latin typeface="Cambria Math" panose="02040503050406030204" pitchFamily="18" charset="0"/>
                              </a:rPr>
                              <m:t>, </m:t>
                            </m:r>
                            <m:r>
                              <a:rPr lang="en-US" sz="2800" i="1">
                                <a:latin typeface="Cambria Math" panose="02040503050406030204" pitchFamily="18" charset="0"/>
                              </a:rPr>
                              <m:t>𝑦</m:t>
                            </m:r>
                          </m:e>
                        </m:d>
                        <m:r>
                          <a:rPr lang="en-US" sz="2800" i="1">
                            <a:latin typeface="Cambria Math" panose="02040503050406030204" pitchFamily="18" charset="0"/>
                          </a:rPr>
                          <m:t> </m:t>
                        </m:r>
                        <m:r>
                          <a:rPr lang="en-US" sz="2800" i="1">
                            <a:latin typeface="Cambria Math" panose="02040503050406030204" pitchFamily="18" charset="0"/>
                          </a:rPr>
                          <m:t>𝑑𝑥</m:t>
                        </m:r>
                        <m:r>
                          <a:rPr lang="en-US" sz="2800" i="1">
                            <a:latin typeface="Cambria Math" panose="02040503050406030204" pitchFamily="18" charset="0"/>
                          </a:rPr>
                          <m:t> </m:t>
                        </m:r>
                        <m:r>
                          <a:rPr lang="en-US" sz="2800" i="1">
                            <a:latin typeface="Cambria Math" panose="02040503050406030204" pitchFamily="18" charset="0"/>
                          </a:rPr>
                          <m:t>𝑑𝑦</m:t>
                        </m:r>
                      </m:e>
                    </m:nary>
                  </m:oMath>
                </a14:m>
                <a:r>
                  <a:rPr lang="en-US" sz="2800" dirty="0"/>
                  <a:t>.</a:t>
                </a:r>
              </a:p>
            </p:txBody>
          </p:sp>
        </mc:Choice>
        <mc:Fallback>
          <p:sp>
            <p:nvSpPr>
              <p:cNvPr id="3" name="Content Placeholder 2">
                <a:extLst>
                  <a:ext uri="{FF2B5EF4-FFF2-40B4-BE49-F238E27FC236}">
                    <a16:creationId xmlns:a16="http://schemas.microsoft.com/office/drawing/2014/main" id="{D0F77F9F-E451-09F2-9595-3C1A6274DEC2}"/>
                  </a:ext>
                </a:extLst>
              </p:cNvPr>
              <p:cNvSpPr>
                <a:spLocks noGrp="1" noRot="1" noChangeAspect="1" noMove="1" noResize="1" noEditPoints="1" noAdjustHandles="1" noChangeArrowheads="1" noChangeShapeType="1" noTextEdit="1"/>
              </p:cNvSpPr>
              <p:nvPr>
                <p:ph idx="1"/>
              </p:nvPr>
            </p:nvSpPr>
            <p:spPr>
              <a:blipFill>
                <a:blip r:embed="rId2"/>
                <a:stretch>
                  <a:fillRect l="-1144" t="-398" b="-1857"/>
                </a:stretch>
              </a:blipFill>
            </p:spPr>
            <p:txBody>
              <a:bodyPr/>
              <a:lstStyle/>
              <a:p>
                <a:r>
                  <a:rPr lang="en-US">
                    <a:noFill/>
                  </a:rPr>
                  <a:t> </a:t>
                </a:r>
              </a:p>
            </p:txBody>
          </p:sp>
        </mc:Fallback>
      </mc:AlternateContent>
    </p:spTree>
    <p:extLst>
      <p:ext uri="{BB962C8B-B14F-4D97-AF65-F5344CB8AC3E}">
        <p14:creationId xmlns:p14="http://schemas.microsoft.com/office/powerpoint/2010/main" val="7682127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The calculus connection (continued)</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Because taking BST 675 does not require three semesters of calculus, you may not have previously seen a double integral.  </a:t>
                </a:r>
              </a:p>
              <a:p>
                <a:pPr marL="0" indent="0">
                  <a:spcBef>
                    <a:spcPts val="0"/>
                  </a:spcBef>
                  <a:buNone/>
                </a:pPr>
                <a:endParaRPr lang="en-US" sz="2800" dirty="0"/>
              </a:p>
              <a:p>
                <a:pPr marL="0" indent="0">
                  <a:spcBef>
                    <a:spcPts val="0"/>
                  </a:spcBef>
                  <a:buNone/>
                </a:pPr>
                <a:r>
                  <a:rPr lang="en-US" sz="2800" dirty="0"/>
                  <a:t>If  A  is a rectangle, then one way to think of the double integral is that  </a:t>
                </a:r>
                <a14:m>
                  <m:oMath xmlns:m="http://schemas.openxmlformats.org/officeDocument/2006/math">
                    <m:nary>
                      <m:naryPr>
                        <m:chr m:val="∬"/>
                        <m:ctrlPr>
                          <a:rPr lang="en-US" sz="2800" i="1" smtClean="0">
                            <a:latin typeface="Cambria Math" panose="02040503050406030204" pitchFamily="18" charset="0"/>
                          </a:rPr>
                        </m:ctrlPr>
                      </m:naryPr>
                      <m:sub>
                        <m:r>
                          <m:rPr>
                            <m:sty m:val="p"/>
                            <m:brk m:alnAt="23"/>
                          </m:rPr>
                          <a:rPr lang="en-US" sz="2800" b="0" i="0" smtClean="0">
                            <a:latin typeface="Cambria Math" panose="02040503050406030204" pitchFamily="18" charset="0"/>
                          </a:rPr>
                          <m:t>A</m:t>
                        </m:r>
                      </m:sub>
                      <m:sup/>
                      <m:e>
                        <m:sSub>
                          <m:sSubPr>
                            <m:ctrlPr>
                              <a:rPr lang="en-US" sz="2800" i="1">
                                <a:latin typeface="Cambria Math" panose="02040503050406030204" pitchFamily="18" charset="0"/>
                              </a:rPr>
                            </m:ctrlPr>
                          </m:sSubPr>
                          <m:e>
                            <m:r>
                              <a:rPr lang="en-US" sz="2800" i="1">
                                <a:latin typeface="Cambria Math" panose="02040503050406030204" pitchFamily="18" charset="0"/>
                              </a:rPr>
                              <m:t>𝑓</m:t>
                            </m:r>
                          </m:e>
                          <m:sub>
                            <m:r>
                              <m:rPr>
                                <m:sty m:val="p"/>
                              </m:rPr>
                              <a:rPr lang="en-US" sz="2800">
                                <a:latin typeface="Cambria Math" panose="02040503050406030204" pitchFamily="18" charset="0"/>
                              </a:rPr>
                              <m:t>X</m:t>
                            </m:r>
                            <m:r>
                              <a:rPr lang="en-US" sz="2800" i="1">
                                <a:latin typeface="Cambria Math" panose="02040503050406030204" pitchFamily="18" charset="0"/>
                              </a:rPr>
                              <m:t>,</m:t>
                            </m:r>
                            <m:r>
                              <m:rPr>
                                <m:sty m:val="p"/>
                              </m:rPr>
                              <a:rPr lang="en-US" sz="2800">
                                <a:latin typeface="Cambria Math" panose="02040503050406030204" pitchFamily="18" charset="0"/>
                              </a:rPr>
                              <m:t>Y</m:t>
                            </m:r>
                          </m:sub>
                        </m:sSub>
                        <m:d>
                          <m:dPr>
                            <m:ctrlPr>
                              <a:rPr lang="en-US" sz="2800" i="1">
                                <a:latin typeface="Cambria Math" panose="02040503050406030204" pitchFamily="18" charset="0"/>
                              </a:rPr>
                            </m:ctrlPr>
                          </m:dPr>
                          <m:e>
                            <m:r>
                              <a:rPr lang="en-US" sz="2800" i="1">
                                <a:latin typeface="Cambria Math" panose="02040503050406030204" pitchFamily="18" charset="0"/>
                              </a:rPr>
                              <m:t>𝑥</m:t>
                            </m:r>
                            <m:r>
                              <a:rPr lang="en-US" sz="2800" i="1">
                                <a:latin typeface="Cambria Math" panose="02040503050406030204" pitchFamily="18" charset="0"/>
                              </a:rPr>
                              <m:t>, </m:t>
                            </m:r>
                            <m:r>
                              <a:rPr lang="en-US" sz="2800" i="1">
                                <a:latin typeface="Cambria Math" panose="02040503050406030204" pitchFamily="18" charset="0"/>
                              </a:rPr>
                              <m:t>𝑦</m:t>
                            </m:r>
                          </m:e>
                        </m:d>
                        <m:r>
                          <a:rPr lang="en-US" sz="2800" i="1">
                            <a:latin typeface="Cambria Math" panose="02040503050406030204" pitchFamily="18" charset="0"/>
                          </a:rPr>
                          <m:t> </m:t>
                        </m:r>
                        <m:r>
                          <a:rPr lang="en-US" sz="2800" i="1">
                            <a:latin typeface="Cambria Math" panose="02040503050406030204" pitchFamily="18" charset="0"/>
                          </a:rPr>
                          <m:t>𝑑𝑥</m:t>
                        </m:r>
                        <m:r>
                          <a:rPr lang="en-US" sz="2800" i="1">
                            <a:latin typeface="Cambria Math" panose="02040503050406030204" pitchFamily="18" charset="0"/>
                          </a:rPr>
                          <m:t> </m:t>
                        </m:r>
                        <m:r>
                          <a:rPr lang="en-US" sz="2800" i="1">
                            <a:latin typeface="Cambria Math" panose="02040503050406030204" pitchFamily="18" charset="0"/>
                          </a:rPr>
                          <m:t>𝑑𝑦</m:t>
                        </m:r>
                      </m:e>
                    </m:nary>
                  </m:oMath>
                </a14:m>
                <a:r>
                  <a:rPr lang="en-US" sz="2800" dirty="0"/>
                  <a:t>  is approximately equal to</a:t>
                </a:r>
              </a:p>
              <a:p>
                <a:pPr marL="0" indent="0">
                  <a:spcBef>
                    <a:spcPts val="0"/>
                  </a:spcBef>
                  <a:buNone/>
                </a:pPr>
                <a:r>
                  <a:rPr lang="en-US" sz="2800" i="1" dirty="0"/>
                  <a:t>m</a:t>
                </a:r>
                <a:r>
                  <a:rPr lang="en-US" sz="2800" baseline="30000" dirty="0"/>
                  <a:t>-1 </a:t>
                </a:r>
                <a:r>
                  <a:rPr lang="en-US" sz="2800" i="1" dirty="0"/>
                  <a:t>n</a:t>
                </a:r>
                <a:r>
                  <a:rPr lang="en-US" sz="2800" baseline="30000" dirty="0"/>
                  <a:t>-1</a:t>
                </a:r>
                <a:r>
                  <a:rPr lang="en-US" sz="2800" dirty="0"/>
                  <a:t> area(A)</a:t>
                </a:r>
                <a:r>
                  <a:rPr lang="en-US" sz="2800" b="0" dirty="0"/>
                  <a:t> </a:t>
                </a:r>
                <a14:m>
                  <m:oMath xmlns:m="http://schemas.openxmlformats.org/officeDocument/2006/math">
                    <m:nary>
                      <m:naryPr>
                        <m:chr m:val="∑"/>
                        <m:ctrlPr>
                          <a:rPr lang="en-US" sz="2800" b="0" i="1" smtClean="0">
                            <a:latin typeface="Cambria Math" panose="02040503050406030204" pitchFamily="18" charset="0"/>
                          </a:rPr>
                        </m:ctrlPr>
                      </m:naryPr>
                      <m:sub>
                        <m:r>
                          <a:rPr lang="en-US" sz="2800" b="0" i="1" smtClean="0">
                            <a:latin typeface="Cambria Math" panose="02040503050406030204" pitchFamily="18" charset="0"/>
                          </a:rPr>
                          <m:t>𝑗</m:t>
                        </m:r>
                        <m:r>
                          <a:rPr lang="en-US" sz="2800" b="0" i="1" smtClean="0">
                            <a:latin typeface="Cambria Math" panose="02040503050406030204" pitchFamily="18" charset="0"/>
                          </a:rPr>
                          <m:t>=1</m:t>
                        </m:r>
                      </m:sub>
                      <m:sup>
                        <m:r>
                          <a:rPr lang="en-US" sz="2800" b="0" i="1" smtClean="0">
                            <a:latin typeface="Cambria Math" panose="02040503050406030204" pitchFamily="18" charset="0"/>
                          </a:rPr>
                          <m:t>𝑚</m:t>
                        </m:r>
                      </m:sup>
                      <m:e>
                        <m:nary>
                          <m:naryPr>
                            <m:chr m:val="∑"/>
                            <m:ctrlPr>
                              <a:rPr lang="en-US" sz="2800" b="0" i="1" smtClean="0">
                                <a:latin typeface="Cambria Math" panose="02040503050406030204" pitchFamily="18" charset="0"/>
                              </a:rPr>
                            </m:ctrlPr>
                          </m:naryPr>
                          <m:sub>
                            <m:r>
                              <a:rPr lang="en-US" sz="2800" b="0" i="1" smtClean="0">
                                <a:latin typeface="Cambria Math" panose="02040503050406030204" pitchFamily="18" charset="0"/>
                              </a:rPr>
                              <m:t>𝑘</m:t>
                            </m:r>
                            <m:r>
                              <a:rPr lang="en-US" sz="2800" b="0" i="1" smtClean="0">
                                <a:latin typeface="Cambria Math" panose="02040503050406030204" pitchFamily="18" charset="0"/>
                              </a:rPr>
                              <m:t>=1</m:t>
                            </m:r>
                          </m:sub>
                          <m:sup>
                            <m:r>
                              <a:rPr lang="en-US" sz="2800" b="0" i="1" smtClean="0">
                                <a:latin typeface="Cambria Math" panose="02040503050406030204" pitchFamily="18" charset="0"/>
                              </a:rPr>
                              <m:t>𝑛</m:t>
                            </m:r>
                          </m:sup>
                          <m:e>
                            <m:sSub>
                              <m:sSubPr>
                                <m:ctrlPr>
                                  <a:rPr lang="en-US" sz="2800" i="1">
                                    <a:latin typeface="Cambria Math" panose="02040503050406030204" pitchFamily="18" charset="0"/>
                                  </a:rPr>
                                </m:ctrlPr>
                              </m:sSubPr>
                              <m:e>
                                <m:r>
                                  <a:rPr lang="en-US" sz="2800" i="1">
                                    <a:latin typeface="Cambria Math" panose="02040503050406030204" pitchFamily="18" charset="0"/>
                                  </a:rPr>
                                  <m:t>𝑓</m:t>
                                </m:r>
                              </m:e>
                              <m:sub>
                                <m:r>
                                  <m:rPr>
                                    <m:sty m:val="p"/>
                                  </m:rPr>
                                  <a:rPr lang="en-US" sz="2800">
                                    <a:latin typeface="Cambria Math" panose="02040503050406030204" pitchFamily="18" charset="0"/>
                                  </a:rPr>
                                  <m:t>X</m:t>
                                </m:r>
                                <m:r>
                                  <a:rPr lang="en-US" sz="2800" i="1">
                                    <a:latin typeface="Cambria Math" panose="02040503050406030204" pitchFamily="18" charset="0"/>
                                  </a:rPr>
                                  <m:t>,</m:t>
                                </m:r>
                                <m:r>
                                  <m:rPr>
                                    <m:sty m:val="p"/>
                                  </m:rPr>
                                  <a:rPr lang="en-US" sz="2800">
                                    <a:latin typeface="Cambria Math" panose="02040503050406030204" pitchFamily="18" charset="0"/>
                                  </a:rPr>
                                  <m:t>Y</m:t>
                                </m:r>
                              </m:sub>
                            </m:sSub>
                            <m:d>
                              <m:dPr>
                                <m:ctrlPr>
                                  <a:rPr lang="en-US" sz="2800" i="1">
                                    <a:latin typeface="Cambria Math" panose="02040503050406030204" pitchFamily="18" charset="0"/>
                                  </a:rPr>
                                </m:ctrlPr>
                              </m:dPr>
                              <m:e>
                                <m:sSub>
                                  <m:sSubPr>
                                    <m:ctrlPr>
                                      <a:rPr lang="en-US" sz="2800" b="0" i="1" smtClean="0">
                                        <a:latin typeface="Cambria Math" panose="02040503050406030204" pitchFamily="18" charset="0"/>
                                      </a:rPr>
                                    </m:ctrlPr>
                                  </m:sSubPr>
                                  <m:e>
                                    <m:r>
                                      <a:rPr lang="en-US" sz="2800" i="1">
                                        <a:latin typeface="Cambria Math" panose="02040503050406030204" pitchFamily="18" charset="0"/>
                                      </a:rPr>
                                      <m:t>𝑥</m:t>
                                    </m:r>
                                  </m:e>
                                  <m:sub>
                                    <m:r>
                                      <a:rPr lang="en-US" sz="2800" b="0" i="1" smtClean="0">
                                        <a:latin typeface="Cambria Math" panose="02040503050406030204" pitchFamily="18" charset="0"/>
                                      </a:rPr>
                                      <m:t>𝑗</m:t>
                                    </m:r>
                                  </m:sub>
                                </m:sSub>
                                <m:r>
                                  <a:rPr lang="en-US" sz="2800" b="0" i="1" smtClean="0">
                                    <a:latin typeface="Cambria Math" panose="02040503050406030204" pitchFamily="18" charset="0"/>
                                  </a:rPr>
                                  <m:t>,</m:t>
                                </m:r>
                                <m:r>
                                  <a:rPr lang="en-US" sz="2800" i="1">
                                    <a:latin typeface="Cambria Math" panose="02040503050406030204" pitchFamily="18" charset="0"/>
                                  </a:rPr>
                                  <m:t> </m:t>
                                </m:r>
                                <m:sSub>
                                  <m:sSubPr>
                                    <m:ctrlPr>
                                      <a:rPr lang="en-US" sz="2800" b="0" i="1" smtClean="0">
                                        <a:latin typeface="Cambria Math" panose="02040503050406030204" pitchFamily="18" charset="0"/>
                                      </a:rPr>
                                    </m:ctrlPr>
                                  </m:sSubPr>
                                  <m:e>
                                    <m:r>
                                      <a:rPr lang="en-US" sz="2800" i="1">
                                        <a:latin typeface="Cambria Math" panose="02040503050406030204" pitchFamily="18" charset="0"/>
                                      </a:rPr>
                                      <m:t>𝑦</m:t>
                                    </m:r>
                                  </m:e>
                                  <m:sub>
                                    <m:r>
                                      <a:rPr lang="en-US" sz="2800" b="0" i="1" smtClean="0">
                                        <a:latin typeface="Cambria Math" panose="02040503050406030204" pitchFamily="18" charset="0"/>
                                      </a:rPr>
                                      <m:t>𝑘</m:t>
                                    </m:r>
                                  </m:sub>
                                </m:sSub>
                              </m:e>
                            </m:d>
                          </m:e>
                        </m:nary>
                      </m:e>
                    </m:nary>
                  </m:oMath>
                </a14:m>
                <a:r>
                  <a:rPr lang="en-US" sz="2800" dirty="0"/>
                  <a:t>  for large  </a:t>
                </a:r>
                <a:r>
                  <a:rPr lang="en-US" sz="2800" i="1" dirty="0"/>
                  <a:t>m</a:t>
                </a:r>
                <a:r>
                  <a:rPr lang="en-US" sz="2800" dirty="0"/>
                  <a:t>  and  </a:t>
                </a:r>
                <a:r>
                  <a:rPr lang="en-US" sz="2800" i="1" dirty="0"/>
                  <a:t>n</a:t>
                </a:r>
                <a:r>
                  <a:rPr lang="en-US" sz="2800" dirty="0"/>
                  <a:t>.  Above, points  </a:t>
                </a:r>
                <a14:m>
                  <m:oMath xmlns:m="http://schemas.openxmlformats.org/officeDocument/2006/math">
                    <m:d>
                      <m:dPr>
                        <m:ctrlPr>
                          <a:rPr lang="en-US" sz="2800" i="1">
                            <a:latin typeface="Cambria Math" panose="02040503050406030204" pitchFamily="18" charset="0"/>
                          </a:rPr>
                        </m:ctrlPr>
                      </m:dPr>
                      <m:e>
                        <m:sSub>
                          <m:sSubPr>
                            <m:ctrlPr>
                              <a:rPr lang="en-US" sz="2800" i="1">
                                <a:latin typeface="Cambria Math" panose="02040503050406030204" pitchFamily="18" charset="0"/>
                              </a:rPr>
                            </m:ctrlPr>
                          </m:sSubPr>
                          <m:e>
                            <m:r>
                              <a:rPr lang="en-US" sz="2800" i="1">
                                <a:latin typeface="Cambria Math" panose="02040503050406030204" pitchFamily="18" charset="0"/>
                              </a:rPr>
                              <m:t>𝑥</m:t>
                            </m:r>
                          </m:e>
                          <m:sub>
                            <m:r>
                              <a:rPr lang="en-US" sz="2800" i="1">
                                <a:latin typeface="Cambria Math" panose="02040503050406030204" pitchFamily="18" charset="0"/>
                              </a:rPr>
                              <m:t>𝑗</m:t>
                            </m:r>
                          </m:sub>
                        </m:sSub>
                        <m:r>
                          <a:rPr lang="en-US" sz="2800" i="1">
                            <a:latin typeface="Cambria Math" panose="02040503050406030204" pitchFamily="18" charset="0"/>
                          </a:rPr>
                          <m:t>, </m:t>
                        </m:r>
                        <m:sSub>
                          <m:sSubPr>
                            <m:ctrlPr>
                              <a:rPr lang="en-US" sz="2800" i="1">
                                <a:latin typeface="Cambria Math" panose="02040503050406030204" pitchFamily="18" charset="0"/>
                              </a:rPr>
                            </m:ctrlPr>
                          </m:sSubPr>
                          <m:e>
                            <m:r>
                              <a:rPr lang="en-US" sz="2800" i="1">
                                <a:latin typeface="Cambria Math" panose="02040503050406030204" pitchFamily="18" charset="0"/>
                              </a:rPr>
                              <m:t>𝑦</m:t>
                            </m:r>
                          </m:e>
                          <m:sub>
                            <m:r>
                              <a:rPr lang="en-US" sz="2800" i="1">
                                <a:latin typeface="Cambria Math" panose="02040503050406030204" pitchFamily="18" charset="0"/>
                              </a:rPr>
                              <m:t>𝑘</m:t>
                            </m:r>
                          </m:sub>
                        </m:sSub>
                      </m:e>
                    </m:d>
                  </m:oMath>
                </a14:m>
                <a:r>
                  <a:rPr lang="en-US" sz="2800" dirty="0"/>
                  <a:t>  define a grid on  A.</a:t>
                </a:r>
              </a:p>
            </p:txBody>
          </p:sp>
        </mc:Choice>
        <mc:Fallback>
          <p:sp>
            <p:nvSpPr>
              <p:cNvPr id="3" name="Content Placeholder 2">
                <a:extLst>
                  <a:ext uri="{FF2B5EF4-FFF2-40B4-BE49-F238E27FC236}">
                    <a16:creationId xmlns:a16="http://schemas.microsoft.com/office/drawing/2014/main" id="{D0F77F9F-E451-09F2-9595-3C1A6274DEC2}"/>
                  </a:ext>
                </a:extLst>
              </p:cNvPr>
              <p:cNvSpPr>
                <a:spLocks noGrp="1" noRot="1" noChangeAspect="1" noMove="1" noResize="1" noEditPoints="1" noAdjustHandles="1" noChangeArrowheads="1" noChangeShapeType="1" noTextEdit="1"/>
              </p:cNvSpPr>
              <p:nvPr>
                <p:ph idx="1"/>
              </p:nvPr>
            </p:nvSpPr>
            <p:spPr>
              <a:blipFill>
                <a:blip r:embed="rId2"/>
                <a:stretch>
                  <a:fillRect l="-1144" t="-398" r="-1259"/>
                </a:stretch>
              </a:blipFill>
            </p:spPr>
            <p:txBody>
              <a:bodyPr/>
              <a:lstStyle/>
              <a:p>
                <a:r>
                  <a:rPr lang="en-US">
                    <a:noFill/>
                  </a:rPr>
                  <a:t> </a:t>
                </a:r>
              </a:p>
            </p:txBody>
          </p:sp>
        </mc:Fallback>
      </mc:AlternateContent>
    </p:spTree>
    <p:extLst>
      <p:ext uri="{BB962C8B-B14F-4D97-AF65-F5344CB8AC3E}">
        <p14:creationId xmlns:p14="http://schemas.microsoft.com/office/powerpoint/2010/main" val="38676543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The calculus connection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The double summation on the preceding slide is a two-dimensional version of a Riemann sum.  With additional effort beyond the scope of BST 675, one can also accommodate a set  A  which is not a rectangle.</a:t>
            </a:r>
          </a:p>
          <a:p>
            <a:pPr marL="0" indent="0">
              <a:spcBef>
                <a:spcPts val="0"/>
              </a:spcBef>
              <a:buNone/>
            </a:pPr>
            <a:endParaRPr lang="en-US" sz="2800" dirty="0"/>
          </a:p>
          <a:p>
            <a:pPr marL="0" indent="0">
              <a:spcBef>
                <a:spcPts val="0"/>
              </a:spcBef>
              <a:buNone/>
            </a:pPr>
            <a:r>
              <a:rPr lang="en-US" sz="2800" dirty="0"/>
              <a:t>Recall, too, that we spoke of a (one-dimensional) Riemann sum in Lecture 1, in the context of numerically approximating an integral that was not amenable to theoretical calculation.</a:t>
            </a:r>
          </a:p>
        </p:txBody>
      </p:sp>
    </p:spTree>
    <p:extLst>
      <p:ext uri="{BB962C8B-B14F-4D97-AF65-F5344CB8AC3E}">
        <p14:creationId xmlns:p14="http://schemas.microsoft.com/office/powerpoint/2010/main" val="37791359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Marginal probability density</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lnSpcReduction="10000"/>
              </a:bodyPr>
              <a:lstStyle/>
              <a:p>
                <a:pPr marL="0" indent="0">
                  <a:spcBef>
                    <a:spcPts val="0"/>
                  </a:spcBef>
                  <a:buNone/>
                </a:pPr>
                <a:r>
                  <a:rPr lang="en-US" sz="2800" dirty="0"/>
                  <a:t>Suppose that  X  and  Y  have joint probability density function </a:t>
                </a:r>
                <a:r>
                  <a:rPr lang="en-US" sz="2800" i="1" dirty="0" err="1"/>
                  <a:t>f</a:t>
                </a:r>
                <a:r>
                  <a:rPr lang="en-US" sz="2800" baseline="-25000" dirty="0" err="1"/>
                  <a:t>X,Y</a:t>
                </a:r>
                <a:r>
                  <a:rPr lang="en-US" sz="2800" dirty="0"/>
                  <a:t>.  The marginal probability density function of  X  is denoted  </a:t>
                </a:r>
                <a:r>
                  <a:rPr lang="en-US" sz="2800" i="1" dirty="0" err="1"/>
                  <a:t>f</a:t>
                </a:r>
                <a:r>
                  <a:rPr lang="en-US" sz="2800" baseline="-25000" dirty="0" err="1"/>
                  <a:t>X</a:t>
                </a:r>
                <a:r>
                  <a:rPr lang="en-US" sz="2800" dirty="0"/>
                  <a:t>  and satisfies  </a:t>
                </a:r>
                <a:r>
                  <a:rPr lang="en-US" sz="2800" i="1" dirty="0" err="1"/>
                  <a:t>f</a:t>
                </a:r>
                <a:r>
                  <a:rPr lang="en-US" sz="2800" baseline="-25000" dirty="0" err="1"/>
                  <a:t>X</a:t>
                </a:r>
                <a:r>
                  <a:rPr lang="en-US" sz="2800" dirty="0"/>
                  <a:t>(</a:t>
                </a:r>
                <a:r>
                  <a:rPr lang="en-US" sz="2800" i="1" dirty="0"/>
                  <a:t>x</a:t>
                </a:r>
                <a:r>
                  <a:rPr lang="en-US" sz="2800" dirty="0"/>
                  <a:t>) = </a:t>
                </a:r>
                <a14:m>
                  <m:oMath xmlns:m="http://schemas.openxmlformats.org/officeDocument/2006/math">
                    <m:nary>
                      <m:naryPr>
                        <m:ctrlPr>
                          <a:rPr lang="en-US" sz="2800" b="0" i="1" smtClean="0">
                            <a:latin typeface="Cambria Math" panose="02040503050406030204" pitchFamily="18" charset="0"/>
                          </a:rPr>
                        </m:ctrlPr>
                      </m:naryPr>
                      <m:sub>
                        <m:r>
                          <m:rPr>
                            <m:brk m:alnAt="23"/>
                          </m:rPr>
                          <a:rPr lang="en-US" sz="2800" b="0" i="1" smtClean="0">
                            <a:latin typeface="Cambria Math" panose="02040503050406030204" pitchFamily="18" charset="0"/>
                          </a:rPr>
                          <m:t>−</m:t>
                        </m:r>
                        <m:r>
                          <a:rPr lang="en-US" sz="2800" b="0" i="1" smtClean="0">
                            <a:latin typeface="Cambria Math" panose="02040503050406030204" pitchFamily="18" charset="0"/>
                          </a:rPr>
                          <m:t>∞</m:t>
                        </m:r>
                      </m:sub>
                      <m:sup>
                        <m:r>
                          <a:rPr lang="en-US" sz="2800" b="0" i="1" smtClean="0">
                            <a:latin typeface="Cambria Math" panose="02040503050406030204" pitchFamily="18" charset="0"/>
                          </a:rPr>
                          <m:t>+∞</m:t>
                        </m:r>
                      </m:sup>
                      <m:e>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𝑓</m:t>
                            </m:r>
                          </m:e>
                          <m:sub>
                            <m:r>
                              <m:rPr>
                                <m:sty m:val="p"/>
                              </m:rPr>
                              <a:rPr lang="en-US" sz="2800" b="0" i="0" smtClean="0">
                                <a:latin typeface="Cambria Math" panose="02040503050406030204" pitchFamily="18" charset="0"/>
                              </a:rPr>
                              <m:t>X</m:t>
                            </m:r>
                            <m:r>
                              <a:rPr lang="en-US" sz="2800" b="0" i="1" smtClean="0">
                                <a:latin typeface="Cambria Math" panose="02040503050406030204" pitchFamily="18" charset="0"/>
                              </a:rPr>
                              <m:t>,</m:t>
                            </m:r>
                            <m:r>
                              <m:rPr>
                                <m:sty m:val="p"/>
                              </m:rPr>
                              <a:rPr lang="en-US" sz="2800" b="0" i="0" smtClean="0">
                                <a:latin typeface="Cambria Math" panose="02040503050406030204" pitchFamily="18" charset="0"/>
                              </a:rPr>
                              <m:t>Y</m:t>
                            </m:r>
                          </m:sub>
                        </m:sSub>
                        <m:d>
                          <m:dPr>
                            <m:ctrlPr>
                              <a:rPr lang="en-US" sz="2800" b="0" i="1" smtClean="0">
                                <a:latin typeface="Cambria Math" panose="02040503050406030204" pitchFamily="18" charset="0"/>
                              </a:rPr>
                            </m:ctrlPr>
                          </m:dPr>
                          <m:e>
                            <m:r>
                              <a:rPr lang="en-US" sz="2800" b="0" i="1" smtClean="0">
                                <a:latin typeface="Cambria Math" panose="02040503050406030204" pitchFamily="18" charset="0"/>
                              </a:rPr>
                              <m:t>𝑥</m:t>
                            </m:r>
                            <m:r>
                              <a:rPr lang="en-US" sz="2800" b="0" i="1" smtClean="0">
                                <a:latin typeface="Cambria Math" panose="02040503050406030204" pitchFamily="18" charset="0"/>
                              </a:rPr>
                              <m:t>,</m:t>
                            </m:r>
                            <m:r>
                              <a:rPr lang="en-US" sz="2800" b="0" i="1" smtClean="0">
                                <a:latin typeface="Cambria Math" panose="02040503050406030204" pitchFamily="18" charset="0"/>
                              </a:rPr>
                              <m:t>𝑦</m:t>
                            </m:r>
                          </m:e>
                        </m:d>
                        <m:r>
                          <a:rPr lang="en-US" sz="2800" b="0" i="1" smtClean="0">
                            <a:latin typeface="Cambria Math" panose="02040503050406030204" pitchFamily="18" charset="0"/>
                          </a:rPr>
                          <m:t> </m:t>
                        </m:r>
                        <m:r>
                          <a:rPr lang="en-US" sz="2800" b="0" i="1" smtClean="0">
                            <a:latin typeface="Cambria Math" panose="02040503050406030204" pitchFamily="18" charset="0"/>
                          </a:rPr>
                          <m:t>𝑑𝑦</m:t>
                        </m:r>
                      </m:e>
                    </m:nary>
                  </m:oMath>
                </a14:m>
                <a:r>
                  <a:rPr lang="en-US" sz="2800" dirty="0"/>
                  <a:t>.  We have here a single integral, not a double integral.  </a:t>
                </a:r>
              </a:p>
              <a:p>
                <a:pPr marL="0" indent="0">
                  <a:spcBef>
                    <a:spcPts val="0"/>
                  </a:spcBef>
                  <a:buNone/>
                </a:pPr>
                <a:endParaRPr lang="en-US" sz="2800" dirty="0"/>
              </a:p>
              <a:p>
                <a:pPr marL="0" indent="0">
                  <a:spcBef>
                    <a:spcPts val="0"/>
                  </a:spcBef>
                  <a:buNone/>
                </a:pPr>
                <a:r>
                  <a:rPr lang="en-US" sz="2800" dirty="0"/>
                  <a:t>Roughly speaking, the single integral “gets rid of”  </a:t>
                </a:r>
                <a:r>
                  <a:rPr lang="en-US" sz="2800" i="1" dirty="0"/>
                  <a:t>y</a:t>
                </a:r>
                <a:r>
                  <a:rPr lang="en-US" sz="2800" dirty="0"/>
                  <a:t>,  so that the result depends on  </a:t>
                </a:r>
                <a:r>
                  <a:rPr lang="en-US" sz="2800" i="1" dirty="0"/>
                  <a:t>x</a:t>
                </a:r>
                <a:r>
                  <a:rPr lang="en-US" sz="2800" dirty="0"/>
                  <a:t>  only.  We interpret the marginal probability density function of  X  as describing the distribution of  X  without reference to  Y.</a:t>
                </a:r>
              </a:p>
              <a:p>
                <a:pPr marL="0" indent="0">
                  <a:spcBef>
                    <a:spcPts val="0"/>
                  </a:spcBef>
                  <a:buNone/>
                </a:pPr>
                <a:endParaRPr lang="en-US" sz="2800" dirty="0"/>
              </a:p>
            </p:txBody>
          </p:sp>
        </mc:Choice>
        <mc:Fallback>
          <p:sp>
            <p:nvSpPr>
              <p:cNvPr id="3" name="Content Placeholder 2">
                <a:extLst>
                  <a:ext uri="{FF2B5EF4-FFF2-40B4-BE49-F238E27FC236}">
                    <a16:creationId xmlns:a16="http://schemas.microsoft.com/office/drawing/2014/main" id="{D0F77F9F-E451-09F2-9595-3C1A6274DEC2}"/>
                  </a:ext>
                </a:extLst>
              </p:cNvPr>
              <p:cNvSpPr>
                <a:spLocks noGrp="1" noRot="1" noChangeAspect="1" noMove="1" noResize="1" noEditPoints="1" noAdjustHandles="1" noChangeArrowheads="1" noChangeShapeType="1" noTextEdit="1"/>
              </p:cNvSpPr>
              <p:nvPr>
                <p:ph idx="1"/>
              </p:nvPr>
            </p:nvSpPr>
            <p:spPr>
              <a:blipFill>
                <a:blip r:embed="rId2"/>
                <a:stretch>
                  <a:fillRect l="-1144" t="-1061" r="-858" b="-133"/>
                </a:stretch>
              </a:blipFill>
            </p:spPr>
            <p:txBody>
              <a:bodyPr/>
              <a:lstStyle/>
              <a:p>
                <a:r>
                  <a:rPr lang="en-US">
                    <a:noFill/>
                  </a:rPr>
                  <a:t> </a:t>
                </a:r>
              </a:p>
            </p:txBody>
          </p:sp>
        </mc:Fallback>
      </mc:AlternateContent>
    </p:spTree>
    <p:extLst>
      <p:ext uri="{BB962C8B-B14F-4D97-AF65-F5344CB8AC3E}">
        <p14:creationId xmlns:p14="http://schemas.microsoft.com/office/powerpoint/2010/main" val="19321538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Marginal probability density (continued)</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Likewise, the marginal probability density function of  Y  is denoted  </a:t>
                </a:r>
                <a:r>
                  <a:rPr lang="en-US" sz="2800" i="1" dirty="0" err="1"/>
                  <a:t>f</a:t>
                </a:r>
                <a:r>
                  <a:rPr lang="en-US" sz="2800" baseline="-25000" dirty="0" err="1"/>
                  <a:t>Y</a:t>
                </a:r>
                <a:r>
                  <a:rPr lang="en-US" sz="2800" dirty="0"/>
                  <a:t>  and satisfies  </a:t>
                </a:r>
                <a:r>
                  <a:rPr lang="en-US" sz="2800" i="1" dirty="0" err="1"/>
                  <a:t>f</a:t>
                </a:r>
                <a:r>
                  <a:rPr lang="en-US" sz="2800" baseline="-25000" dirty="0" err="1"/>
                  <a:t>Y</a:t>
                </a:r>
                <a:r>
                  <a:rPr lang="en-US" sz="2800" dirty="0"/>
                  <a:t>(</a:t>
                </a:r>
                <a:r>
                  <a:rPr lang="en-US" sz="2800" i="1" dirty="0"/>
                  <a:t>y</a:t>
                </a:r>
                <a:r>
                  <a:rPr lang="en-US" sz="2800" dirty="0"/>
                  <a:t>) = </a:t>
                </a:r>
                <a14:m>
                  <m:oMath xmlns:m="http://schemas.openxmlformats.org/officeDocument/2006/math">
                    <m:nary>
                      <m:naryPr>
                        <m:ctrlPr>
                          <a:rPr lang="en-US" sz="2800" b="0" i="1" smtClean="0">
                            <a:latin typeface="Cambria Math" panose="02040503050406030204" pitchFamily="18" charset="0"/>
                          </a:rPr>
                        </m:ctrlPr>
                      </m:naryPr>
                      <m:sub>
                        <m:r>
                          <m:rPr>
                            <m:brk m:alnAt="23"/>
                          </m:rPr>
                          <a:rPr lang="en-US" sz="2800" b="0" i="1" smtClean="0">
                            <a:latin typeface="Cambria Math" panose="02040503050406030204" pitchFamily="18" charset="0"/>
                          </a:rPr>
                          <m:t>−</m:t>
                        </m:r>
                        <m:r>
                          <a:rPr lang="en-US" sz="2800" b="0" i="1" smtClean="0">
                            <a:latin typeface="Cambria Math" panose="02040503050406030204" pitchFamily="18" charset="0"/>
                          </a:rPr>
                          <m:t>∞</m:t>
                        </m:r>
                      </m:sub>
                      <m:sup>
                        <m:r>
                          <a:rPr lang="en-US" sz="2800" b="0" i="1" smtClean="0">
                            <a:latin typeface="Cambria Math" panose="02040503050406030204" pitchFamily="18" charset="0"/>
                          </a:rPr>
                          <m:t>+∞</m:t>
                        </m:r>
                      </m:sup>
                      <m:e>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𝑓</m:t>
                            </m:r>
                          </m:e>
                          <m:sub>
                            <m:r>
                              <m:rPr>
                                <m:sty m:val="p"/>
                              </m:rPr>
                              <a:rPr lang="en-US" sz="2800" b="0" i="0" smtClean="0">
                                <a:latin typeface="Cambria Math" panose="02040503050406030204" pitchFamily="18" charset="0"/>
                              </a:rPr>
                              <m:t>X</m:t>
                            </m:r>
                            <m:r>
                              <a:rPr lang="en-US" sz="2800" b="0" i="1" smtClean="0">
                                <a:latin typeface="Cambria Math" panose="02040503050406030204" pitchFamily="18" charset="0"/>
                              </a:rPr>
                              <m:t>,</m:t>
                            </m:r>
                            <m:r>
                              <m:rPr>
                                <m:sty m:val="p"/>
                              </m:rPr>
                              <a:rPr lang="en-US" sz="2800" b="0" i="0" smtClean="0">
                                <a:latin typeface="Cambria Math" panose="02040503050406030204" pitchFamily="18" charset="0"/>
                              </a:rPr>
                              <m:t>Y</m:t>
                            </m:r>
                          </m:sub>
                        </m:sSub>
                        <m:d>
                          <m:dPr>
                            <m:ctrlPr>
                              <a:rPr lang="en-US" sz="2800" b="0" i="1" smtClean="0">
                                <a:latin typeface="Cambria Math" panose="02040503050406030204" pitchFamily="18" charset="0"/>
                              </a:rPr>
                            </m:ctrlPr>
                          </m:dPr>
                          <m:e>
                            <m:r>
                              <a:rPr lang="en-US" sz="2800" b="0" i="1" smtClean="0">
                                <a:latin typeface="Cambria Math" panose="02040503050406030204" pitchFamily="18" charset="0"/>
                              </a:rPr>
                              <m:t>𝑥</m:t>
                            </m:r>
                            <m:r>
                              <a:rPr lang="en-US" sz="2800" b="0" i="1" smtClean="0">
                                <a:latin typeface="Cambria Math" panose="02040503050406030204" pitchFamily="18" charset="0"/>
                              </a:rPr>
                              <m:t>,</m:t>
                            </m:r>
                            <m:r>
                              <a:rPr lang="en-US" sz="2800" b="0" i="1" smtClean="0">
                                <a:latin typeface="Cambria Math" panose="02040503050406030204" pitchFamily="18" charset="0"/>
                              </a:rPr>
                              <m:t>𝑦</m:t>
                            </m:r>
                          </m:e>
                        </m:d>
                        <m:r>
                          <a:rPr lang="en-US" sz="2800" b="0" i="1" smtClean="0">
                            <a:latin typeface="Cambria Math" panose="02040503050406030204" pitchFamily="18" charset="0"/>
                          </a:rPr>
                          <m:t> </m:t>
                        </m:r>
                        <m:r>
                          <a:rPr lang="en-US" sz="2800" b="0" i="1" smtClean="0">
                            <a:latin typeface="Cambria Math" panose="02040503050406030204" pitchFamily="18" charset="0"/>
                          </a:rPr>
                          <m:t>𝑑𝑥</m:t>
                        </m:r>
                      </m:e>
                    </m:nary>
                  </m:oMath>
                </a14:m>
                <a:r>
                  <a:rPr lang="en-US" sz="2800" dirty="0"/>
                  <a:t>.  </a:t>
                </a:r>
              </a:p>
              <a:p>
                <a:pPr marL="0" indent="0">
                  <a:spcBef>
                    <a:spcPts val="0"/>
                  </a:spcBef>
                  <a:buNone/>
                </a:pPr>
                <a:endParaRPr lang="en-US" sz="2800" dirty="0"/>
              </a:p>
              <a:p>
                <a:pPr marL="0" indent="0">
                  <a:spcBef>
                    <a:spcPts val="0"/>
                  </a:spcBef>
                  <a:buNone/>
                </a:pPr>
                <a:r>
                  <a:rPr lang="en-US" sz="2800" dirty="0"/>
                  <a:t>Roughly speaking, the single integral “gets rid of”  </a:t>
                </a:r>
                <a:r>
                  <a:rPr lang="en-US" sz="2800" i="1" dirty="0"/>
                  <a:t>x</a:t>
                </a:r>
                <a:r>
                  <a:rPr lang="en-US" sz="2800" dirty="0"/>
                  <a:t>,  so that the result depends on  </a:t>
                </a:r>
                <a:r>
                  <a:rPr lang="en-US" sz="2800" i="1" dirty="0"/>
                  <a:t>y</a:t>
                </a:r>
                <a:r>
                  <a:rPr lang="en-US" sz="2800" dirty="0"/>
                  <a:t>  only.  We interpret the marginal probability density function of  Y  as describing the distribution of  Y  without reference to  X.</a:t>
                </a:r>
              </a:p>
            </p:txBody>
          </p:sp>
        </mc:Choice>
        <mc:Fallback>
          <p:sp>
            <p:nvSpPr>
              <p:cNvPr id="3" name="Content Placeholder 2">
                <a:extLst>
                  <a:ext uri="{FF2B5EF4-FFF2-40B4-BE49-F238E27FC236}">
                    <a16:creationId xmlns:a16="http://schemas.microsoft.com/office/drawing/2014/main" id="{D0F77F9F-E451-09F2-9595-3C1A6274DEC2}"/>
                  </a:ext>
                </a:extLst>
              </p:cNvPr>
              <p:cNvSpPr>
                <a:spLocks noGrp="1" noRot="1" noChangeAspect="1" noMove="1" noResize="1" noEditPoints="1" noAdjustHandles="1" noChangeArrowheads="1" noChangeShapeType="1" noTextEdit="1"/>
              </p:cNvSpPr>
              <p:nvPr>
                <p:ph idx="1"/>
              </p:nvPr>
            </p:nvSpPr>
            <p:spPr>
              <a:blipFill>
                <a:blip r:embed="rId2"/>
                <a:stretch>
                  <a:fillRect l="-1144" t="-398" r="-343"/>
                </a:stretch>
              </a:blipFill>
            </p:spPr>
            <p:txBody>
              <a:bodyPr/>
              <a:lstStyle/>
              <a:p>
                <a:r>
                  <a:rPr lang="en-US">
                    <a:noFill/>
                  </a:rPr>
                  <a:t> </a:t>
                </a:r>
              </a:p>
            </p:txBody>
          </p:sp>
        </mc:Fallback>
      </mc:AlternateContent>
    </p:spTree>
    <p:extLst>
      <p:ext uri="{BB962C8B-B14F-4D97-AF65-F5344CB8AC3E}">
        <p14:creationId xmlns:p14="http://schemas.microsoft.com/office/powerpoint/2010/main" val="7407682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Revisiting the chocolate chip</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We have  </a:t>
                </a:r>
                <a:r>
                  <a:rPr lang="en-US" sz="2800" i="1" dirty="0" err="1"/>
                  <a:t>f</a:t>
                </a:r>
                <a:r>
                  <a:rPr lang="en-US" sz="2800" baseline="-25000" dirty="0" err="1"/>
                  <a:t>X</a:t>
                </a:r>
                <a:r>
                  <a:rPr lang="en-US" sz="2800" dirty="0"/>
                  <a:t>(</a:t>
                </a:r>
                <a:r>
                  <a:rPr lang="en-US" sz="2800" i="1" dirty="0"/>
                  <a:t>x</a:t>
                </a:r>
                <a:r>
                  <a:rPr lang="en-US" sz="2800" dirty="0"/>
                  <a:t>) = </a:t>
                </a:r>
                <a14:m>
                  <m:oMath xmlns:m="http://schemas.openxmlformats.org/officeDocument/2006/math">
                    <m:nary>
                      <m:naryPr>
                        <m:ctrlPr>
                          <a:rPr lang="en-US" sz="2800" b="0" i="1" smtClean="0">
                            <a:latin typeface="Cambria Math" panose="02040503050406030204" pitchFamily="18" charset="0"/>
                          </a:rPr>
                        </m:ctrlPr>
                      </m:naryPr>
                      <m:sub>
                        <m:r>
                          <a:rPr lang="en-US" sz="2800" b="0" i="1" smtClean="0">
                            <a:latin typeface="Cambria Math" panose="02040503050406030204" pitchFamily="18" charset="0"/>
                          </a:rPr>
                          <m:t>0</m:t>
                        </m:r>
                      </m:sub>
                      <m:sup>
                        <m:r>
                          <a:rPr lang="en-US" sz="2800" b="0" i="1" smtClean="0">
                            <a:latin typeface="Cambria Math" panose="02040503050406030204" pitchFamily="18" charset="0"/>
                          </a:rPr>
                          <m:t>1</m:t>
                        </m:r>
                      </m:sup>
                      <m:e>
                        <m:r>
                          <a:rPr lang="en-US" sz="2800" b="0" i="1" smtClean="0">
                            <a:latin typeface="Cambria Math" panose="02040503050406030204" pitchFamily="18" charset="0"/>
                          </a:rPr>
                          <m:t>1/2</m:t>
                        </m:r>
                      </m:e>
                    </m:nary>
                    <m:r>
                      <a:rPr lang="en-US" sz="2800" b="0" i="1" smtClean="0">
                        <a:latin typeface="Cambria Math" panose="02040503050406030204" pitchFamily="18" charset="0"/>
                      </a:rPr>
                      <m:t> </m:t>
                    </m:r>
                    <m:r>
                      <a:rPr lang="en-US" sz="2800" b="0" i="1" smtClean="0">
                        <a:latin typeface="Cambria Math" panose="02040503050406030204" pitchFamily="18" charset="0"/>
                      </a:rPr>
                      <m:t>𝑑𝑦</m:t>
                    </m:r>
                  </m:oMath>
                </a14:m>
                <a:r>
                  <a:rPr lang="en-US" sz="2800" dirty="0"/>
                  <a:t> = 1/2   for  0 </a:t>
                </a:r>
                <a:r>
                  <a:rPr lang="en-US" sz="2800" u="sng" dirty="0"/>
                  <a:t>&lt;</a:t>
                </a:r>
                <a:r>
                  <a:rPr lang="en-US" sz="2800" dirty="0"/>
                  <a:t> </a:t>
                </a:r>
                <a:r>
                  <a:rPr lang="en-US" sz="2800" i="1" dirty="0"/>
                  <a:t>x</a:t>
                </a:r>
                <a:r>
                  <a:rPr lang="en-US" sz="2800" dirty="0"/>
                  <a:t> </a:t>
                </a:r>
                <a:r>
                  <a:rPr lang="en-US" sz="2800" u="sng" dirty="0"/>
                  <a:t>&lt;</a:t>
                </a:r>
                <a:r>
                  <a:rPr lang="en-US" sz="2800" dirty="0"/>
                  <a:t> 2   and</a:t>
                </a:r>
              </a:p>
              <a:p>
                <a:pPr marL="0" indent="0">
                  <a:spcBef>
                    <a:spcPts val="0"/>
                  </a:spcBef>
                  <a:buNone/>
                </a:pPr>
                <a:r>
                  <a:rPr lang="en-US" sz="2800" i="1" dirty="0" err="1"/>
                  <a:t>f</a:t>
                </a:r>
                <a:r>
                  <a:rPr lang="en-US" sz="2800" baseline="-25000" dirty="0" err="1"/>
                  <a:t>Y</a:t>
                </a:r>
                <a:r>
                  <a:rPr lang="en-US" sz="2800" dirty="0"/>
                  <a:t>(</a:t>
                </a:r>
                <a:r>
                  <a:rPr lang="en-US" sz="2800" i="1" dirty="0"/>
                  <a:t>y</a:t>
                </a:r>
                <a:r>
                  <a:rPr lang="en-US" sz="2800" dirty="0"/>
                  <a:t>) = </a:t>
                </a:r>
                <a14:m>
                  <m:oMath xmlns:m="http://schemas.openxmlformats.org/officeDocument/2006/math">
                    <m:nary>
                      <m:naryPr>
                        <m:ctrlPr>
                          <a:rPr lang="en-US" sz="2800" b="0" i="1" smtClean="0">
                            <a:latin typeface="Cambria Math" panose="02040503050406030204" pitchFamily="18" charset="0"/>
                          </a:rPr>
                        </m:ctrlPr>
                      </m:naryPr>
                      <m:sub>
                        <m:r>
                          <a:rPr lang="en-US" sz="2800" b="0" i="1" smtClean="0">
                            <a:latin typeface="Cambria Math" panose="02040503050406030204" pitchFamily="18" charset="0"/>
                          </a:rPr>
                          <m:t>0</m:t>
                        </m:r>
                      </m:sub>
                      <m:sup>
                        <m:r>
                          <a:rPr lang="en-US" sz="2800" b="0" i="1" smtClean="0">
                            <a:latin typeface="Cambria Math" panose="02040503050406030204" pitchFamily="18" charset="0"/>
                          </a:rPr>
                          <m:t>2</m:t>
                        </m:r>
                      </m:sup>
                      <m:e>
                        <m:r>
                          <a:rPr lang="en-US" sz="2800" b="0" i="1" smtClean="0">
                            <a:latin typeface="Cambria Math" panose="02040503050406030204" pitchFamily="18" charset="0"/>
                          </a:rPr>
                          <m:t>1/2</m:t>
                        </m:r>
                      </m:e>
                    </m:nary>
                    <m:r>
                      <a:rPr lang="en-US" sz="2800" b="0" i="1" smtClean="0">
                        <a:latin typeface="Cambria Math" panose="02040503050406030204" pitchFamily="18" charset="0"/>
                      </a:rPr>
                      <m:t> </m:t>
                    </m:r>
                    <m:r>
                      <a:rPr lang="en-US" sz="2800" b="0" i="1" smtClean="0">
                        <a:latin typeface="Cambria Math" panose="02040503050406030204" pitchFamily="18" charset="0"/>
                      </a:rPr>
                      <m:t>𝑑𝑥</m:t>
                    </m:r>
                  </m:oMath>
                </a14:m>
                <a:r>
                  <a:rPr lang="en-US" sz="2800" dirty="0"/>
                  <a:t> = 1   for  0 </a:t>
                </a:r>
                <a:r>
                  <a:rPr lang="en-US" sz="2800" u="sng" dirty="0"/>
                  <a:t>&lt;</a:t>
                </a:r>
                <a:r>
                  <a:rPr lang="en-US" sz="2800" dirty="0"/>
                  <a:t> </a:t>
                </a:r>
                <a:r>
                  <a:rPr lang="en-US" sz="2800" i="1" dirty="0"/>
                  <a:t>y</a:t>
                </a:r>
                <a:r>
                  <a:rPr lang="en-US" sz="2800" dirty="0"/>
                  <a:t> </a:t>
                </a:r>
                <a:r>
                  <a:rPr lang="en-US" sz="2800" u="sng" dirty="0"/>
                  <a:t>&lt;</a:t>
                </a:r>
                <a:r>
                  <a:rPr lang="en-US" sz="2800" dirty="0"/>
                  <a:t> 1.  Thus,  X  has a uniform distribution on the interval from  0  to  2,  while  Y  has a uniform distribution on the interval from  0  to  1.</a:t>
                </a:r>
                <a:endParaRPr lang="en-US" sz="2800" i="1" dirty="0"/>
              </a:p>
              <a:p>
                <a:pPr marL="0" indent="0">
                  <a:spcBef>
                    <a:spcPts val="0"/>
                  </a:spcBef>
                  <a:buNone/>
                </a:pPr>
                <a:endParaRPr lang="en-US" sz="2800" i="1" dirty="0"/>
              </a:p>
              <a:p>
                <a:pPr marL="0" indent="0">
                  <a:spcBef>
                    <a:spcPts val="0"/>
                  </a:spcBef>
                  <a:buNone/>
                </a:pPr>
                <a:r>
                  <a:rPr lang="en-US" sz="2800" dirty="0"/>
                  <a:t>In this example,  </a:t>
                </a:r>
                <a:r>
                  <a:rPr lang="en-US" sz="2800" i="1" dirty="0" err="1"/>
                  <a:t>f</a:t>
                </a:r>
                <a:r>
                  <a:rPr lang="en-US" sz="2800" baseline="-25000" dirty="0" err="1"/>
                  <a:t>X,Y</a:t>
                </a:r>
                <a:r>
                  <a:rPr lang="en-US" sz="2800" dirty="0"/>
                  <a:t>(</a:t>
                </a:r>
                <a:r>
                  <a:rPr lang="en-US" sz="2800" i="1" dirty="0"/>
                  <a:t>x</a:t>
                </a:r>
                <a:r>
                  <a:rPr lang="en-US" sz="2800" dirty="0"/>
                  <a:t>, </a:t>
                </a:r>
                <a:r>
                  <a:rPr lang="en-US" sz="2800" i="1" dirty="0"/>
                  <a:t>y</a:t>
                </a:r>
                <a:r>
                  <a:rPr lang="en-US" sz="2800" dirty="0"/>
                  <a:t>)  factors into the product of  </a:t>
                </a:r>
                <a:r>
                  <a:rPr lang="en-US" sz="2800" i="1" dirty="0" err="1"/>
                  <a:t>f</a:t>
                </a:r>
                <a:r>
                  <a:rPr lang="en-US" sz="2800" baseline="-25000" dirty="0" err="1"/>
                  <a:t>X</a:t>
                </a:r>
                <a:r>
                  <a:rPr lang="en-US" sz="2800" dirty="0"/>
                  <a:t>(</a:t>
                </a:r>
                <a:r>
                  <a:rPr lang="en-US" sz="2800" i="1" dirty="0"/>
                  <a:t>x</a:t>
                </a:r>
                <a:r>
                  <a:rPr lang="en-US" sz="2800" dirty="0"/>
                  <a:t>)  and </a:t>
                </a:r>
                <a:r>
                  <a:rPr lang="en-US" sz="2800" i="1" dirty="0" err="1"/>
                  <a:t>f</a:t>
                </a:r>
                <a:r>
                  <a:rPr lang="en-US" sz="2800" baseline="-25000" dirty="0" err="1"/>
                  <a:t>Y</a:t>
                </a:r>
                <a:r>
                  <a:rPr lang="en-US" sz="2800" dirty="0"/>
                  <a:t>(</a:t>
                </a:r>
                <a:r>
                  <a:rPr lang="en-US" sz="2800" i="1" dirty="0"/>
                  <a:t>y</a:t>
                </a:r>
                <a:r>
                  <a:rPr lang="en-US" sz="2800" dirty="0"/>
                  <a:t>).  That does not always happen.  When it does happen, we say that  X  and  Y  are independent.</a:t>
                </a:r>
              </a:p>
            </p:txBody>
          </p:sp>
        </mc:Choice>
        <mc:Fallback>
          <p:sp>
            <p:nvSpPr>
              <p:cNvPr id="3" name="Content Placeholder 2">
                <a:extLst>
                  <a:ext uri="{FF2B5EF4-FFF2-40B4-BE49-F238E27FC236}">
                    <a16:creationId xmlns:a16="http://schemas.microsoft.com/office/drawing/2014/main" id="{D0F77F9F-E451-09F2-9595-3C1A6274DEC2}"/>
                  </a:ext>
                </a:extLst>
              </p:cNvPr>
              <p:cNvSpPr>
                <a:spLocks noGrp="1" noRot="1" noChangeAspect="1" noMove="1" noResize="1" noEditPoints="1" noAdjustHandles="1" noChangeArrowheads="1" noChangeShapeType="1" noTextEdit="1"/>
              </p:cNvSpPr>
              <p:nvPr>
                <p:ph idx="1"/>
              </p:nvPr>
            </p:nvSpPr>
            <p:spPr>
              <a:blipFill>
                <a:blip r:embed="rId2"/>
                <a:stretch>
                  <a:fillRect l="-1144" r="-286" b="-1857"/>
                </a:stretch>
              </a:blipFill>
            </p:spPr>
            <p:txBody>
              <a:bodyPr/>
              <a:lstStyle/>
              <a:p>
                <a:r>
                  <a:rPr lang="en-US">
                    <a:noFill/>
                  </a:rPr>
                  <a:t> </a:t>
                </a:r>
              </a:p>
            </p:txBody>
          </p:sp>
        </mc:Fallback>
      </mc:AlternateContent>
    </p:spTree>
    <p:extLst>
      <p:ext uri="{BB962C8B-B14F-4D97-AF65-F5344CB8AC3E}">
        <p14:creationId xmlns:p14="http://schemas.microsoft.com/office/powerpoint/2010/main" val="22073564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Revisiting the sleepy cat</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Autofit/>
              </a:bodyPr>
              <a:lstStyle/>
              <a:p>
                <a:pPr marL="0" indent="0">
                  <a:spcBef>
                    <a:spcPts val="0"/>
                  </a:spcBef>
                  <a:buNone/>
                </a:pPr>
                <a:r>
                  <a:rPr lang="en-US" sz="2800" dirty="0"/>
                  <a:t>We have  </a:t>
                </a:r>
                <a:r>
                  <a:rPr lang="en-US" sz="2800" i="1" dirty="0" err="1"/>
                  <a:t>f</a:t>
                </a:r>
                <a:r>
                  <a:rPr lang="en-US" sz="2800" baseline="-25000" dirty="0" err="1"/>
                  <a:t>X</a:t>
                </a:r>
                <a:r>
                  <a:rPr lang="en-US" sz="2800" dirty="0"/>
                  <a:t>(</a:t>
                </a:r>
                <a:r>
                  <a:rPr lang="en-US" sz="2800" i="1" dirty="0"/>
                  <a:t>x</a:t>
                </a:r>
                <a:r>
                  <a:rPr lang="en-US" sz="2800" dirty="0"/>
                  <a:t>) = </a:t>
                </a:r>
                <a14:m>
                  <m:oMath xmlns:m="http://schemas.openxmlformats.org/officeDocument/2006/math">
                    <m:nary>
                      <m:naryPr>
                        <m:ctrlPr>
                          <a:rPr lang="en-US" sz="2800" b="0" i="1" smtClean="0">
                            <a:latin typeface="Cambria Math" panose="02040503050406030204" pitchFamily="18" charset="0"/>
                          </a:rPr>
                        </m:ctrlPr>
                      </m:naryPr>
                      <m:sub>
                        <m:r>
                          <a:rPr lang="en-US" sz="2800" b="0" i="1" smtClean="0">
                            <a:latin typeface="Cambria Math" panose="02040503050406030204" pitchFamily="18" charset="0"/>
                          </a:rPr>
                          <m:t>0</m:t>
                        </m:r>
                      </m:sub>
                      <m:sup>
                        <m:r>
                          <a:rPr lang="en-US" sz="2800" b="0" i="1" smtClean="0">
                            <a:latin typeface="Cambria Math" panose="02040503050406030204" pitchFamily="18" charset="0"/>
                          </a:rPr>
                          <m:t>0.9</m:t>
                        </m:r>
                      </m:sup>
                      <m:e>
                        <m:r>
                          <a:rPr lang="en-US" sz="2800" b="0" i="1" smtClean="0">
                            <a:latin typeface="Cambria Math" panose="02040503050406030204" pitchFamily="18" charset="0"/>
                          </a:rPr>
                          <m:t>1</m:t>
                        </m:r>
                        <m:r>
                          <a:rPr lang="en-US" sz="2800" b="0" i="1" smtClean="0">
                            <a:latin typeface="Cambria Math" panose="02040503050406030204" pitchFamily="18" charset="0"/>
                          </a:rPr>
                          <m:t>6</m:t>
                        </m:r>
                        <m:r>
                          <a:rPr lang="en-US" sz="2800" b="0" i="1" smtClean="0">
                            <a:latin typeface="Cambria Math" panose="02040503050406030204" pitchFamily="18" charset="0"/>
                          </a:rPr>
                          <m:t>/2</m:t>
                        </m:r>
                        <m:r>
                          <a:rPr lang="en-US" sz="2800" b="0" i="1" smtClean="0">
                            <a:latin typeface="Cambria Math" panose="02040503050406030204" pitchFamily="18" charset="0"/>
                          </a:rPr>
                          <m:t>7</m:t>
                        </m:r>
                      </m:e>
                    </m:nary>
                    <m:r>
                      <a:rPr lang="en-US" sz="2800" b="0" i="1" smtClean="0">
                        <a:latin typeface="Cambria Math" panose="02040503050406030204" pitchFamily="18" charset="0"/>
                      </a:rPr>
                      <m:t> </m:t>
                    </m:r>
                    <m:r>
                      <a:rPr lang="en-US" sz="2800" b="0" i="1" smtClean="0">
                        <a:latin typeface="Cambria Math" panose="02040503050406030204" pitchFamily="18" charset="0"/>
                      </a:rPr>
                      <m:t>𝑑𝑦</m:t>
                    </m:r>
                    <m:r>
                      <a:rPr lang="en-US" sz="2800" b="0" i="1" smtClean="0">
                        <a:latin typeface="Cambria Math" panose="02040503050406030204" pitchFamily="18" charset="0"/>
                      </a:rPr>
                      <m:t>+</m:t>
                    </m:r>
                    <m:nary>
                      <m:naryPr>
                        <m:ctrlPr>
                          <a:rPr lang="en-US" sz="2800" i="1">
                            <a:latin typeface="Cambria Math" panose="02040503050406030204" pitchFamily="18" charset="0"/>
                          </a:rPr>
                        </m:ctrlPr>
                      </m:naryPr>
                      <m:sub>
                        <m:r>
                          <a:rPr lang="en-US" sz="2800" i="1">
                            <a:latin typeface="Cambria Math" panose="02040503050406030204" pitchFamily="18" charset="0"/>
                          </a:rPr>
                          <m:t>0</m:t>
                        </m:r>
                        <m:r>
                          <a:rPr lang="en-US" sz="2800" b="0" i="1" smtClean="0">
                            <a:latin typeface="Cambria Math" panose="02040503050406030204" pitchFamily="18" charset="0"/>
                          </a:rPr>
                          <m:t>.9</m:t>
                        </m:r>
                      </m:sub>
                      <m:sup>
                        <m:r>
                          <a:rPr lang="en-US" sz="2800" b="0" i="1" smtClean="0">
                            <a:latin typeface="Cambria Math" panose="02040503050406030204" pitchFamily="18" charset="0"/>
                          </a:rPr>
                          <m:t>1</m:t>
                        </m:r>
                        <m:r>
                          <a:rPr lang="en-US" sz="2800" i="1">
                            <a:latin typeface="Cambria Math" panose="02040503050406030204" pitchFamily="18" charset="0"/>
                          </a:rPr>
                          <m:t>.</m:t>
                        </m:r>
                        <m:r>
                          <a:rPr lang="en-US" sz="2800" b="0" i="1" smtClean="0">
                            <a:latin typeface="Cambria Math" panose="02040503050406030204" pitchFamily="18" charset="0"/>
                          </a:rPr>
                          <m:t>8</m:t>
                        </m:r>
                      </m:sup>
                      <m:e>
                        <m:r>
                          <a:rPr lang="en-US" sz="2800" b="0" i="1" smtClean="0">
                            <a:latin typeface="Cambria Math" panose="02040503050406030204" pitchFamily="18" charset="0"/>
                          </a:rPr>
                          <m:t>8</m:t>
                        </m:r>
                        <m:r>
                          <a:rPr lang="en-US" sz="2800" i="1">
                            <a:latin typeface="Cambria Math" panose="02040503050406030204" pitchFamily="18" charset="0"/>
                          </a:rPr>
                          <m:t>/27</m:t>
                        </m:r>
                      </m:e>
                    </m:nary>
                    <m:r>
                      <a:rPr lang="en-US" sz="2800" i="1">
                        <a:latin typeface="Cambria Math" panose="02040503050406030204" pitchFamily="18" charset="0"/>
                      </a:rPr>
                      <m:t> </m:t>
                    </m:r>
                    <m:r>
                      <a:rPr lang="en-US" sz="2800" i="1">
                        <a:latin typeface="Cambria Math" panose="02040503050406030204" pitchFamily="18" charset="0"/>
                      </a:rPr>
                      <m:t>𝑑𝑦</m:t>
                    </m:r>
                  </m:oMath>
                </a14:m>
                <a:r>
                  <a:rPr lang="en-US" sz="2800" dirty="0"/>
                  <a:t> = 12/15                     for  0 </a:t>
                </a:r>
                <a:r>
                  <a:rPr lang="en-US" sz="2800" u="sng" dirty="0"/>
                  <a:t>&lt;</a:t>
                </a:r>
                <a:r>
                  <a:rPr lang="en-US" sz="2800" dirty="0"/>
                  <a:t> </a:t>
                </a:r>
                <a:r>
                  <a:rPr lang="en-US" sz="2800" i="1" dirty="0"/>
                  <a:t>x</a:t>
                </a:r>
                <a:r>
                  <a:rPr lang="en-US" sz="2800" dirty="0"/>
                  <a:t> </a:t>
                </a:r>
                <a:r>
                  <a:rPr lang="en-US" sz="2800" u="sng" dirty="0"/>
                  <a:t>&lt;</a:t>
                </a:r>
                <a:r>
                  <a:rPr lang="en-US" sz="2800" dirty="0"/>
                  <a:t> 0.75  and  </a:t>
                </a:r>
                <a:r>
                  <a:rPr lang="en-US" sz="2800" i="1" dirty="0" err="1"/>
                  <a:t>f</a:t>
                </a:r>
                <a:r>
                  <a:rPr lang="en-US" sz="2800" baseline="-25000" dirty="0" err="1"/>
                  <a:t>X</a:t>
                </a:r>
                <a:r>
                  <a:rPr lang="en-US" sz="2800" dirty="0"/>
                  <a:t>(</a:t>
                </a:r>
                <a:r>
                  <a:rPr lang="en-US" sz="2800" i="1" dirty="0"/>
                  <a:t>x</a:t>
                </a:r>
                <a:r>
                  <a:rPr lang="en-US" sz="2800" dirty="0"/>
                  <a:t>) = </a:t>
                </a:r>
                <a14:m>
                  <m:oMath xmlns:m="http://schemas.openxmlformats.org/officeDocument/2006/math">
                    <m:nary>
                      <m:naryPr>
                        <m:ctrlPr>
                          <a:rPr lang="en-US" sz="2800" i="1">
                            <a:latin typeface="Cambria Math" panose="02040503050406030204" pitchFamily="18" charset="0"/>
                          </a:rPr>
                        </m:ctrlPr>
                      </m:naryPr>
                      <m:sub>
                        <m:r>
                          <a:rPr lang="en-US" sz="2800" i="1">
                            <a:latin typeface="Cambria Math" panose="02040503050406030204" pitchFamily="18" charset="0"/>
                          </a:rPr>
                          <m:t>0</m:t>
                        </m:r>
                      </m:sub>
                      <m:sup>
                        <m:r>
                          <a:rPr lang="en-US" sz="2800" i="1">
                            <a:latin typeface="Cambria Math" panose="02040503050406030204" pitchFamily="18" charset="0"/>
                          </a:rPr>
                          <m:t>1</m:t>
                        </m:r>
                        <m:r>
                          <a:rPr lang="en-US" sz="2800" i="1">
                            <a:latin typeface="Cambria Math" panose="02040503050406030204" pitchFamily="18" charset="0"/>
                          </a:rPr>
                          <m:t>.</m:t>
                        </m:r>
                        <m:r>
                          <a:rPr lang="en-US" sz="2800" i="1">
                            <a:latin typeface="Cambria Math" panose="02040503050406030204" pitchFamily="18" charset="0"/>
                          </a:rPr>
                          <m:t>8</m:t>
                        </m:r>
                      </m:sup>
                      <m:e>
                        <m:r>
                          <a:rPr lang="en-US" sz="2800" i="1">
                            <a:latin typeface="Cambria Math" panose="02040503050406030204" pitchFamily="18" charset="0"/>
                          </a:rPr>
                          <m:t>8</m:t>
                        </m:r>
                        <m:r>
                          <a:rPr lang="en-US" sz="2800" i="1">
                            <a:latin typeface="Cambria Math" panose="02040503050406030204" pitchFamily="18" charset="0"/>
                          </a:rPr>
                          <m:t>/27</m:t>
                        </m:r>
                      </m:e>
                    </m:nary>
                    <m:r>
                      <a:rPr lang="en-US" sz="2800" i="1">
                        <a:latin typeface="Cambria Math" panose="02040503050406030204" pitchFamily="18" charset="0"/>
                      </a:rPr>
                      <m:t> </m:t>
                    </m:r>
                    <m:r>
                      <a:rPr lang="en-US" sz="2800" i="1">
                        <a:latin typeface="Cambria Math" panose="02040503050406030204" pitchFamily="18" charset="0"/>
                      </a:rPr>
                      <m:t>𝑑𝑦</m:t>
                    </m:r>
                  </m:oMath>
                </a14:m>
                <a:r>
                  <a:rPr lang="en-US" sz="2800" dirty="0"/>
                  <a:t> = 8/15  </a:t>
                </a:r>
              </a:p>
              <a:p>
                <a:pPr marL="0" indent="0">
                  <a:spcBef>
                    <a:spcPts val="0"/>
                  </a:spcBef>
                  <a:buNone/>
                </a:pPr>
                <a:r>
                  <a:rPr lang="en-US" sz="2800" dirty="0"/>
                  <a:t>for  0.75 &lt; </a:t>
                </a:r>
                <a:r>
                  <a:rPr lang="en-US" sz="2800" i="1" dirty="0"/>
                  <a:t>x </a:t>
                </a:r>
                <a:r>
                  <a:rPr lang="en-US" sz="2800" u="sng" dirty="0"/>
                  <a:t>&lt;</a:t>
                </a:r>
                <a:r>
                  <a:rPr lang="en-US" sz="2800" dirty="0"/>
                  <a:t> 1.5.  You can also check that  </a:t>
                </a:r>
                <a14:m>
                  <m:oMath xmlns:m="http://schemas.openxmlformats.org/officeDocument/2006/math">
                    <m:nary>
                      <m:naryPr>
                        <m:ctrlPr>
                          <a:rPr lang="en-US" sz="2800" i="1" smtClean="0">
                            <a:latin typeface="Cambria Math" panose="02040503050406030204" pitchFamily="18" charset="0"/>
                          </a:rPr>
                        </m:ctrlPr>
                      </m:naryPr>
                      <m:sub>
                        <m:r>
                          <m:rPr>
                            <m:brk m:alnAt="23"/>
                          </m:rPr>
                          <a:rPr lang="en-US" sz="2800" b="0" i="1" smtClean="0">
                            <a:latin typeface="Cambria Math" panose="02040503050406030204" pitchFamily="18" charset="0"/>
                          </a:rPr>
                          <m:t>0</m:t>
                        </m:r>
                      </m:sub>
                      <m:sup>
                        <m:r>
                          <a:rPr lang="en-US" sz="2800" b="0" i="1" smtClean="0">
                            <a:latin typeface="Cambria Math" panose="02040503050406030204" pitchFamily="18" charset="0"/>
                          </a:rPr>
                          <m:t>1.5</m:t>
                        </m:r>
                      </m:sup>
                      <m:e>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𝑓</m:t>
                            </m:r>
                          </m:e>
                          <m:sub>
                            <m:r>
                              <m:rPr>
                                <m:sty m:val="p"/>
                              </m:rPr>
                              <a:rPr lang="en-US" sz="2800" b="0" i="0" smtClean="0">
                                <a:latin typeface="Cambria Math" panose="02040503050406030204" pitchFamily="18" charset="0"/>
                              </a:rPr>
                              <m:t>X</m:t>
                            </m:r>
                          </m:sub>
                        </m:sSub>
                        <m:d>
                          <m:dPr>
                            <m:ctrlPr>
                              <a:rPr lang="en-US" sz="2800" b="0" i="1" smtClean="0">
                                <a:latin typeface="Cambria Math" panose="02040503050406030204" pitchFamily="18" charset="0"/>
                              </a:rPr>
                            </m:ctrlPr>
                          </m:dPr>
                          <m:e>
                            <m:r>
                              <a:rPr lang="en-US" sz="2800" b="0" i="1" smtClean="0">
                                <a:latin typeface="Cambria Math" panose="02040503050406030204" pitchFamily="18" charset="0"/>
                              </a:rPr>
                              <m:t>𝑥</m:t>
                            </m:r>
                          </m:e>
                        </m:d>
                        <m:r>
                          <a:rPr lang="en-US" sz="2800" b="0" i="1" smtClean="0">
                            <a:latin typeface="Cambria Math" panose="02040503050406030204" pitchFamily="18" charset="0"/>
                          </a:rPr>
                          <m:t> </m:t>
                        </m:r>
                        <m:r>
                          <a:rPr lang="en-US" sz="2800" b="0" i="1" smtClean="0">
                            <a:latin typeface="Cambria Math" panose="02040503050406030204" pitchFamily="18" charset="0"/>
                          </a:rPr>
                          <m:t>𝑑𝑥</m:t>
                        </m:r>
                      </m:e>
                    </m:nary>
                  </m:oMath>
                </a14:m>
                <a:r>
                  <a:rPr lang="en-US" sz="2800" i="1" dirty="0"/>
                  <a:t> </a:t>
                </a:r>
                <a:r>
                  <a:rPr lang="en-US" sz="2800" dirty="0"/>
                  <a:t>= 1.</a:t>
                </a:r>
                <a:endParaRPr lang="en-US" sz="2800" i="1" dirty="0"/>
              </a:p>
              <a:p>
                <a:pPr marL="0" indent="0">
                  <a:spcBef>
                    <a:spcPts val="0"/>
                  </a:spcBef>
                  <a:buNone/>
                </a:pPr>
                <a:endParaRPr lang="en-US" sz="2800" i="1" dirty="0"/>
              </a:p>
              <a:p>
                <a:pPr marL="0" indent="0">
                  <a:spcBef>
                    <a:spcPts val="0"/>
                  </a:spcBef>
                  <a:buNone/>
                </a:pPr>
                <a:r>
                  <a:rPr lang="en-US" sz="2800" dirty="0"/>
                  <a:t>We have  </a:t>
                </a:r>
                <a:r>
                  <a:rPr lang="en-US" sz="2800" i="1" dirty="0" err="1"/>
                  <a:t>f</a:t>
                </a:r>
                <a:r>
                  <a:rPr lang="en-US" sz="2800" baseline="-25000" dirty="0" err="1"/>
                  <a:t>Y</a:t>
                </a:r>
                <a:r>
                  <a:rPr lang="en-US" sz="2800" dirty="0"/>
                  <a:t>(</a:t>
                </a:r>
                <a:r>
                  <a:rPr lang="en-US" sz="2800" i="1" dirty="0"/>
                  <a:t>y</a:t>
                </a:r>
                <a:r>
                  <a:rPr lang="en-US" sz="2800" dirty="0"/>
                  <a:t>) = </a:t>
                </a:r>
                <a14:m>
                  <m:oMath xmlns:m="http://schemas.openxmlformats.org/officeDocument/2006/math">
                    <m:nary>
                      <m:naryPr>
                        <m:ctrlPr>
                          <a:rPr lang="en-US" sz="2800" b="0" i="1" smtClean="0">
                            <a:latin typeface="Cambria Math" panose="02040503050406030204" pitchFamily="18" charset="0"/>
                          </a:rPr>
                        </m:ctrlPr>
                      </m:naryPr>
                      <m:sub>
                        <m:r>
                          <a:rPr lang="en-US" sz="2800" b="0" i="1" smtClean="0">
                            <a:latin typeface="Cambria Math" panose="02040503050406030204" pitchFamily="18" charset="0"/>
                          </a:rPr>
                          <m:t>0</m:t>
                        </m:r>
                      </m:sub>
                      <m:sup>
                        <m:r>
                          <a:rPr lang="en-US" sz="2800" b="0" i="1" smtClean="0">
                            <a:latin typeface="Cambria Math" panose="02040503050406030204" pitchFamily="18" charset="0"/>
                          </a:rPr>
                          <m:t>0.</m:t>
                        </m:r>
                        <m:r>
                          <a:rPr lang="en-US" sz="2800" b="0" i="1" smtClean="0">
                            <a:latin typeface="Cambria Math" panose="02040503050406030204" pitchFamily="18" charset="0"/>
                          </a:rPr>
                          <m:t>75</m:t>
                        </m:r>
                      </m:sup>
                      <m:e>
                        <m:r>
                          <a:rPr lang="en-US" sz="2800" b="0" i="1" smtClean="0">
                            <a:latin typeface="Cambria Math" panose="02040503050406030204" pitchFamily="18" charset="0"/>
                          </a:rPr>
                          <m:t>16/27</m:t>
                        </m:r>
                      </m:e>
                    </m:nary>
                    <m:r>
                      <a:rPr lang="en-US" sz="2800" b="0" i="1" smtClean="0">
                        <a:latin typeface="Cambria Math" panose="02040503050406030204" pitchFamily="18" charset="0"/>
                      </a:rPr>
                      <m:t> </m:t>
                    </m:r>
                    <m:r>
                      <a:rPr lang="en-US" sz="2800" b="0" i="1" smtClean="0">
                        <a:latin typeface="Cambria Math" panose="02040503050406030204" pitchFamily="18" charset="0"/>
                      </a:rPr>
                      <m:t>𝑑𝑥</m:t>
                    </m:r>
                    <m:r>
                      <a:rPr lang="en-US" sz="2800" b="0" i="1" smtClean="0">
                        <a:latin typeface="Cambria Math" panose="02040503050406030204" pitchFamily="18" charset="0"/>
                      </a:rPr>
                      <m:t>+</m:t>
                    </m:r>
                    <m:nary>
                      <m:naryPr>
                        <m:ctrlPr>
                          <a:rPr lang="en-US" sz="2800" i="1">
                            <a:latin typeface="Cambria Math" panose="02040503050406030204" pitchFamily="18" charset="0"/>
                          </a:rPr>
                        </m:ctrlPr>
                      </m:naryPr>
                      <m:sub>
                        <m:r>
                          <a:rPr lang="en-US" sz="2800" i="1">
                            <a:latin typeface="Cambria Math" panose="02040503050406030204" pitchFamily="18" charset="0"/>
                          </a:rPr>
                          <m:t>0</m:t>
                        </m:r>
                        <m:r>
                          <a:rPr lang="en-US" sz="2800" b="0" i="1" smtClean="0">
                            <a:latin typeface="Cambria Math" panose="02040503050406030204" pitchFamily="18" charset="0"/>
                          </a:rPr>
                          <m:t>.</m:t>
                        </m:r>
                        <m:r>
                          <a:rPr lang="en-US" sz="2800" b="0" i="1" smtClean="0">
                            <a:latin typeface="Cambria Math" panose="02040503050406030204" pitchFamily="18" charset="0"/>
                          </a:rPr>
                          <m:t>75</m:t>
                        </m:r>
                      </m:sub>
                      <m:sup>
                        <m:r>
                          <a:rPr lang="en-US" sz="2800" b="0" i="1" smtClean="0">
                            <a:latin typeface="Cambria Math" panose="02040503050406030204" pitchFamily="18" charset="0"/>
                          </a:rPr>
                          <m:t>1</m:t>
                        </m:r>
                        <m:r>
                          <a:rPr lang="en-US" sz="2800" i="1">
                            <a:latin typeface="Cambria Math" panose="02040503050406030204" pitchFamily="18" charset="0"/>
                          </a:rPr>
                          <m:t>.</m:t>
                        </m:r>
                        <m:r>
                          <a:rPr lang="en-US" sz="2800" b="0" i="1" smtClean="0">
                            <a:latin typeface="Cambria Math" panose="02040503050406030204" pitchFamily="18" charset="0"/>
                          </a:rPr>
                          <m:t>5</m:t>
                        </m:r>
                      </m:sup>
                      <m:e>
                        <m:r>
                          <a:rPr lang="en-US" sz="2800" b="0" i="1" smtClean="0">
                            <a:latin typeface="Cambria Math" panose="02040503050406030204" pitchFamily="18" charset="0"/>
                          </a:rPr>
                          <m:t>8</m:t>
                        </m:r>
                        <m:r>
                          <a:rPr lang="en-US" sz="2800" i="1">
                            <a:latin typeface="Cambria Math" panose="02040503050406030204" pitchFamily="18" charset="0"/>
                          </a:rPr>
                          <m:t>/27</m:t>
                        </m:r>
                      </m:e>
                    </m:nary>
                    <m:r>
                      <a:rPr lang="en-US" sz="2800" i="1">
                        <a:latin typeface="Cambria Math" panose="02040503050406030204" pitchFamily="18" charset="0"/>
                      </a:rPr>
                      <m:t> </m:t>
                    </m:r>
                    <m:r>
                      <a:rPr lang="en-US" sz="2800" i="1">
                        <a:latin typeface="Cambria Math" panose="02040503050406030204" pitchFamily="18" charset="0"/>
                      </a:rPr>
                      <m:t>𝑑𝑥</m:t>
                    </m:r>
                  </m:oMath>
                </a14:m>
                <a:r>
                  <a:rPr lang="en-US" sz="2800" dirty="0"/>
                  <a:t> = 6/9                     for  0 </a:t>
                </a:r>
                <a:r>
                  <a:rPr lang="en-US" sz="2800" u="sng" dirty="0"/>
                  <a:t>&lt;</a:t>
                </a:r>
                <a:r>
                  <a:rPr lang="en-US" sz="2800" dirty="0"/>
                  <a:t> </a:t>
                </a:r>
                <a:r>
                  <a:rPr lang="en-US" sz="2800" i="1" dirty="0"/>
                  <a:t>y</a:t>
                </a:r>
                <a:r>
                  <a:rPr lang="en-US" sz="2800" dirty="0"/>
                  <a:t> </a:t>
                </a:r>
                <a:r>
                  <a:rPr lang="en-US" sz="2800" u="sng" dirty="0"/>
                  <a:t>&lt;</a:t>
                </a:r>
                <a:r>
                  <a:rPr lang="en-US" sz="2800" dirty="0"/>
                  <a:t> 0.9  and  </a:t>
                </a:r>
                <a:r>
                  <a:rPr lang="en-US" sz="2800" i="1" dirty="0" err="1"/>
                  <a:t>f</a:t>
                </a:r>
                <a:r>
                  <a:rPr lang="en-US" sz="2800" baseline="-25000" dirty="0" err="1"/>
                  <a:t>Y</a:t>
                </a:r>
                <a:r>
                  <a:rPr lang="en-US" sz="2800" dirty="0"/>
                  <a:t>(</a:t>
                </a:r>
                <a:r>
                  <a:rPr lang="en-US" sz="2800" i="1" dirty="0"/>
                  <a:t>y</a:t>
                </a:r>
                <a:r>
                  <a:rPr lang="en-US" sz="2800" dirty="0"/>
                  <a:t>) = </a:t>
                </a:r>
                <a14:m>
                  <m:oMath xmlns:m="http://schemas.openxmlformats.org/officeDocument/2006/math">
                    <m:nary>
                      <m:naryPr>
                        <m:ctrlPr>
                          <a:rPr lang="en-US" sz="2800" i="1">
                            <a:latin typeface="Cambria Math" panose="02040503050406030204" pitchFamily="18" charset="0"/>
                          </a:rPr>
                        </m:ctrlPr>
                      </m:naryPr>
                      <m:sub>
                        <m:r>
                          <a:rPr lang="en-US" sz="2800" i="1">
                            <a:latin typeface="Cambria Math" panose="02040503050406030204" pitchFamily="18" charset="0"/>
                          </a:rPr>
                          <m:t>0</m:t>
                        </m:r>
                      </m:sub>
                      <m:sup>
                        <m:r>
                          <a:rPr lang="en-US" sz="2800" i="1">
                            <a:latin typeface="Cambria Math" panose="02040503050406030204" pitchFamily="18" charset="0"/>
                          </a:rPr>
                          <m:t>1.</m:t>
                        </m:r>
                        <m:r>
                          <a:rPr lang="en-US" sz="2800" b="0" i="1" smtClean="0">
                            <a:latin typeface="Cambria Math" panose="02040503050406030204" pitchFamily="18" charset="0"/>
                          </a:rPr>
                          <m:t>5</m:t>
                        </m:r>
                      </m:sup>
                      <m:e>
                        <m:r>
                          <a:rPr lang="en-US" sz="2800" i="1">
                            <a:latin typeface="Cambria Math" panose="02040503050406030204" pitchFamily="18" charset="0"/>
                          </a:rPr>
                          <m:t>8/27</m:t>
                        </m:r>
                      </m:e>
                    </m:nary>
                    <m:r>
                      <a:rPr lang="en-US" sz="2800" i="1">
                        <a:latin typeface="Cambria Math" panose="02040503050406030204" pitchFamily="18" charset="0"/>
                      </a:rPr>
                      <m:t> </m:t>
                    </m:r>
                    <m:r>
                      <a:rPr lang="en-US" sz="2800" i="1">
                        <a:latin typeface="Cambria Math" panose="02040503050406030204" pitchFamily="18" charset="0"/>
                      </a:rPr>
                      <m:t>𝑑𝑥</m:t>
                    </m:r>
                  </m:oMath>
                </a14:m>
                <a:r>
                  <a:rPr lang="en-US" sz="2800" dirty="0"/>
                  <a:t> = 4/9</a:t>
                </a:r>
              </a:p>
              <a:p>
                <a:pPr marL="0" indent="0">
                  <a:spcBef>
                    <a:spcPts val="0"/>
                  </a:spcBef>
                  <a:buNone/>
                </a:pPr>
                <a:r>
                  <a:rPr lang="en-US" sz="2800" dirty="0"/>
                  <a:t>for  0.9 &lt; </a:t>
                </a:r>
                <a:r>
                  <a:rPr lang="en-US" sz="2800" i="1" dirty="0"/>
                  <a:t>y </a:t>
                </a:r>
                <a:r>
                  <a:rPr lang="en-US" sz="2800" u="sng" dirty="0"/>
                  <a:t>&lt;</a:t>
                </a:r>
                <a:r>
                  <a:rPr lang="en-US" sz="2800" dirty="0"/>
                  <a:t> 1.8.  You can also check that  </a:t>
                </a:r>
                <a14:m>
                  <m:oMath xmlns:m="http://schemas.openxmlformats.org/officeDocument/2006/math">
                    <m:nary>
                      <m:naryPr>
                        <m:ctrlPr>
                          <a:rPr lang="en-US" sz="2800" i="1" smtClean="0">
                            <a:latin typeface="Cambria Math" panose="02040503050406030204" pitchFamily="18" charset="0"/>
                          </a:rPr>
                        </m:ctrlPr>
                      </m:naryPr>
                      <m:sub>
                        <m:r>
                          <m:rPr>
                            <m:brk m:alnAt="23"/>
                          </m:rPr>
                          <a:rPr lang="en-US" sz="2800" b="0" i="1" smtClean="0">
                            <a:latin typeface="Cambria Math" panose="02040503050406030204" pitchFamily="18" charset="0"/>
                          </a:rPr>
                          <m:t>0</m:t>
                        </m:r>
                      </m:sub>
                      <m:sup>
                        <m:r>
                          <a:rPr lang="en-US" sz="2800" b="0" i="1" smtClean="0">
                            <a:latin typeface="Cambria Math" panose="02040503050406030204" pitchFamily="18" charset="0"/>
                          </a:rPr>
                          <m:t>1.</m:t>
                        </m:r>
                        <m:r>
                          <a:rPr lang="en-US" sz="2800" b="0" i="1" smtClean="0">
                            <a:latin typeface="Cambria Math" panose="02040503050406030204" pitchFamily="18" charset="0"/>
                          </a:rPr>
                          <m:t>8</m:t>
                        </m:r>
                      </m:sup>
                      <m:e>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𝑓</m:t>
                            </m:r>
                          </m:e>
                          <m:sub>
                            <m:r>
                              <m:rPr>
                                <m:sty m:val="p"/>
                              </m:rPr>
                              <a:rPr lang="en-US" sz="2800" b="0" i="0" smtClean="0">
                                <a:latin typeface="Cambria Math" panose="02040503050406030204" pitchFamily="18" charset="0"/>
                              </a:rPr>
                              <m:t>Y</m:t>
                            </m:r>
                          </m:sub>
                        </m:sSub>
                        <m:d>
                          <m:dPr>
                            <m:ctrlPr>
                              <a:rPr lang="en-US" sz="2800" b="0" i="1" smtClean="0">
                                <a:latin typeface="Cambria Math" panose="02040503050406030204" pitchFamily="18" charset="0"/>
                              </a:rPr>
                            </m:ctrlPr>
                          </m:dPr>
                          <m:e>
                            <m:r>
                              <a:rPr lang="en-US" sz="2800" b="0" i="1" smtClean="0">
                                <a:latin typeface="Cambria Math" panose="02040503050406030204" pitchFamily="18" charset="0"/>
                              </a:rPr>
                              <m:t>𝑦</m:t>
                            </m:r>
                          </m:e>
                        </m:d>
                        <m:r>
                          <a:rPr lang="en-US" sz="2800" b="0" i="1" smtClean="0">
                            <a:latin typeface="Cambria Math" panose="02040503050406030204" pitchFamily="18" charset="0"/>
                          </a:rPr>
                          <m:t> </m:t>
                        </m:r>
                        <m:r>
                          <a:rPr lang="en-US" sz="2800" b="0" i="1" smtClean="0">
                            <a:latin typeface="Cambria Math" panose="02040503050406030204" pitchFamily="18" charset="0"/>
                          </a:rPr>
                          <m:t>𝑑𝑦</m:t>
                        </m:r>
                      </m:e>
                    </m:nary>
                  </m:oMath>
                </a14:m>
                <a:r>
                  <a:rPr lang="en-US" sz="2800" i="1" dirty="0"/>
                  <a:t> </a:t>
                </a:r>
                <a:r>
                  <a:rPr lang="en-US" sz="2800" dirty="0"/>
                  <a:t>= 1.</a:t>
                </a:r>
                <a:endParaRPr lang="en-US" sz="2800" i="1" dirty="0"/>
              </a:p>
            </p:txBody>
          </p:sp>
        </mc:Choice>
        <mc:Fallback>
          <p:sp>
            <p:nvSpPr>
              <p:cNvPr id="3" name="Content Placeholder 2">
                <a:extLst>
                  <a:ext uri="{FF2B5EF4-FFF2-40B4-BE49-F238E27FC236}">
                    <a16:creationId xmlns:a16="http://schemas.microsoft.com/office/drawing/2014/main" id="{D0F77F9F-E451-09F2-9595-3C1A6274DEC2}"/>
                  </a:ext>
                </a:extLst>
              </p:cNvPr>
              <p:cNvSpPr>
                <a:spLocks noGrp="1" noRot="1" noChangeAspect="1" noMove="1" noResize="1" noEditPoints="1" noAdjustHandles="1" noChangeArrowheads="1" noChangeShapeType="1" noTextEdit="1"/>
              </p:cNvSpPr>
              <p:nvPr>
                <p:ph idx="1"/>
              </p:nvPr>
            </p:nvSpPr>
            <p:spPr>
              <a:blipFill>
                <a:blip r:embed="rId2"/>
                <a:stretch>
                  <a:fillRect l="-1144" r="-1316" b="-6101"/>
                </a:stretch>
              </a:blipFill>
            </p:spPr>
            <p:txBody>
              <a:bodyPr/>
              <a:lstStyle/>
              <a:p>
                <a:r>
                  <a:rPr lang="en-US">
                    <a:noFill/>
                  </a:rPr>
                  <a:t> </a:t>
                </a:r>
              </a:p>
            </p:txBody>
          </p:sp>
        </mc:Fallback>
      </mc:AlternateContent>
    </p:spTree>
    <p:extLst>
      <p:ext uri="{BB962C8B-B14F-4D97-AF65-F5344CB8AC3E}">
        <p14:creationId xmlns:p14="http://schemas.microsoft.com/office/powerpoint/2010/main" val="2457295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Revisiting the sleepy cat (continued)</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In this example,  </a:t>
            </a:r>
            <a:r>
              <a:rPr lang="en-US" sz="2800" i="1" dirty="0" err="1"/>
              <a:t>f</a:t>
            </a:r>
            <a:r>
              <a:rPr lang="en-US" sz="2800" baseline="-25000" dirty="0" err="1"/>
              <a:t>X,Y</a:t>
            </a:r>
            <a:r>
              <a:rPr lang="en-US" sz="2800" dirty="0"/>
              <a:t>(</a:t>
            </a:r>
            <a:r>
              <a:rPr lang="en-US" sz="2800" i="1" dirty="0"/>
              <a:t>x</a:t>
            </a:r>
            <a:r>
              <a:rPr lang="en-US" sz="2800" dirty="0"/>
              <a:t>, </a:t>
            </a:r>
            <a:r>
              <a:rPr lang="en-US" sz="2800" i="1" dirty="0"/>
              <a:t>y</a:t>
            </a:r>
            <a:r>
              <a:rPr lang="en-US" sz="2800" dirty="0"/>
              <a:t>)  does not factor into the product of  </a:t>
            </a:r>
            <a:r>
              <a:rPr lang="en-US" sz="2800" i="1" dirty="0" err="1"/>
              <a:t>f</a:t>
            </a:r>
            <a:r>
              <a:rPr lang="en-US" sz="2800" baseline="-25000" dirty="0" err="1"/>
              <a:t>X</a:t>
            </a:r>
            <a:r>
              <a:rPr lang="en-US" sz="2800" dirty="0"/>
              <a:t>(</a:t>
            </a:r>
            <a:r>
              <a:rPr lang="en-US" sz="2800" i="1" dirty="0"/>
              <a:t>x</a:t>
            </a:r>
            <a:r>
              <a:rPr lang="en-US" sz="2800" dirty="0"/>
              <a:t>)  and  </a:t>
            </a:r>
            <a:r>
              <a:rPr lang="en-US" sz="2800" i="1" dirty="0" err="1"/>
              <a:t>f</a:t>
            </a:r>
            <a:r>
              <a:rPr lang="en-US" sz="2800" baseline="-25000" dirty="0" err="1"/>
              <a:t>Y</a:t>
            </a:r>
            <a:r>
              <a:rPr lang="en-US" sz="2800" dirty="0"/>
              <a:t>(</a:t>
            </a:r>
            <a:r>
              <a:rPr lang="en-US" sz="2800" i="1" dirty="0"/>
              <a:t>y</a:t>
            </a:r>
            <a:r>
              <a:rPr lang="en-US" sz="2800" dirty="0"/>
              <a:t>).  So,  X  and  Y  are not independent.  </a:t>
            </a:r>
          </a:p>
          <a:p>
            <a:pPr marL="0" indent="0">
              <a:spcBef>
                <a:spcPts val="0"/>
              </a:spcBef>
              <a:buNone/>
            </a:pPr>
            <a:endParaRPr lang="en-US" sz="2800" dirty="0"/>
          </a:p>
          <a:p>
            <a:pPr marL="0" indent="0">
              <a:spcBef>
                <a:spcPts val="0"/>
              </a:spcBef>
              <a:buNone/>
            </a:pPr>
            <a:r>
              <a:rPr lang="en-US" sz="2800" dirty="0"/>
              <a:t>Intuitively, a smaller value of  X  makes a smaller value of  Y  more probable (and vice versa).  We shall formalize this intuition by discussing conditional probability density functions in the next lecture.</a:t>
            </a:r>
          </a:p>
        </p:txBody>
      </p:sp>
    </p:spTree>
    <p:extLst>
      <p:ext uri="{BB962C8B-B14F-4D97-AF65-F5344CB8AC3E}">
        <p14:creationId xmlns:p14="http://schemas.microsoft.com/office/powerpoint/2010/main" val="269439384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Closing remarks</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When we spoke of probability density functions in Lecture 3, we were speaking of marginal probability density functions.  The adjective “marginal” was omitted then because we were not at that time considering multiple random variables.</a:t>
            </a:r>
          </a:p>
          <a:p>
            <a:pPr marL="0" indent="0">
              <a:spcBef>
                <a:spcPts val="0"/>
              </a:spcBef>
              <a:buNone/>
            </a:pPr>
            <a:endParaRPr lang="en-US" sz="2800" dirty="0"/>
          </a:p>
          <a:p>
            <a:pPr marL="0" indent="0">
              <a:spcBef>
                <a:spcPts val="0"/>
              </a:spcBef>
              <a:buNone/>
            </a:pPr>
            <a:r>
              <a:rPr lang="en-US" sz="2800" dirty="0"/>
              <a:t>Although we have discussed joint and marginal probability density functions for two random variables, these concepts can be extended to accommodate three or more random variables.</a:t>
            </a:r>
          </a:p>
        </p:txBody>
      </p:sp>
    </p:spTree>
    <p:extLst>
      <p:ext uri="{BB962C8B-B14F-4D97-AF65-F5344CB8AC3E}">
        <p14:creationId xmlns:p14="http://schemas.microsoft.com/office/powerpoint/2010/main" val="40988720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An illustrative example</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lnSpcReduction="10000"/>
          </a:bodyPr>
          <a:lstStyle/>
          <a:p>
            <a:pPr marL="0" indent="0">
              <a:spcBef>
                <a:spcPts val="0"/>
              </a:spcBef>
              <a:buNone/>
            </a:pPr>
            <a:r>
              <a:rPr lang="en-US" sz="2800" dirty="0"/>
              <a:t>To keep matters relatively simple, suppose that a single outcome variable  Y  is to be predicted using a single input variable  X.  A reasonable statistical model will depend on the natures of  Y  and  X.  </a:t>
            </a:r>
          </a:p>
          <a:p>
            <a:pPr marL="0" indent="0">
              <a:spcBef>
                <a:spcPts val="0"/>
              </a:spcBef>
              <a:buNone/>
            </a:pPr>
            <a:endParaRPr lang="en-US" sz="2800" dirty="0"/>
          </a:p>
          <a:p>
            <a:pPr marL="0" indent="0">
              <a:spcBef>
                <a:spcPts val="0"/>
              </a:spcBef>
              <a:buNone/>
            </a:pPr>
            <a:r>
              <a:rPr lang="en-US" sz="2800" dirty="0"/>
              <a:t>Here we shall suppose that the potential values of  Y  occupy a continuum, and likewise for  X.  We shall also assume that there are no complications with right censoring or other forms of missing data.</a:t>
            </a:r>
          </a:p>
        </p:txBody>
      </p:sp>
    </p:spTree>
    <p:extLst>
      <p:ext uri="{BB962C8B-B14F-4D97-AF65-F5344CB8AC3E}">
        <p14:creationId xmlns:p14="http://schemas.microsoft.com/office/powerpoint/2010/main" val="31842518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An illustrative example (continued)</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lnSpcReduction="10000"/>
              </a:bodyPr>
              <a:lstStyle/>
              <a:p>
                <a:pPr marL="0" indent="0">
                  <a:spcBef>
                    <a:spcPts val="0"/>
                  </a:spcBef>
                  <a:buNone/>
                </a:pPr>
                <a:r>
                  <a:rPr lang="en-US" sz="2800" dirty="0"/>
                  <a:t>Consider the simple linear regression model</a:t>
                </a:r>
              </a:p>
              <a:p>
                <a:pPr marL="0" indent="0">
                  <a:spcBef>
                    <a:spcPts val="0"/>
                  </a:spcBef>
                  <a:buNone/>
                </a:pPr>
                <a:r>
                  <a:rPr lang="en-US" sz="2800" dirty="0"/>
                  <a:t>Y = </a:t>
                </a:r>
                <a14:m>
                  <m:oMath xmlns:m="http://schemas.openxmlformats.org/officeDocument/2006/math">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𝛽</m:t>
                        </m:r>
                      </m:e>
                      <m:sub>
                        <m:r>
                          <a:rPr lang="en-US" sz="2800" b="0" i="1" smtClean="0">
                            <a:latin typeface="Cambria Math" panose="02040503050406030204" pitchFamily="18" charset="0"/>
                          </a:rPr>
                          <m:t>0</m:t>
                        </m:r>
                      </m:sub>
                    </m:sSub>
                  </m:oMath>
                </a14:m>
                <a:r>
                  <a:rPr lang="en-US" sz="2800" dirty="0"/>
                  <a:t>+ </a:t>
                </a:r>
                <a14:m>
                  <m:oMath xmlns:m="http://schemas.openxmlformats.org/officeDocument/2006/math">
                    <m:sSub>
                      <m:sSubPr>
                        <m:ctrlPr>
                          <a:rPr lang="en-US" sz="2800" i="1">
                            <a:latin typeface="Cambria Math" panose="02040503050406030204" pitchFamily="18" charset="0"/>
                          </a:rPr>
                        </m:ctrlPr>
                      </m:sSubPr>
                      <m:e>
                        <m:r>
                          <a:rPr lang="en-US" sz="2800" i="1">
                            <a:latin typeface="Cambria Math" panose="02040503050406030204" pitchFamily="18" charset="0"/>
                          </a:rPr>
                          <m:t>𝛽</m:t>
                        </m:r>
                      </m:e>
                      <m:sub>
                        <m:r>
                          <a:rPr lang="en-US" sz="2800" b="0" i="1" smtClean="0">
                            <a:latin typeface="Cambria Math" panose="02040503050406030204" pitchFamily="18" charset="0"/>
                          </a:rPr>
                          <m:t>1</m:t>
                        </m:r>
                      </m:sub>
                    </m:sSub>
                  </m:oMath>
                </a14:m>
                <a:r>
                  <a:rPr lang="en-US" sz="2800" dirty="0"/>
                  <a:t>X + </a:t>
                </a:r>
                <a14:m>
                  <m:oMath xmlns:m="http://schemas.openxmlformats.org/officeDocument/2006/math">
                    <m:r>
                      <a:rPr lang="en-US" sz="2800" b="0" i="1" smtClean="0">
                        <a:latin typeface="Cambria Math" panose="02040503050406030204" pitchFamily="18" charset="0"/>
                      </a:rPr>
                      <m:t>𝜖</m:t>
                    </m:r>
                  </m:oMath>
                </a14:m>
                <a:endParaRPr lang="en-US" sz="2800" dirty="0"/>
              </a:p>
              <a:p>
                <a:pPr marL="0" indent="0">
                  <a:spcBef>
                    <a:spcPts val="0"/>
                  </a:spcBef>
                  <a:buNone/>
                </a:pPr>
                <a:r>
                  <a:rPr lang="en-US" sz="2800" dirty="0"/>
                  <a:t>and employing ordinary least squares to estimate </a:t>
                </a:r>
                <a14:m>
                  <m:oMath xmlns:m="http://schemas.openxmlformats.org/officeDocument/2006/math">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𝛽</m:t>
                        </m:r>
                      </m:e>
                      <m:sub>
                        <m:r>
                          <a:rPr lang="en-US" sz="2800" b="0" i="1" smtClean="0">
                            <a:latin typeface="Cambria Math" panose="02040503050406030204" pitchFamily="18" charset="0"/>
                          </a:rPr>
                          <m:t>0</m:t>
                        </m:r>
                      </m:sub>
                    </m:sSub>
                  </m:oMath>
                </a14:m>
                <a:r>
                  <a:rPr lang="en-US" sz="2800" dirty="0"/>
                  <a:t> and </a:t>
                </a:r>
                <a14:m>
                  <m:oMath xmlns:m="http://schemas.openxmlformats.org/officeDocument/2006/math">
                    <m:sSub>
                      <m:sSubPr>
                        <m:ctrlPr>
                          <a:rPr lang="en-US" sz="2800" i="1">
                            <a:latin typeface="Cambria Math" panose="02040503050406030204" pitchFamily="18" charset="0"/>
                          </a:rPr>
                        </m:ctrlPr>
                      </m:sSubPr>
                      <m:e>
                        <m:r>
                          <a:rPr lang="en-US" sz="2800" i="1">
                            <a:latin typeface="Cambria Math" panose="02040503050406030204" pitchFamily="18" charset="0"/>
                          </a:rPr>
                          <m:t>𝛽</m:t>
                        </m:r>
                      </m:e>
                      <m:sub>
                        <m:r>
                          <a:rPr lang="en-US" sz="2800" i="1">
                            <a:latin typeface="Cambria Math" panose="02040503050406030204" pitchFamily="18" charset="0"/>
                          </a:rPr>
                          <m:t>1</m:t>
                        </m:r>
                      </m:sub>
                    </m:sSub>
                  </m:oMath>
                </a14:m>
                <a:r>
                  <a:rPr lang="en-US" sz="2800" dirty="0"/>
                  <a:t>.  </a:t>
                </a:r>
              </a:p>
              <a:p>
                <a:pPr marL="0" indent="0">
                  <a:spcBef>
                    <a:spcPts val="0"/>
                  </a:spcBef>
                  <a:buNone/>
                </a:pPr>
                <a:endParaRPr lang="en-US" sz="2800" dirty="0"/>
              </a:p>
              <a:p>
                <a:pPr marL="0" indent="0">
                  <a:spcBef>
                    <a:spcPts val="0"/>
                  </a:spcBef>
                  <a:buNone/>
                </a:pPr>
                <a:r>
                  <a:rPr lang="en-US" sz="2800" dirty="0"/>
                  <a:t>Above,  </a:t>
                </a:r>
                <a14:m>
                  <m:oMath xmlns:m="http://schemas.openxmlformats.org/officeDocument/2006/math">
                    <m:r>
                      <a:rPr lang="en-US" sz="2800" i="1">
                        <a:latin typeface="Cambria Math" panose="02040503050406030204" pitchFamily="18" charset="0"/>
                      </a:rPr>
                      <m:t>𝜖</m:t>
                    </m:r>
                  </m:oMath>
                </a14:m>
                <a:r>
                  <a:rPr lang="en-US" sz="2800" dirty="0"/>
                  <a:t>  is an “error term”.  Let us assume that  </a:t>
                </a:r>
                <a14:m>
                  <m:oMath xmlns:m="http://schemas.openxmlformats.org/officeDocument/2006/math">
                    <m:r>
                      <a:rPr lang="en-US" sz="2800" i="1">
                        <a:latin typeface="Cambria Math" panose="02040503050406030204" pitchFamily="18" charset="0"/>
                      </a:rPr>
                      <m:t>𝜖</m:t>
                    </m:r>
                  </m:oMath>
                </a14:m>
                <a:r>
                  <a:rPr lang="en-US" sz="2800" dirty="0"/>
                  <a:t>  is normally distributed with mean  0  and (unknown) variance  </a:t>
                </a:r>
                <a14:m>
                  <m:oMath xmlns:m="http://schemas.openxmlformats.org/officeDocument/2006/math">
                    <m:sSubSup>
                      <m:sSubSupPr>
                        <m:ctrlPr>
                          <a:rPr lang="en-US" sz="2800" b="0" i="1" smtClean="0">
                            <a:latin typeface="Cambria Math" panose="02040503050406030204" pitchFamily="18" charset="0"/>
                          </a:rPr>
                        </m:ctrlPr>
                      </m:sSubSupPr>
                      <m:e>
                        <m:r>
                          <a:rPr lang="en-US" sz="2800" b="0" i="1" smtClean="0">
                            <a:latin typeface="Cambria Math" panose="02040503050406030204" pitchFamily="18" charset="0"/>
                          </a:rPr>
                          <m:t>𝜎</m:t>
                        </m:r>
                      </m:e>
                      <m:sub>
                        <m:r>
                          <a:rPr lang="en-US" sz="2800" b="0" i="1" smtClean="0">
                            <a:latin typeface="Cambria Math" panose="02040503050406030204" pitchFamily="18" charset="0"/>
                          </a:rPr>
                          <m:t>𝜖</m:t>
                        </m:r>
                      </m:sub>
                      <m:sup>
                        <m:r>
                          <a:rPr lang="en-US" sz="2800" b="0" i="1" smtClean="0">
                            <a:latin typeface="Cambria Math" panose="02040503050406030204" pitchFamily="18" charset="0"/>
                          </a:rPr>
                          <m:t>2</m:t>
                        </m:r>
                      </m:sup>
                    </m:sSubSup>
                  </m:oMath>
                </a14:m>
                <a:r>
                  <a:rPr lang="en-US" sz="2800" dirty="0"/>
                  <a:t>.  Let us further assume that   </a:t>
                </a:r>
                <a14:m>
                  <m:oMath xmlns:m="http://schemas.openxmlformats.org/officeDocument/2006/math">
                    <m:r>
                      <a:rPr lang="en-US" sz="2800" i="1">
                        <a:latin typeface="Cambria Math" panose="02040503050406030204" pitchFamily="18" charset="0"/>
                      </a:rPr>
                      <m:t>𝜖</m:t>
                    </m:r>
                  </m:oMath>
                </a14:m>
                <a:r>
                  <a:rPr lang="en-US" sz="2800" dirty="0"/>
                  <a:t>  and  X  are independent.  I have yet to formally define independence, but here you can fall back on your intuition.</a:t>
                </a:r>
              </a:p>
            </p:txBody>
          </p:sp>
        </mc:Choice>
        <mc:Fallback>
          <p:sp>
            <p:nvSpPr>
              <p:cNvPr id="3" name="Content Placeholder 2">
                <a:extLst>
                  <a:ext uri="{FF2B5EF4-FFF2-40B4-BE49-F238E27FC236}">
                    <a16:creationId xmlns:a16="http://schemas.microsoft.com/office/drawing/2014/main" id="{D0F77F9F-E451-09F2-9595-3C1A6274DEC2}"/>
                  </a:ext>
                </a:extLst>
              </p:cNvPr>
              <p:cNvSpPr>
                <a:spLocks noGrp="1" noRot="1" noChangeAspect="1" noMove="1" noResize="1" noEditPoints="1" noAdjustHandles="1" noChangeArrowheads="1" noChangeShapeType="1" noTextEdit="1"/>
              </p:cNvSpPr>
              <p:nvPr>
                <p:ph idx="1"/>
              </p:nvPr>
            </p:nvSpPr>
            <p:spPr>
              <a:blipFill>
                <a:blip r:embed="rId2"/>
                <a:stretch>
                  <a:fillRect l="-1144" t="-1061"/>
                </a:stretch>
              </a:blipFill>
            </p:spPr>
            <p:txBody>
              <a:bodyPr/>
              <a:lstStyle/>
              <a:p>
                <a:r>
                  <a:rPr lang="en-US">
                    <a:noFill/>
                  </a:rPr>
                  <a:t> </a:t>
                </a:r>
              </a:p>
            </p:txBody>
          </p:sp>
        </mc:Fallback>
      </mc:AlternateContent>
    </p:spTree>
    <p:extLst>
      <p:ext uri="{BB962C8B-B14F-4D97-AF65-F5344CB8AC3E}">
        <p14:creationId xmlns:p14="http://schemas.microsoft.com/office/powerpoint/2010/main" val="3959934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An illustrative example (continued)</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If we finally assume that  X  is also normally distributed (let’s say with mean  </a:t>
                </a:r>
                <a14:m>
                  <m:oMath xmlns:m="http://schemas.openxmlformats.org/officeDocument/2006/math">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𝜇</m:t>
                        </m:r>
                      </m:e>
                      <m:sub>
                        <m:r>
                          <a:rPr lang="en-US" sz="2800" b="0" i="1" smtClean="0">
                            <a:latin typeface="Cambria Math" panose="02040503050406030204" pitchFamily="18" charset="0"/>
                          </a:rPr>
                          <m:t>𝑋</m:t>
                        </m:r>
                      </m:sub>
                    </m:sSub>
                  </m:oMath>
                </a14:m>
                <a:r>
                  <a:rPr lang="en-US" sz="2800" dirty="0"/>
                  <a:t>  and variance  </a:t>
                </a:r>
                <a14:m>
                  <m:oMath xmlns:m="http://schemas.openxmlformats.org/officeDocument/2006/math">
                    <m:sSubSup>
                      <m:sSubSupPr>
                        <m:ctrlPr>
                          <a:rPr lang="en-US" sz="2800" b="0" i="1" smtClean="0">
                            <a:latin typeface="Cambria Math" panose="02040503050406030204" pitchFamily="18" charset="0"/>
                          </a:rPr>
                        </m:ctrlPr>
                      </m:sSubSupPr>
                      <m:e>
                        <m:r>
                          <a:rPr lang="en-US" sz="2800" b="0" i="1" smtClean="0">
                            <a:latin typeface="Cambria Math" panose="02040503050406030204" pitchFamily="18" charset="0"/>
                          </a:rPr>
                          <m:t>𝜎</m:t>
                        </m:r>
                      </m:e>
                      <m:sub>
                        <m:r>
                          <a:rPr lang="en-US" sz="2800" b="0" i="1" smtClean="0">
                            <a:latin typeface="Cambria Math" panose="02040503050406030204" pitchFamily="18" charset="0"/>
                          </a:rPr>
                          <m:t>𝑋</m:t>
                        </m:r>
                      </m:sub>
                      <m:sup>
                        <m:r>
                          <a:rPr lang="en-US" sz="2800" b="0" i="1" smtClean="0">
                            <a:latin typeface="Cambria Math" panose="02040503050406030204" pitchFamily="18" charset="0"/>
                          </a:rPr>
                          <m:t>2</m:t>
                        </m:r>
                      </m:sup>
                    </m:sSubSup>
                  </m:oMath>
                </a14:m>
                <a:r>
                  <a:rPr lang="en-US" sz="2800" dirty="0"/>
                  <a:t>),  then the statistical model and accompanying assumptions imply that  X  and  Y  have joint probability density function  </a:t>
                </a:r>
                <a:r>
                  <a:rPr lang="en-US" sz="2800" i="1" dirty="0" err="1"/>
                  <a:t>f</a:t>
                </a:r>
                <a:r>
                  <a:rPr lang="en-US" sz="2800" baseline="-25000" dirty="0" err="1"/>
                  <a:t>X,Y</a:t>
                </a:r>
                <a:r>
                  <a:rPr lang="en-US" sz="2800" dirty="0"/>
                  <a:t>(</a:t>
                </a:r>
                <a:r>
                  <a:rPr lang="en-US" sz="2800" i="1" dirty="0"/>
                  <a:t>x</a:t>
                </a:r>
                <a:r>
                  <a:rPr lang="en-US" sz="2800" dirty="0"/>
                  <a:t>, </a:t>
                </a:r>
                <a:r>
                  <a:rPr lang="en-US" sz="2800" i="1" dirty="0"/>
                  <a:t>y</a:t>
                </a:r>
                <a:r>
                  <a:rPr lang="en-US" sz="2800" dirty="0"/>
                  <a:t>) = </a:t>
                </a:r>
              </a:p>
              <a:p>
                <a:pPr marL="0" indent="0">
                  <a:spcBef>
                    <a:spcPts val="0"/>
                  </a:spcBef>
                  <a:buNone/>
                </a:pPr>
                <a:r>
                  <a:rPr lang="en-US" sz="2800" dirty="0"/>
                  <a:t>(</a:t>
                </a:r>
                <a14:m>
                  <m:oMath xmlns:m="http://schemas.openxmlformats.org/officeDocument/2006/math">
                    <m:r>
                      <a:rPr lang="en-US" sz="2800" b="0" i="1" smtClean="0">
                        <a:latin typeface="Cambria Math" panose="02040503050406030204" pitchFamily="18" charset="0"/>
                      </a:rPr>
                      <m:t>2</m:t>
                    </m:r>
                    <m:r>
                      <a:rPr lang="en-US" sz="2800" b="0" i="1" smtClean="0">
                        <a:latin typeface="Cambria Math" panose="02040503050406030204" pitchFamily="18" charset="0"/>
                      </a:rPr>
                      <m:t>𝜋</m:t>
                    </m:r>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𝜎</m:t>
                        </m:r>
                      </m:e>
                      <m:sub>
                        <m:r>
                          <a:rPr lang="en-US" sz="2800" b="0" i="1" smtClean="0">
                            <a:latin typeface="Cambria Math" panose="02040503050406030204" pitchFamily="18" charset="0"/>
                          </a:rPr>
                          <m:t>𝑋</m:t>
                        </m:r>
                      </m:sub>
                    </m:sSub>
                    <m:sSub>
                      <m:sSubPr>
                        <m:ctrlPr>
                          <a:rPr lang="en-US" sz="2800" b="0" i="1" smtClean="0">
                            <a:latin typeface="Cambria Math" panose="02040503050406030204" pitchFamily="18" charset="0"/>
                          </a:rPr>
                        </m:ctrlPr>
                      </m:sSubPr>
                      <m:e>
                        <m:r>
                          <a:rPr lang="en-US" sz="2800" b="0" i="1" smtClean="0">
                            <a:latin typeface="Cambria Math" panose="02040503050406030204" pitchFamily="18" charset="0"/>
                          </a:rPr>
                          <m:t>𝜎</m:t>
                        </m:r>
                      </m:e>
                      <m:sub>
                        <m:r>
                          <a:rPr lang="en-US" sz="2800" b="0" i="1" smtClean="0">
                            <a:latin typeface="Cambria Math" panose="02040503050406030204" pitchFamily="18" charset="0"/>
                          </a:rPr>
                          <m:t>𝜖</m:t>
                        </m:r>
                      </m:sub>
                    </m:sSub>
                  </m:oMath>
                </a14:m>
                <a:r>
                  <a:rPr lang="en-US" sz="2800" dirty="0"/>
                  <a:t>)</a:t>
                </a:r>
                <a:r>
                  <a:rPr lang="en-US" sz="2800" baseline="30000" dirty="0"/>
                  <a:t>-1</a:t>
                </a:r>
                <a:r>
                  <a:rPr lang="en-US" sz="2800" dirty="0"/>
                  <a:t> exp(-{</a:t>
                </a:r>
                <a:r>
                  <a:rPr lang="en-US" sz="2800" i="1" dirty="0"/>
                  <a:t>x</a:t>
                </a:r>
                <a:r>
                  <a:rPr lang="en-US" sz="2800" dirty="0"/>
                  <a:t> - </a:t>
                </a:r>
                <a14:m>
                  <m:oMath xmlns:m="http://schemas.openxmlformats.org/officeDocument/2006/math">
                    <m:sSub>
                      <m:sSubPr>
                        <m:ctrlPr>
                          <a:rPr lang="en-US" sz="2800" i="1">
                            <a:latin typeface="Cambria Math" panose="02040503050406030204" pitchFamily="18" charset="0"/>
                          </a:rPr>
                        </m:ctrlPr>
                      </m:sSubPr>
                      <m:e>
                        <m:r>
                          <a:rPr lang="en-US" sz="2800" i="1">
                            <a:latin typeface="Cambria Math" panose="02040503050406030204" pitchFamily="18" charset="0"/>
                          </a:rPr>
                          <m:t>𝜇</m:t>
                        </m:r>
                      </m:e>
                      <m:sub>
                        <m:r>
                          <a:rPr lang="en-US" sz="2800" i="1">
                            <a:latin typeface="Cambria Math" panose="02040503050406030204" pitchFamily="18" charset="0"/>
                          </a:rPr>
                          <m:t>𝑋</m:t>
                        </m:r>
                      </m:sub>
                    </m:sSub>
                  </m:oMath>
                </a14:m>
                <a:r>
                  <a:rPr lang="en-US" sz="2800" dirty="0"/>
                  <a:t>}</a:t>
                </a:r>
                <a:r>
                  <a:rPr lang="en-US" sz="2800" baseline="30000" dirty="0"/>
                  <a:t>2</a:t>
                </a:r>
                <a:r>
                  <a:rPr lang="en-US" sz="2800" dirty="0"/>
                  <a:t>/{2</a:t>
                </a:r>
                <a14:m>
                  <m:oMath xmlns:m="http://schemas.openxmlformats.org/officeDocument/2006/math">
                    <m:sSub>
                      <m:sSubPr>
                        <m:ctrlPr>
                          <a:rPr lang="en-US" sz="2800" i="1">
                            <a:latin typeface="Cambria Math" panose="02040503050406030204" pitchFamily="18" charset="0"/>
                          </a:rPr>
                        </m:ctrlPr>
                      </m:sSubPr>
                      <m:e>
                        <m:r>
                          <a:rPr lang="en-US" sz="2800" i="1">
                            <a:latin typeface="Cambria Math" panose="02040503050406030204" pitchFamily="18" charset="0"/>
                          </a:rPr>
                          <m:t>𝜎</m:t>
                        </m:r>
                      </m:e>
                      <m:sub>
                        <m:r>
                          <a:rPr lang="en-US" sz="2800" i="1">
                            <a:latin typeface="Cambria Math" panose="02040503050406030204" pitchFamily="18" charset="0"/>
                          </a:rPr>
                          <m:t>𝑋</m:t>
                        </m:r>
                      </m:sub>
                    </m:sSub>
                  </m:oMath>
                </a14:m>
                <a:r>
                  <a:rPr lang="en-US" sz="2800" baseline="30000" dirty="0"/>
                  <a:t>2</a:t>
                </a:r>
                <a:r>
                  <a:rPr lang="en-US" sz="2800" dirty="0"/>
                  <a:t>}) exp(-{</a:t>
                </a:r>
                <a:r>
                  <a:rPr lang="en-US" sz="2800" i="1" dirty="0"/>
                  <a:t>y</a:t>
                </a:r>
                <a:r>
                  <a:rPr lang="en-US" sz="2800" dirty="0"/>
                  <a:t> - </a:t>
                </a:r>
                <a14:m>
                  <m:oMath xmlns:m="http://schemas.openxmlformats.org/officeDocument/2006/math">
                    <m:sSub>
                      <m:sSubPr>
                        <m:ctrlPr>
                          <a:rPr lang="en-US" sz="2800" i="1">
                            <a:latin typeface="Cambria Math" panose="02040503050406030204" pitchFamily="18" charset="0"/>
                          </a:rPr>
                        </m:ctrlPr>
                      </m:sSubPr>
                      <m:e>
                        <m:r>
                          <a:rPr lang="en-US" sz="2800" i="1">
                            <a:latin typeface="Cambria Math" panose="02040503050406030204" pitchFamily="18" charset="0"/>
                          </a:rPr>
                          <m:t>𝛽</m:t>
                        </m:r>
                      </m:e>
                      <m:sub>
                        <m:r>
                          <a:rPr lang="en-US" sz="2800" i="1">
                            <a:latin typeface="Cambria Math" panose="02040503050406030204" pitchFamily="18" charset="0"/>
                          </a:rPr>
                          <m:t>0</m:t>
                        </m:r>
                      </m:sub>
                    </m:sSub>
                  </m:oMath>
                </a14:m>
                <a:r>
                  <a:rPr lang="en-US" sz="2800" dirty="0"/>
                  <a:t> - </a:t>
                </a:r>
                <a14:m>
                  <m:oMath xmlns:m="http://schemas.openxmlformats.org/officeDocument/2006/math">
                    <m:sSub>
                      <m:sSubPr>
                        <m:ctrlPr>
                          <a:rPr lang="en-US" sz="2800" i="1">
                            <a:latin typeface="Cambria Math" panose="02040503050406030204" pitchFamily="18" charset="0"/>
                          </a:rPr>
                        </m:ctrlPr>
                      </m:sSubPr>
                      <m:e>
                        <m:r>
                          <a:rPr lang="en-US" sz="2800" i="1">
                            <a:latin typeface="Cambria Math" panose="02040503050406030204" pitchFamily="18" charset="0"/>
                          </a:rPr>
                          <m:t>𝛽</m:t>
                        </m:r>
                      </m:e>
                      <m:sub>
                        <m:r>
                          <a:rPr lang="en-US" sz="2800" i="1">
                            <a:latin typeface="Cambria Math" panose="02040503050406030204" pitchFamily="18" charset="0"/>
                          </a:rPr>
                          <m:t>1</m:t>
                        </m:r>
                      </m:sub>
                    </m:sSub>
                  </m:oMath>
                </a14:m>
                <a:r>
                  <a:rPr lang="en-US" sz="2800" i="1" dirty="0"/>
                  <a:t>x</a:t>
                </a:r>
                <a:r>
                  <a:rPr lang="en-US" sz="2800" dirty="0"/>
                  <a:t>}</a:t>
                </a:r>
                <a:r>
                  <a:rPr lang="en-US" sz="2800" baseline="30000" dirty="0"/>
                  <a:t>2</a:t>
                </a:r>
                <a:r>
                  <a:rPr lang="en-US" sz="2800" dirty="0"/>
                  <a:t>/{2</a:t>
                </a:r>
                <a14:m>
                  <m:oMath xmlns:m="http://schemas.openxmlformats.org/officeDocument/2006/math">
                    <m:sSub>
                      <m:sSubPr>
                        <m:ctrlPr>
                          <a:rPr lang="en-US" sz="2800" i="1">
                            <a:latin typeface="Cambria Math" panose="02040503050406030204" pitchFamily="18" charset="0"/>
                          </a:rPr>
                        </m:ctrlPr>
                      </m:sSubPr>
                      <m:e>
                        <m:r>
                          <a:rPr lang="en-US" sz="2800" i="1">
                            <a:latin typeface="Cambria Math" panose="02040503050406030204" pitchFamily="18" charset="0"/>
                          </a:rPr>
                          <m:t>𝜎</m:t>
                        </m:r>
                      </m:e>
                      <m:sub>
                        <m:r>
                          <a:rPr lang="en-US" sz="2800" b="0" i="1" smtClean="0">
                            <a:latin typeface="Cambria Math" panose="02040503050406030204" pitchFamily="18" charset="0"/>
                          </a:rPr>
                          <m:t>𝜖</m:t>
                        </m:r>
                      </m:sub>
                    </m:sSub>
                  </m:oMath>
                </a14:m>
                <a:r>
                  <a:rPr lang="en-US" sz="2800" baseline="30000" dirty="0"/>
                  <a:t>2</a:t>
                </a:r>
                <a:r>
                  <a:rPr lang="en-US" sz="2800" dirty="0"/>
                  <a:t>}).</a:t>
                </a:r>
                <a:endParaRPr lang="en-US" sz="2800" i="1" dirty="0"/>
              </a:p>
              <a:p>
                <a:pPr marL="0" indent="0">
                  <a:spcBef>
                    <a:spcPts val="0"/>
                  </a:spcBef>
                  <a:buNone/>
                </a:pPr>
                <a:endParaRPr lang="en-US" sz="2800" i="1" dirty="0"/>
              </a:p>
              <a:p>
                <a:pPr marL="0" indent="0">
                  <a:spcBef>
                    <a:spcPts val="0"/>
                  </a:spcBef>
                  <a:buNone/>
                </a:pPr>
                <a:endParaRPr lang="en-US" sz="2800" dirty="0"/>
              </a:p>
            </p:txBody>
          </p:sp>
        </mc:Choice>
        <mc:Fallback>
          <p:sp>
            <p:nvSpPr>
              <p:cNvPr id="3" name="Content Placeholder 2">
                <a:extLst>
                  <a:ext uri="{FF2B5EF4-FFF2-40B4-BE49-F238E27FC236}">
                    <a16:creationId xmlns:a16="http://schemas.microsoft.com/office/drawing/2014/main" id="{D0F77F9F-E451-09F2-9595-3C1A6274DEC2}"/>
                  </a:ext>
                </a:extLst>
              </p:cNvPr>
              <p:cNvSpPr>
                <a:spLocks noGrp="1" noRot="1" noChangeAspect="1" noMove="1" noResize="1" noEditPoints="1" noAdjustHandles="1" noChangeArrowheads="1" noChangeShapeType="1" noTextEdit="1"/>
              </p:cNvSpPr>
              <p:nvPr>
                <p:ph idx="1"/>
              </p:nvPr>
            </p:nvSpPr>
            <p:spPr>
              <a:blipFill>
                <a:blip r:embed="rId2"/>
                <a:stretch>
                  <a:fillRect l="-1144" t="-398" r="-1773"/>
                </a:stretch>
              </a:blipFill>
            </p:spPr>
            <p:txBody>
              <a:bodyPr/>
              <a:lstStyle/>
              <a:p>
                <a:r>
                  <a:rPr lang="en-US">
                    <a:noFill/>
                  </a:rPr>
                  <a:t> </a:t>
                </a:r>
              </a:p>
            </p:txBody>
          </p:sp>
        </mc:Fallback>
      </mc:AlternateContent>
    </p:spTree>
    <p:extLst>
      <p:ext uri="{BB962C8B-B14F-4D97-AF65-F5344CB8AC3E}">
        <p14:creationId xmlns:p14="http://schemas.microsoft.com/office/powerpoint/2010/main" val="19887055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A geographic analogy</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A potentially useful analogy is to think of a topographic map and imagine that  </a:t>
                </a:r>
                <a:r>
                  <a:rPr lang="en-US" sz="2800" i="1" dirty="0" err="1"/>
                  <a:t>f</a:t>
                </a:r>
                <a:r>
                  <a:rPr lang="en-US" sz="2800" baseline="-25000" dirty="0" err="1"/>
                  <a:t>X,Y</a:t>
                </a:r>
                <a:r>
                  <a:rPr lang="en-US" sz="2800" dirty="0"/>
                  <a:t>(</a:t>
                </a:r>
                <a:r>
                  <a:rPr lang="en-US" sz="2800" i="1" dirty="0"/>
                  <a:t>x</a:t>
                </a:r>
                <a:r>
                  <a:rPr lang="en-US" sz="2800" dirty="0"/>
                  <a:t>, </a:t>
                </a:r>
                <a:r>
                  <a:rPr lang="en-US" sz="2800" i="1" dirty="0"/>
                  <a:t>y</a:t>
                </a:r>
                <a:r>
                  <a:rPr lang="en-US" sz="2800" dirty="0"/>
                  <a:t>)  is like a “height above sea level”,  with  </a:t>
                </a:r>
                <a:r>
                  <a:rPr lang="en-US" sz="2800" i="1" dirty="0"/>
                  <a:t>x</a:t>
                </a:r>
                <a:r>
                  <a:rPr lang="en-US" sz="2800" dirty="0"/>
                  <a:t>  corresponding to east/west and  </a:t>
                </a:r>
                <a:r>
                  <a:rPr lang="en-US" sz="2800" i="1" dirty="0"/>
                  <a:t>y</a:t>
                </a:r>
                <a:r>
                  <a:rPr lang="en-US" sz="2800" dirty="0"/>
                  <a:t>  to north/south.</a:t>
                </a:r>
              </a:p>
              <a:p>
                <a:pPr marL="0" indent="0">
                  <a:spcBef>
                    <a:spcPts val="0"/>
                  </a:spcBef>
                  <a:buNone/>
                </a:pPr>
                <a:endParaRPr lang="en-US" sz="2800" dirty="0"/>
              </a:p>
              <a:p>
                <a:pPr marL="0" indent="0">
                  <a:spcBef>
                    <a:spcPts val="0"/>
                  </a:spcBef>
                  <a:buNone/>
                </a:pPr>
                <a:r>
                  <a:rPr lang="en-US" sz="2800" dirty="0"/>
                  <a:t>If </a:t>
                </a:r>
                <a14:m>
                  <m:oMath xmlns:m="http://schemas.openxmlformats.org/officeDocument/2006/math">
                    <m:sSub>
                      <m:sSubPr>
                        <m:ctrlPr>
                          <a:rPr lang="en-US" sz="2800" i="1" smtClean="0">
                            <a:latin typeface="Cambria Math" panose="02040503050406030204" pitchFamily="18" charset="0"/>
                          </a:rPr>
                        </m:ctrlPr>
                      </m:sSubPr>
                      <m:e>
                        <m:r>
                          <a:rPr lang="en-US" sz="2800" b="0" i="1" smtClean="0">
                            <a:latin typeface="Cambria Math" panose="02040503050406030204" pitchFamily="18" charset="0"/>
                          </a:rPr>
                          <m:t> </m:t>
                        </m:r>
                        <m:r>
                          <a:rPr lang="en-US" sz="2800" i="1">
                            <a:latin typeface="Cambria Math" panose="02040503050406030204" pitchFamily="18" charset="0"/>
                          </a:rPr>
                          <m:t>𝛽</m:t>
                        </m:r>
                      </m:e>
                      <m:sub>
                        <m:r>
                          <a:rPr lang="en-US" sz="2800" i="1">
                            <a:latin typeface="Cambria Math" panose="02040503050406030204" pitchFamily="18" charset="0"/>
                          </a:rPr>
                          <m:t>1</m:t>
                        </m:r>
                      </m:sub>
                    </m:sSub>
                  </m:oMath>
                </a14:m>
                <a:r>
                  <a:rPr lang="en-US" sz="2800" dirty="0"/>
                  <a:t> &gt; 0,  then there is greater elevation along a ridge that runs from southwest to northeast.  If </a:t>
                </a:r>
                <a14:m>
                  <m:oMath xmlns:m="http://schemas.openxmlformats.org/officeDocument/2006/math">
                    <m:sSub>
                      <m:sSubPr>
                        <m:ctrlPr>
                          <a:rPr lang="en-US" sz="2800" i="1">
                            <a:latin typeface="Cambria Math" panose="02040503050406030204" pitchFamily="18" charset="0"/>
                          </a:rPr>
                        </m:ctrlPr>
                      </m:sSubPr>
                      <m:e>
                        <m:r>
                          <a:rPr lang="en-US" sz="2800" i="1">
                            <a:latin typeface="Cambria Math" panose="02040503050406030204" pitchFamily="18" charset="0"/>
                          </a:rPr>
                          <m:t> </m:t>
                        </m:r>
                        <m:r>
                          <a:rPr lang="en-US" sz="2800" i="1">
                            <a:latin typeface="Cambria Math" panose="02040503050406030204" pitchFamily="18" charset="0"/>
                          </a:rPr>
                          <m:t>𝛽</m:t>
                        </m:r>
                      </m:e>
                      <m:sub>
                        <m:r>
                          <a:rPr lang="en-US" sz="2800" i="1">
                            <a:latin typeface="Cambria Math" panose="02040503050406030204" pitchFamily="18" charset="0"/>
                          </a:rPr>
                          <m:t>1</m:t>
                        </m:r>
                      </m:sub>
                    </m:sSub>
                  </m:oMath>
                </a14:m>
                <a:r>
                  <a:rPr lang="en-US" sz="2800" dirty="0"/>
                  <a:t> &lt; 0, then there is greater elevation along a ridge that runs from northwest to southeast.</a:t>
                </a:r>
                <a:endParaRPr lang="en-US" sz="2800" i="1" dirty="0"/>
              </a:p>
              <a:p>
                <a:pPr marL="0" indent="0">
                  <a:spcBef>
                    <a:spcPts val="0"/>
                  </a:spcBef>
                  <a:buNone/>
                </a:pPr>
                <a:endParaRPr lang="en-US" sz="2800" dirty="0"/>
              </a:p>
            </p:txBody>
          </p:sp>
        </mc:Choice>
        <mc:Fallback>
          <p:sp>
            <p:nvSpPr>
              <p:cNvPr id="3" name="Content Placeholder 2">
                <a:extLst>
                  <a:ext uri="{FF2B5EF4-FFF2-40B4-BE49-F238E27FC236}">
                    <a16:creationId xmlns:a16="http://schemas.microsoft.com/office/drawing/2014/main" id="{D0F77F9F-E451-09F2-9595-3C1A6274DEC2}"/>
                  </a:ext>
                </a:extLst>
              </p:cNvPr>
              <p:cNvSpPr>
                <a:spLocks noGrp="1" noRot="1" noChangeAspect="1" noMove="1" noResize="1" noEditPoints="1" noAdjustHandles="1" noChangeArrowheads="1" noChangeShapeType="1" noTextEdit="1"/>
              </p:cNvSpPr>
              <p:nvPr>
                <p:ph idx="1"/>
              </p:nvPr>
            </p:nvSpPr>
            <p:spPr>
              <a:blipFill>
                <a:blip r:embed="rId2"/>
                <a:stretch>
                  <a:fillRect l="-1144" t="-398" r="-1259"/>
                </a:stretch>
              </a:blipFill>
            </p:spPr>
            <p:txBody>
              <a:bodyPr/>
              <a:lstStyle/>
              <a:p>
                <a:r>
                  <a:rPr lang="en-US">
                    <a:noFill/>
                  </a:rPr>
                  <a:t> </a:t>
                </a:r>
              </a:p>
            </p:txBody>
          </p:sp>
        </mc:Fallback>
      </mc:AlternateContent>
    </p:spTree>
    <p:extLst>
      <p:ext uri="{BB962C8B-B14F-4D97-AF65-F5344CB8AC3E}">
        <p14:creationId xmlns:p14="http://schemas.microsoft.com/office/powerpoint/2010/main" val="13796730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Distinguishing among parameters</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lnSpcReduction="10000"/>
              </a:bodyPr>
              <a:lstStyle/>
              <a:p>
                <a:pPr marL="0" indent="0">
                  <a:spcBef>
                    <a:spcPts val="0"/>
                  </a:spcBef>
                  <a:buNone/>
                </a:pPr>
                <a:r>
                  <a:rPr lang="en-US" sz="2800" dirty="0"/>
                  <a:t>The joint probability density function involves five unknown parameters, two of which are of main concern to us (</a:t>
                </a:r>
                <a14:m>
                  <m:oMath xmlns:m="http://schemas.openxmlformats.org/officeDocument/2006/math">
                    <m:sSub>
                      <m:sSubPr>
                        <m:ctrlPr>
                          <a:rPr lang="en-US" sz="2800" i="1" smtClean="0">
                            <a:latin typeface="Cambria Math" panose="02040503050406030204" pitchFamily="18" charset="0"/>
                          </a:rPr>
                        </m:ctrlPr>
                      </m:sSubPr>
                      <m:e>
                        <m:r>
                          <a:rPr lang="en-US" sz="2800" i="1">
                            <a:latin typeface="Cambria Math" panose="02040503050406030204" pitchFamily="18" charset="0"/>
                          </a:rPr>
                          <m:t>𝛽</m:t>
                        </m:r>
                      </m:e>
                      <m:sub>
                        <m:r>
                          <a:rPr lang="en-US" sz="2800" i="1">
                            <a:latin typeface="Cambria Math" panose="02040503050406030204" pitchFamily="18" charset="0"/>
                          </a:rPr>
                          <m:t>0</m:t>
                        </m:r>
                      </m:sub>
                    </m:sSub>
                  </m:oMath>
                </a14:m>
                <a:r>
                  <a:rPr lang="en-US" sz="2800" dirty="0"/>
                  <a:t> and </a:t>
                </a:r>
                <a14:m>
                  <m:oMath xmlns:m="http://schemas.openxmlformats.org/officeDocument/2006/math">
                    <m:sSub>
                      <m:sSubPr>
                        <m:ctrlPr>
                          <a:rPr lang="en-US" sz="2800" i="1">
                            <a:latin typeface="Cambria Math" panose="02040503050406030204" pitchFamily="18" charset="0"/>
                          </a:rPr>
                        </m:ctrlPr>
                      </m:sSubPr>
                      <m:e>
                        <m:r>
                          <a:rPr lang="en-US" sz="2800" i="1">
                            <a:latin typeface="Cambria Math" panose="02040503050406030204" pitchFamily="18" charset="0"/>
                          </a:rPr>
                          <m:t>𝛽</m:t>
                        </m:r>
                      </m:e>
                      <m:sub>
                        <m:r>
                          <a:rPr lang="en-US" sz="2800" i="1">
                            <a:latin typeface="Cambria Math" panose="02040503050406030204" pitchFamily="18" charset="0"/>
                          </a:rPr>
                          <m:t>1</m:t>
                        </m:r>
                      </m:sub>
                    </m:sSub>
                  </m:oMath>
                </a14:m>
                <a:r>
                  <a:rPr lang="en-US" sz="2800" dirty="0"/>
                  <a:t>), one of which is a </a:t>
                </a:r>
                <a:r>
                  <a:rPr lang="en-US" sz="2800" u="sng" dirty="0"/>
                  <a:t>nuisance parameter</a:t>
                </a:r>
                <a:r>
                  <a:rPr lang="en-US" sz="2800" dirty="0"/>
                  <a:t> (</a:t>
                </a:r>
                <a14:m>
                  <m:oMath xmlns:m="http://schemas.openxmlformats.org/officeDocument/2006/math">
                    <m:sSubSup>
                      <m:sSubSupPr>
                        <m:ctrlPr>
                          <a:rPr lang="en-US" sz="2800" b="0" i="1" smtClean="0">
                            <a:latin typeface="Cambria Math" panose="02040503050406030204" pitchFamily="18" charset="0"/>
                          </a:rPr>
                        </m:ctrlPr>
                      </m:sSubSupPr>
                      <m:e>
                        <m:r>
                          <a:rPr lang="en-US" sz="2800" i="1">
                            <a:latin typeface="Cambria Math" panose="02040503050406030204" pitchFamily="18" charset="0"/>
                          </a:rPr>
                          <m:t>𝜎</m:t>
                        </m:r>
                      </m:e>
                      <m:sub>
                        <m:r>
                          <a:rPr lang="en-US" sz="2800" i="1">
                            <a:latin typeface="Cambria Math" panose="02040503050406030204" pitchFamily="18" charset="0"/>
                          </a:rPr>
                          <m:t>𝜖</m:t>
                        </m:r>
                      </m:sub>
                      <m:sup>
                        <m:r>
                          <a:rPr lang="en-US" sz="2800" b="0" i="1" smtClean="0">
                            <a:latin typeface="Cambria Math" panose="02040503050406030204" pitchFamily="18" charset="0"/>
                          </a:rPr>
                          <m:t>2</m:t>
                        </m:r>
                      </m:sup>
                    </m:sSubSup>
                  </m:oMath>
                </a14:m>
                <a:r>
                  <a:rPr lang="en-US" sz="2800" dirty="0"/>
                  <a:t>), and two of which may initially seem uninteresting (</a:t>
                </a:r>
                <a14:m>
                  <m:oMath xmlns:m="http://schemas.openxmlformats.org/officeDocument/2006/math">
                    <m:sSub>
                      <m:sSubPr>
                        <m:ctrlPr>
                          <a:rPr lang="en-US" sz="2800" i="1">
                            <a:latin typeface="Cambria Math" panose="02040503050406030204" pitchFamily="18" charset="0"/>
                          </a:rPr>
                        </m:ctrlPr>
                      </m:sSubPr>
                      <m:e>
                        <m:r>
                          <a:rPr lang="en-US" sz="2800" i="1">
                            <a:latin typeface="Cambria Math" panose="02040503050406030204" pitchFamily="18" charset="0"/>
                          </a:rPr>
                          <m:t>𝜇</m:t>
                        </m:r>
                      </m:e>
                      <m:sub>
                        <m:r>
                          <a:rPr lang="en-US" sz="2800" i="1">
                            <a:latin typeface="Cambria Math" panose="02040503050406030204" pitchFamily="18" charset="0"/>
                          </a:rPr>
                          <m:t>𝑋</m:t>
                        </m:r>
                      </m:sub>
                    </m:sSub>
                  </m:oMath>
                </a14:m>
                <a:r>
                  <a:rPr lang="en-US" sz="2800" dirty="0"/>
                  <a:t> and </a:t>
                </a:r>
                <a14:m>
                  <m:oMath xmlns:m="http://schemas.openxmlformats.org/officeDocument/2006/math">
                    <m:r>
                      <a:rPr lang="en-US" sz="2800" b="0" i="0" smtClean="0">
                        <a:latin typeface="Cambria Math" panose="02040503050406030204" pitchFamily="18" charset="0"/>
                      </a:rPr>
                      <m:t> </m:t>
                    </m:r>
                    <m:sSubSup>
                      <m:sSubSupPr>
                        <m:ctrlPr>
                          <a:rPr lang="en-US" sz="2800" i="1">
                            <a:latin typeface="Cambria Math" panose="02040503050406030204" pitchFamily="18" charset="0"/>
                          </a:rPr>
                        </m:ctrlPr>
                      </m:sSubSupPr>
                      <m:e>
                        <m:r>
                          <a:rPr lang="en-US" sz="2800" i="1">
                            <a:latin typeface="Cambria Math" panose="02040503050406030204" pitchFamily="18" charset="0"/>
                          </a:rPr>
                          <m:t>𝜎</m:t>
                        </m:r>
                      </m:e>
                      <m:sub>
                        <m:r>
                          <a:rPr lang="en-US" sz="2800" i="1">
                            <a:latin typeface="Cambria Math" panose="02040503050406030204" pitchFamily="18" charset="0"/>
                          </a:rPr>
                          <m:t>𝑋</m:t>
                        </m:r>
                      </m:sub>
                      <m:sup>
                        <m:r>
                          <a:rPr lang="en-US" sz="2800" i="1">
                            <a:latin typeface="Cambria Math" panose="02040503050406030204" pitchFamily="18" charset="0"/>
                          </a:rPr>
                          <m:t>2</m:t>
                        </m:r>
                      </m:sup>
                    </m:sSubSup>
                  </m:oMath>
                </a14:m>
                <a:r>
                  <a:rPr lang="en-US" sz="2800" dirty="0"/>
                  <a:t>).</a:t>
                </a:r>
              </a:p>
              <a:p>
                <a:pPr marL="0" indent="0">
                  <a:spcBef>
                    <a:spcPts val="0"/>
                  </a:spcBef>
                  <a:buNone/>
                </a:pPr>
                <a:endParaRPr lang="en-US" sz="2800" i="1" dirty="0"/>
              </a:p>
              <a:p>
                <a:pPr marL="0" indent="0">
                  <a:spcBef>
                    <a:spcPts val="0"/>
                  </a:spcBef>
                  <a:buNone/>
                </a:pPr>
                <a:r>
                  <a:rPr lang="en-US" sz="2800" dirty="0"/>
                  <a:t>A nuisance parameter is one in which we are not primarily concerned but with which we must cope in analyzing data.  Here, estimating  </a:t>
                </a:r>
                <a14:m>
                  <m:oMath xmlns:m="http://schemas.openxmlformats.org/officeDocument/2006/math">
                    <m:sSubSup>
                      <m:sSubSupPr>
                        <m:ctrlPr>
                          <a:rPr lang="en-US" sz="2800" b="0" i="1" smtClean="0">
                            <a:latin typeface="Cambria Math" panose="02040503050406030204" pitchFamily="18" charset="0"/>
                          </a:rPr>
                        </m:ctrlPr>
                      </m:sSubSupPr>
                      <m:e>
                        <m:r>
                          <a:rPr lang="en-US" sz="2800" i="1">
                            <a:latin typeface="Cambria Math" panose="02040503050406030204" pitchFamily="18" charset="0"/>
                          </a:rPr>
                          <m:t>𝜎</m:t>
                        </m:r>
                      </m:e>
                      <m:sub>
                        <m:r>
                          <a:rPr lang="en-US" sz="2800" i="1">
                            <a:latin typeface="Cambria Math" panose="02040503050406030204" pitchFamily="18" charset="0"/>
                          </a:rPr>
                          <m:t>𝜖</m:t>
                        </m:r>
                      </m:sub>
                      <m:sup>
                        <m:r>
                          <a:rPr lang="en-US" sz="2800" b="0" i="1" smtClean="0">
                            <a:latin typeface="Cambria Math" panose="02040503050406030204" pitchFamily="18" charset="0"/>
                          </a:rPr>
                          <m:t>2</m:t>
                        </m:r>
                      </m:sup>
                    </m:sSubSup>
                  </m:oMath>
                </a14:m>
                <a:r>
                  <a:rPr lang="en-US" sz="2800" dirty="0"/>
                  <a:t>  is needed to construct confidence intervals for or perform hypothesis tests regarding  </a:t>
                </a:r>
                <a14:m>
                  <m:oMath xmlns:m="http://schemas.openxmlformats.org/officeDocument/2006/math">
                    <m:sSub>
                      <m:sSubPr>
                        <m:ctrlPr>
                          <a:rPr lang="en-US" sz="2800" i="1">
                            <a:latin typeface="Cambria Math" panose="02040503050406030204" pitchFamily="18" charset="0"/>
                          </a:rPr>
                        </m:ctrlPr>
                      </m:sSubPr>
                      <m:e>
                        <m:r>
                          <a:rPr lang="en-US" sz="2800" i="1">
                            <a:latin typeface="Cambria Math" panose="02040503050406030204" pitchFamily="18" charset="0"/>
                          </a:rPr>
                          <m:t>𝛽</m:t>
                        </m:r>
                      </m:e>
                      <m:sub>
                        <m:r>
                          <a:rPr lang="en-US" sz="2800" i="1">
                            <a:latin typeface="Cambria Math" panose="02040503050406030204" pitchFamily="18" charset="0"/>
                          </a:rPr>
                          <m:t>0</m:t>
                        </m:r>
                      </m:sub>
                    </m:sSub>
                  </m:oMath>
                </a14:m>
                <a:r>
                  <a:rPr lang="en-US" sz="2800" dirty="0"/>
                  <a:t> and </a:t>
                </a:r>
                <a14:m>
                  <m:oMath xmlns:m="http://schemas.openxmlformats.org/officeDocument/2006/math">
                    <m:sSub>
                      <m:sSubPr>
                        <m:ctrlPr>
                          <a:rPr lang="en-US" sz="2800" i="1">
                            <a:latin typeface="Cambria Math" panose="02040503050406030204" pitchFamily="18" charset="0"/>
                          </a:rPr>
                        </m:ctrlPr>
                      </m:sSubPr>
                      <m:e>
                        <m:r>
                          <a:rPr lang="en-US" sz="2800" b="0" i="1" smtClean="0">
                            <a:latin typeface="Cambria Math" panose="02040503050406030204" pitchFamily="18" charset="0"/>
                          </a:rPr>
                          <m:t> </m:t>
                        </m:r>
                        <m:r>
                          <a:rPr lang="en-US" sz="2800" i="1">
                            <a:latin typeface="Cambria Math" panose="02040503050406030204" pitchFamily="18" charset="0"/>
                          </a:rPr>
                          <m:t>𝛽</m:t>
                        </m:r>
                      </m:e>
                      <m:sub>
                        <m:r>
                          <a:rPr lang="en-US" sz="2800" i="1">
                            <a:latin typeface="Cambria Math" panose="02040503050406030204" pitchFamily="18" charset="0"/>
                          </a:rPr>
                          <m:t>1</m:t>
                        </m:r>
                      </m:sub>
                    </m:sSub>
                  </m:oMath>
                </a14:m>
                <a:r>
                  <a:rPr lang="en-US" sz="2800" dirty="0"/>
                  <a:t>.</a:t>
                </a:r>
              </a:p>
              <a:p>
                <a:pPr marL="0" indent="0">
                  <a:spcBef>
                    <a:spcPts val="0"/>
                  </a:spcBef>
                  <a:buNone/>
                </a:pPr>
                <a:endParaRPr lang="en-US" sz="2800" dirty="0"/>
              </a:p>
            </p:txBody>
          </p:sp>
        </mc:Choice>
        <mc:Fallback>
          <p:sp>
            <p:nvSpPr>
              <p:cNvPr id="3" name="Content Placeholder 2">
                <a:extLst>
                  <a:ext uri="{FF2B5EF4-FFF2-40B4-BE49-F238E27FC236}">
                    <a16:creationId xmlns:a16="http://schemas.microsoft.com/office/drawing/2014/main" id="{D0F77F9F-E451-09F2-9595-3C1A6274DEC2}"/>
                  </a:ext>
                </a:extLst>
              </p:cNvPr>
              <p:cNvSpPr>
                <a:spLocks noGrp="1" noRot="1" noChangeAspect="1" noMove="1" noResize="1" noEditPoints="1" noAdjustHandles="1" noChangeArrowheads="1" noChangeShapeType="1" noTextEdit="1"/>
              </p:cNvSpPr>
              <p:nvPr>
                <p:ph idx="1"/>
              </p:nvPr>
            </p:nvSpPr>
            <p:spPr>
              <a:blipFill>
                <a:blip r:embed="rId2"/>
                <a:stretch>
                  <a:fillRect l="-1144" t="-1061" r="-1602"/>
                </a:stretch>
              </a:blipFill>
            </p:spPr>
            <p:txBody>
              <a:bodyPr/>
              <a:lstStyle/>
              <a:p>
                <a:r>
                  <a:rPr lang="en-US">
                    <a:noFill/>
                  </a:rPr>
                  <a:t> </a:t>
                </a:r>
              </a:p>
            </p:txBody>
          </p:sp>
        </mc:Fallback>
      </mc:AlternateContent>
    </p:spTree>
    <p:extLst>
      <p:ext uri="{BB962C8B-B14F-4D97-AF65-F5344CB8AC3E}">
        <p14:creationId xmlns:p14="http://schemas.microsoft.com/office/powerpoint/2010/main" val="37574935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Distinguishing among parameters (continued)</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lnSpcReduction="10000"/>
              </a:bodyPr>
              <a:lstStyle/>
              <a:p>
                <a:pPr marL="0" indent="0">
                  <a:spcBef>
                    <a:spcPts val="0"/>
                  </a:spcBef>
                  <a:buNone/>
                </a:pPr>
                <a:r>
                  <a:rPr lang="en-US" sz="2800" dirty="0"/>
                  <a:t>Even the estimation of  </a:t>
                </a:r>
                <a14:m>
                  <m:oMath xmlns:m="http://schemas.openxmlformats.org/officeDocument/2006/math">
                    <m:sSub>
                      <m:sSubPr>
                        <m:ctrlPr>
                          <a:rPr lang="en-US" sz="2800" i="1">
                            <a:latin typeface="Cambria Math" panose="02040503050406030204" pitchFamily="18" charset="0"/>
                          </a:rPr>
                        </m:ctrlPr>
                      </m:sSubPr>
                      <m:e>
                        <m:r>
                          <a:rPr lang="en-US" sz="2800" i="1">
                            <a:latin typeface="Cambria Math" panose="02040503050406030204" pitchFamily="18" charset="0"/>
                          </a:rPr>
                          <m:t>𝜇</m:t>
                        </m:r>
                      </m:e>
                      <m:sub>
                        <m:r>
                          <a:rPr lang="en-US" sz="2800" i="1">
                            <a:latin typeface="Cambria Math" panose="02040503050406030204" pitchFamily="18" charset="0"/>
                          </a:rPr>
                          <m:t>𝑋</m:t>
                        </m:r>
                      </m:sub>
                    </m:sSub>
                  </m:oMath>
                </a14:m>
                <a:r>
                  <a:rPr lang="en-US" sz="2800" dirty="0"/>
                  <a:t> and </a:t>
                </a:r>
                <a14:m>
                  <m:oMath xmlns:m="http://schemas.openxmlformats.org/officeDocument/2006/math">
                    <m:r>
                      <a:rPr lang="en-US" sz="2800">
                        <a:latin typeface="Cambria Math" panose="02040503050406030204" pitchFamily="18" charset="0"/>
                      </a:rPr>
                      <m:t> </m:t>
                    </m:r>
                    <m:sSubSup>
                      <m:sSubSupPr>
                        <m:ctrlPr>
                          <a:rPr lang="en-US" sz="2800" i="1">
                            <a:latin typeface="Cambria Math" panose="02040503050406030204" pitchFamily="18" charset="0"/>
                          </a:rPr>
                        </m:ctrlPr>
                      </m:sSubSupPr>
                      <m:e>
                        <m:r>
                          <a:rPr lang="en-US" sz="2800" i="1">
                            <a:latin typeface="Cambria Math" panose="02040503050406030204" pitchFamily="18" charset="0"/>
                          </a:rPr>
                          <m:t>𝜎</m:t>
                        </m:r>
                      </m:e>
                      <m:sub>
                        <m:r>
                          <a:rPr lang="en-US" sz="2800" i="1">
                            <a:latin typeface="Cambria Math" panose="02040503050406030204" pitchFamily="18" charset="0"/>
                          </a:rPr>
                          <m:t>𝑋</m:t>
                        </m:r>
                      </m:sub>
                      <m:sup>
                        <m:r>
                          <a:rPr lang="en-US" sz="2800" i="1">
                            <a:latin typeface="Cambria Math" panose="02040503050406030204" pitchFamily="18" charset="0"/>
                          </a:rPr>
                          <m:t>2</m:t>
                        </m:r>
                      </m:sup>
                    </m:sSubSup>
                  </m:oMath>
                </a14:m>
                <a:r>
                  <a:rPr lang="en-US" sz="2800" dirty="0"/>
                  <a:t>  may be of some value to us.  For instance, a research paper may tabulate descriptive statistics on input variables as well as on the outcome variable.  </a:t>
                </a:r>
              </a:p>
              <a:p>
                <a:pPr marL="0" indent="0">
                  <a:spcBef>
                    <a:spcPts val="0"/>
                  </a:spcBef>
                  <a:buNone/>
                </a:pPr>
                <a:endParaRPr lang="en-US" sz="2800" dirty="0"/>
              </a:p>
              <a:p>
                <a:pPr marL="0" indent="0">
                  <a:spcBef>
                    <a:spcPts val="0"/>
                  </a:spcBef>
                  <a:buNone/>
                </a:pPr>
                <a:r>
                  <a:rPr lang="en-US" sz="2800" dirty="0"/>
                  <a:t>Further, interpretation of  </a:t>
                </a:r>
                <a14:m>
                  <m:oMath xmlns:m="http://schemas.openxmlformats.org/officeDocument/2006/math">
                    <m:sSub>
                      <m:sSubPr>
                        <m:ctrlPr>
                          <a:rPr lang="en-US" sz="2800" i="1">
                            <a:latin typeface="Cambria Math" panose="02040503050406030204" pitchFamily="18" charset="0"/>
                          </a:rPr>
                        </m:ctrlPr>
                      </m:sSubPr>
                      <m:e>
                        <m:r>
                          <a:rPr lang="en-US" sz="2800" i="1">
                            <a:latin typeface="Cambria Math" panose="02040503050406030204" pitchFamily="18" charset="0"/>
                          </a:rPr>
                          <m:t>𝛽</m:t>
                        </m:r>
                      </m:e>
                      <m:sub>
                        <m:r>
                          <a:rPr lang="en-US" sz="2800" i="1">
                            <a:latin typeface="Cambria Math" panose="02040503050406030204" pitchFamily="18" charset="0"/>
                          </a:rPr>
                          <m:t>1</m:t>
                        </m:r>
                      </m:sub>
                    </m:sSub>
                  </m:oMath>
                </a14:m>
                <a:r>
                  <a:rPr lang="en-US" sz="2800" dirty="0"/>
                  <a:t>  may be informed by estimation of  </a:t>
                </a:r>
                <a14:m>
                  <m:oMath xmlns:m="http://schemas.openxmlformats.org/officeDocument/2006/math">
                    <m:sSub>
                      <m:sSubPr>
                        <m:ctrlPr>
                          <a:rPr lang="en-US" sz="2800" i="1">
                            <a:latin typeface="Cambria Math" panose="02040503050406030204" pitchFamily="18" charset="0"/>
                          </a:rPr>
                        </m:ctrlPr>
                      </m:sSubPr>
                      <m:e>
                        <m:r>
                          <a:rPr lang="en-US" sz="2800" i="1">
                            <a:latin typeface="Cambria Math" panose="02040503050406030204" pitchFamily="18" charset="0"/>
                          </a:rPr>
                          <m:t>𝜇</m:t>
                        </m:r>
                      </m:e>
                      <m:sub>
                        <m:r>
                          <a:rPr lang="en-US" sz="2800" i="1">
                            <a:latin typeface="Cambria Math" panose="02040503050406030204" pitchFamily="18" charset="0"/>
                          </a:rPr>
                          <m:t>𝑋</m:t>
                        </m:r>
                      </m:sub>
                    </m:sSub>
                  </m:oMath>
                </a14:m>
                <a:r>
                  <a:rPr lang="en-US" sz="2800" dirty="0"/>
                  <a:t> and </a:t>
                </a:r>
                <a14:m>
                  <m:oMath xmlns:m="http://schemas.openxmlformats.org/officeDocument/2006/math">
                    <m:r>
                      <a:rPr lang="en-US" sz="2800">
                        <a:latin typeface="Cambria Math" panose="02040503050406030204" pitchFamily="18" charset="0"/>
                      </a:rPr>
                      <m:t> </m:t>
                    </m:r>
                    <m:sSubSup>
                      <m:sSubSupPr>
                        <m:ctrlPr>
                          <a:rPr lang="en-US" sz="2800" i="1">
                            <a:latin typeface="Cambria Math" panose="02040503050406030204" pitchFamily="18" charset="0"/>
                          </a:rPr>
                        </m:ctrlPr>
                      </m:sSubSupPr>
                      <m:e>
                        <m:r>
                          <a:rPr lang="en-US" sz="2800" i="1">
                            <a:latin typeface="Cambria Math" panose="02040503050406030204" pitchFamily="18" charset="0"/>
                          </a:rPr>
                          <m:t>𝜎</m:t>
                        </m:r>
                      </m:e>
                      <m:sub>
                        <m:r>
                          <a:rPr lang="en-US" sz="2800" i="1">
                            <a:latin typeface="Cambria Math" panose="02040503050406030204" pitchFamily="18" charset="0"/>
                          </a:rPr>
                          <m:t>𝑋</m:t>
                        </m:r>
                      </m:sub>
                      <m:sup>
                        <m:r>
                          <a:rPr lang="en-US" sz="2800" i="1">
                            <a:latin typeface="Cambria Math" panose="02040503050406030204" pitchFamily="18" charset="0"/>
                          </a:rPr>
                          <m:t>2</m:t>
                        </m:r>
                      </m:sup>
                    </m:sSubSup>
                  </m:oMath>
                </a14:m>
                <a:r>
                  <a:rPr lang="en-US" sz="2800" dirty="0"/>
                  <a:t>.  In particular, we may be able to say whether a one-unit increase in  X  is clinically meaningful.  If not, then we can avoid the trap of underestimating the importance of  X  just because the estimate of  </a:t>
                </a:r>
                <a14:m>
                  <m:oMath xmlns:m="http://schemas.openxmlformats.org/officeDocument/2006/math">
                    <m:sSub>
                      <m:sSubPr>
                        <m:ctrlPr>
                          <a:rPr lang="en-US" sz="2800" i="1">
                            <a:latin typeface="Cambria Math" panose="02040503050406030204" pitchFamily="18" charset="0"/>
                          </a:rPr>
                        </m:ctrlPr>
                      </m:sSubPr>
                      <m:e>
                        <m:r>
                          <a:rPr lang="en-US" sz="2800" i="1">
                            <a:latin typeface="Cambria Math" panose="02040503050406030204" pitchFamily="18" charset="0"/>
                          </a:rPr>
                          <m:t>𝛽</m:t>
                        </m:r>
                      </m:e>
                      <m:sub>
                        <m:r>
                          <a:rPr lang="en-US" sz="2800" i="1">
                            <a:latin typeface="Cambria Math" panose="02040503050406030204" pitchFamily="18" charset="0"/>
                          </a:rPr>
                          <m:t>1</m:t>
                        </m:r>
                      </m:sub>
                    </m:sSub>
                  </m:oMath>
                </a14:m>
                <a:r>
                  <a:rPr lang="en-US" sz="2800" dirty="0"/>
                  <a:t>  seems small.</a:t>
                </a:r>
              </a:p>
            </p:txBody>
          </p:sp>
        </mc:Choice>
        <mc:Fallback>
          <p:sp>
            <p:nvSpPr>
              <p:cNvPr id="3" name="Content Placeholder 2">
                <a:extLst>
                  <a:ext uri="{FF2B5EF4-FFF2-40B4-BE49-F238E27FC236}">
                    <a16:creationId xmlns:a16="http://schemas.microsoft.com/office/drawing/2014/main" id="{D0F77F9F-E451-09F2-9595-3C1A6274DEC2}"/>
                  </a:ext>
                </a:extLst>
              </p:cNvPr>
              <p:cNvSpPr>
                <a:spLocks noGrp="1" noRot="1" noChangeAspect="1" noMove="1" noResize="1" noEditPoints="1" noAdjustHandles="1" noChangeArrowheads="1" noChangeShapeType="1" noTextEdit="1"/>
              </p:cNvSpPr>
              <p:nvPr>
                <p:ph idx="1"/>
              </p:nvPr>
            </p:nvSpPr>
            <p:spPr>
              <a:blipFill>
                <a:blip r:embed="rId2"/>
                <a:stretch>
                  <a:fillRect l="-1144" t="-928" r="-1659"/>
                </a:stretch>
              </a:blipFill>
            </p:spPr>
            <p:txBody>
              <a:bodyPr/>
              <a:lstStyle/>
              <a:p>
                <a:r>
                  <a:rPr lang="en-US">
                    <a:noFill/>
                  </a:rPr>
                  <a:t> </a:t>
                </a:r>
              </a:p>
            </p:txBody>
          </p:sp>
        </mc:Fallback>
      </mc:AlternateContent>
    </p:spTree>
    <p:extLst>
      <p:ext uri="{BB962C8B-B14F-4D97-AF65-F5344CB8AC3E}">
        <p14:creationId xmlns:p14="http://schemas.microsoft.com/office/powerpoint/2010/main" val="11857598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1EB903-700B-36AF-6058-F6DC510AEB99}"/>
              </a:ext>
            </a:extLst>
          </p:cNvPr>
          <p:cNvSpPr>
            <a:spLocks noGrp="1"/>
          </p:cNvSpPr>
          <p:nvPr>
            <p:ph type="title"/>
          </p:nvPr>
        </p:nvSpPr>
        <p:spPr/>
        <p:txBody>
          <a:bodyPr/>
          <a:lstStyle/>
          <a:p>
            <a:r>
              <a:rPr lang="en-US" dirty="0"/>
              <a:t>The bottom line</a:t>
            </a:r>
          </a:p>
        </p:txBody>
      </p:sp>
      <p:sp>
        <p:nvSpPr>
          <p:cNvPr id="3" name="Content Placeholder 2">
            <a:extLst>
              <a:ext uri="{FF2B5EF4-FFF2-40B4-BE49-F238E27FC236}">
                <a16:creationId xmlns:a16="http://schemas.microsoft.com/office/drawing/2014/main" id="{D0F77F9F-E451-09F2-9595-3C1A6274DEC2}"/>
              </a:ext>
            </a:extLst>
          </p:cNvPr>
          <p:cNvSpPr>
            <a:spLocks noGrp="1"/>
          </p:cNvSpPr>
          <p:nvPr>
            <p:ph idx="1"/>
          </p:nvPr>
        </p:nvSpPr>
        <p:spPr/>
        <p:txBody>
          <a:bodyPr>
            <a:normAutofit/>
          </a:bodyPr>
          <a:lstStyle/>
          <a:p>
            <a:pPr marL="0" indent="0">
              <a:spcBef>
                <a:spcPts val="0"/>
              </a:spcBef>
              <a:buNone/>
            </a:pPr>
            <a:r>
              <a:rPr lang="en-US" sz="2800" dirty="0"/>
              <a:t>Under some conditions (broader than those of our illustrative example), fitting a statistical model entails estimating some or all of the parameters that govern a joint probability density function.</a:t>
            </a:r>
          </a:p>
          <a:p>
            <a:pPr marL="0" indent="0">
              <a:spcBef>
                <a:spcPts val="0"/>
              </a:spcBef>
              <a:buNone/>
            </a:pPr>
            <a:endParaRPr lang="en-US" sz="2800" dirty="0"/>
          </a:p>
          <a:p>
            <a:pPr marL="0" indent="0">
              <a:spcBef>
                <a:spcPts val="0"/>
              </a:spcBef>
              <a:buNone/>
            </a:pPr>
            <a:r>
              <a:rPr lang="en-US" sz="2800" dirty="0"/>
              <a:t>That being said, we need to further describe the interpretation of a joint probability density function.</a:t>
            </a:r>
          </a:p>
        </p:txBody>
      </p:sp>
    </p:spTree>
    <p:extLst>
      <p:ext uri="{BB962C8B-B14F-4D97-AF65-F5344CB8AC3E}">
        <p14:creationId xmlns:p14="http://schemas.microsoft.com/office/powerpoint/2010/main" val="144125837"/>
      </p:ext>
    </p:extLst>
  </p:cSld>
  <p:clrMapOvr>
    <a:masterClrMapping/>
  </p:clrMapOvr>
</p:sld>
</file>

<file path=ppt/theme/theme1.xml><?xml version="1.0" encoding="utf-8"?>
<a:theme xmlns:a="http://schemas.openxmlformats.org/drawingml/2006/main" name="VanillaVTI">
  <a:themeElements>
    <a:clrScheme name="Vanilla">
      <a:dk1>
        <a:sysClr val="windowText" lastClr="000000"/>
      </a:dk1>
      <a:lt1>
        <a:sysClr val="window" lastClr="FFFFFF"/>
      </a:lt1>
      <a:dk2>
        <a:srgbClr val="2C3932"/>
      </a:dk2>
      <a:lt2>
        <a:srgbClr val="FDF6EA"/>
      </a:lt2>
      <a:accent1>
        <a:srgbClr val="169C9A"/>
      </a:accent1>
      <a:accent2>
        <a:srgbClr val="FA9A42"/>
      </a:accent2>
      <a:accent3>
        <a:srgbClr val="E15C3D"/>
      </a:accent3>
      <a:accent4>
        <a:srgbClr val="E78A67"/>
      </a:accent4>
      <a:accent5>
        <a:srgbClr val="A74B40"/>
      </a:accent5>
      <a:accent6>
        <a:srgbClr val="3D9072"/>
      </a:accent6>
      <a:hlink>
        <a:srgbClr val="169C9A"/>
      </a:hlink>
      <a:folHlink>
        <a:srgbClr val="E15C3D"/>
      </a:folHlink>
    </a:clrScheme>
    <a:fontScheme name="Neue Haas">
      <a:majorFont>
        <a:latin typeface="Neue Haas Grotesk Text Pro"/>
        <a:ea typeface=""/>
        <a:cs typeface=""/>
      </a:majorFont>
      <a:minorFont>
        <a:latin typeface="Neue Haas Grotesk Tex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nillaVTI" id="{54D376C6-1C9B-4C6B-8F3C-483BB307BB05}" vid="{7690D8A9-C071-45EF-BA7A-F7FA9779B11D}"/>
    </a:ext>
  </a:extLst>
</a:theme>
</file>

<file path=docProps/app.xml><?xml version="1.0" encoding="utf-8"?>
<Properties xmlns="http://schemas.openxmlformats.org/officeDocument/2006/extended-properties" xmlns:vt="http://schemas.openxmlformats.org/officeDocument/2006/docPropsVTypes">
  <TotalTime>4645</TotalTime>
  <Words>2375</Words>
  <Application>Microsoft Office PowerPoint</Application>
  <PresentationFormat>Widescreen</PresentationFormat>
  <Paragraphs>126</Paragraphs>
  <Slides>28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28</vt:i4>
      </vt:variant>
    </vt:vector>
  </HeadingPairs>
  <TitlesOfParts>
    <vt:vector size="32" baseType="lpstr">
      <vt:lpstr>Arial</vt:lpstr>
      <vt:lpstr>Cambria Math</vt:lpstr>
      <vt:lpstr>Neue Haas Grotesk Text Pro</vt:lpstr>
      <vt:lpstr>VanillaVTI</vt:lpstr>
      <vt:lpstr>Joint probability density functions; marginal probability density functions    </vt:lpstr>
      <vt:lpstr>Motivating joint probability density</vt:lpstr>
      <vt:lpstr>An illustrative example</vt:lpstr>
      <vt:lpstr>An illustrative example (continued)</vt:lpstr>
      <vt:lpstr>An illustrative example (continued)</vt:lpstr>
      <vt:lpstr>A geographic analogy</vt:lpstr>
      <vt:lpstr>Distinguishing among parameters</vt:lpstr>
      <vt:lpstr>Distinguishing among parameters (continued)</vt:lpstr>
      <vt:lpstr>The bottom line</vt:lpstr>
      <vt:lpstr>Probability density for one variable</vt:lpstr>
      <vt:lpstr>Joint probability density for two variables</vt:lpstr>
      <vt:lpstr>The chocolate chip</vt:lpstr>
      <vt:lpstr>The chocolate chip (continued)</vt:lpstr>
      <vt:lpstr>The chocolate chip (continued)</vt:lpstr>
      <vt:lpstr>The chocolate chip (continued)</vt:lpstr>
      <vt:lpstr>The sleepy cat</vt:lpstr>
      <vt:lpstr>The sleepy cat (continued)</vt:lpstr>
      <vt:lpstr>The sleepy cat (continued)</vt:lpstr>
      <vt:lpstr>The sleepy cat (continued)</vt:lpstr>
      <vt:lpstr>The calculus connection</vt:lpstr>
      <vt:lpstr>The calculus connection (continued)</vt:lpstr>
      <vt:lpstr>The calculus connection (continued)</vt:lpstr>
      <vt:lpstr>Marginal probability density</vt:lpstr>
      <vt:lpstr>Marginal probability density (continued)</vt:lpstr>
      <vt:lpstr>Revisiting the chocolate chip</vt:lpstr>
      <vt:lpstr>Revisiting the sleepy cat</vt:lpstr>
      <vt:lpstr>Revisiting the sleepy cat (continued)</vt:lpstr>
      <vt:lpstr>Closing remarks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nature of uncertainty and the role of biostatistics  </dc:title>
  <dc:creator>Richard Charnigo</dc:creator>
  <cp:lastModifiedBy>Richard Charnigo</cp:lastModifiedBy>
  <cp:revision>9</cp:revision>
  <cp:lastPrinted>2025-08-21T02:45:19Z</cp:lastPrinted>
  <dcterms:created xsi:type="dcterms:W3CDTF">2025-08-20T13:52:23Z</dcterms:created>
  <dcterms:modified xsi:type="dcterms:W3CDTF">2025-09-05T18:55:58Z</dcterms:modified>
</cp:coreProperties>
</file>