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81" r:id="rId19"/>
    <p:sldId id="274" r:id="rId20"/>
    <p:sldId id="275" r:id="rId21"/>
    <p:sldId id="276" r:id="rId22"/>
    <p:sldId id="277" r:id="rId23"/>
    <p:sldId id="278" r:id="rId24"/>
    <p:sldId id="279" r:id="rId25"/>
    <p:sldId id="280" r:id="rId2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9AA549-240D-474F-9D2D-321E3444AB05}" v="1223" dt="2025-08-25T23:09:11.4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529AA549-240D-474F-9D2D-321E3444AB05}"/>
    <pc:docChg chg="undo redo custSel addSld delSld modSld">
      <pc:chgData name="Richard Charnigo" userId="4fe029dc7930efe6" providerId="LiveId" clId="{529AA549-240D-474F-9D2D-321E3444AB05}" dt="2025-08-27T01:31:43.554" v="14647" actId="20577"/>
      <pc:docMkLst>
        <pc:docMk/>
      </pc:docMkLst>
      <pc:sldChg chg="modSp">
        <pc:chgData name="Richard Charnigo" userId="4fe029dc7930efe6" providerId="LiveId" clId="{529AA549-240D-474F-9D2D-321E3444AB05}" dt="2025-08-21T15:42:10.832" v="55" actId="20577"/>
        <pc:sldMkLst>
          <pc:docMk/>
          <pc:sldMk cId="340496337" sldId="256"/>
        </pc:sldMkLst>
        <pc:spChg chg="mod">
          <ac:chgData name="Richard Charnigo" userId="4fe029dc7930efe6" providerId="LiveId" clId="{529AA549-240D-474F-9D2D-321E3444AB05}" dt="2025-08-21T15:42:07.944" v="51" actId="20577"/>
          <ac:spMkLst>
            <pc:docMk/>
            <pc:sldMk cId="340496337" sldId="256"/>
            <ac:spMk id="2" creationId="{25BC26E0-8949-3811-511C-2040B1CD54E6}"/>
          </ac:spMkLst>
        </pc:spChg>
        <pc:spChg chg="mod">
          <ac:chgData name="Richard Charnigo" userId="4fe029dc7930efe6" providerId="LiveId" clId="{529AA549-240D-474F-9D2D-321E3444AB05}" dt="2025-08-21T15:42:10.832" v="55" actId="20577"/>
          <ac:spMkLst>
            <pc:docMk/>
            <pc:sldMk cId="340496337" sldId="256"/>
            <ac:spMk id="3" creationId="{24A1EF70-41E0-5BCD-9EEC-E9E73B761C0C}"/>
          </ac:spMkLst>
        </pc:spChg>
      </pc:sldChg>
      <pc:sldChg chg="modSp add del mod">
        <pc:chgData name="Richard Charnigo" userId="4fe029dc7930efe6" providerId="LiveId" clId="{529AA549-240D-474F-9D2D-321E3444AB05}" dt="2025-08-27T01:31:43.554" v="14647" actId="20577"/>
        <pc:sldMkLst>
          <pc:docMk/>
          <pc:sldMk cId="138268939" sldId="257"/>
        </pc:sldMkLst>
        <pc:spChg chg="mod">
          <ac:chgData name="Richard Charnigo" userId="4fe029dc7930efe6" providerId="LiveId" clId="{529AA549-240D-474F-9D2D-321E3444AB05}" dt="2025-08-21T15:45:53.949" v="392" actId="20577"/>
          <ac:spMkLst>
            <pc:docMk/>
            <pc:sldMk cId="138268939" sldId="257"/>
            <ac:spMk id="2" creationId="{031EB903-700B-36AF-6058-F6DC510AEB99}"/>
          </ac:spMkLst>
        </pc:spChg>
        <pc:spChg chg="mod">
          <ac:chgData name="Richard Charnigo" userId="4fe029dc7930efe6" providerId="LiveId" clId="{529AA549-240D-474F-9D2D-321E3444AB05}" dt="2025-08-27T01:31:43.554" v="14647" actId="20577"/>
          <ac:spMkLst>
            <pc:docMk/>
            <pc:sldMk cId="138268939" sldId="257"/>
            <ac:spMk id="3" creationId="{D0F77F9F-E451-09F2-9595-3C1A6274DEC2}"/>
          </ac:spMkLst>
        </pc:spChg>
      </pc:sldChg>
      <pc:sldChg chg="del">
        <pc:chgData name="Richard Charnigo" userId="4fe029dc7930efe6" providerId="LiveId" clId="{529AA549-240D-474F-9D2D-321E3444AB05}" dt="2025-08-21T15:41:01.160" v="0" actId="2696"/>
        <pc:sldMkLst>
          <pc:docMk/>
          <pc:sldMk cId="2689789690" sldId="258"/>
        </pc:sldMkLst>
      </pc:sldChg>
      <pc:sldChg chg="modSp add mod">
        <pc:chgData name="Richard Charnigo" userId="4fe029dc7930efe6" providerId="LiveId" clId="{529AA549-240D-474F-9D2D-321E3444AB05}" dt="2025-08-21T20:03:48.147" v="12505" actId="20577"/>
        <pc:sldMkLst>
          <pc:docMk/>
          <pc:sldMk cId="3657862003" sldId="258"/>
        </pc:sldMkLst>
        <pc:spChg chg="mod">
          <ac:chgData name="Richard Charnigo" userId="4fe029dc7930efe6" providerId="LiveId" clId="{529AA549-240D-474F-9D2D-321E3444AB05}" dt="2025-08-21T16:24:13.063" v="532" actId="20577"/>
          <ac:spMkLst>
            <pc:docMk/>
            <pc:sldMk cId="3657862003" sldId="258"/>
            <ac:spMk id="2" creationId="{031EB903-700B-36AF-6058-F6DC510AEB99}"/>
          </ac:spMkLst>
        </pc:spChg>
        <pc:spChg chg="mod">
          <ac:chgData name="Richard Charnigo" userId="4fe029dc7930efe6" providerId="LiveId" clId="{529AA549-240D-474F-9D2D-321E3444AB05}" dt="2025-08-21T20:03:48.147" v="12505" actId="20577"/>
          <ac:spMkLst>
            <pc:docMk/>
            <pc:sldMk cId="3657862003" sldId="258"/>
            <ac:spMk id="3" creationId="{D0F77F9F-E451-09F2-9595-3C1A6274DEC2}"/>
          </ac:spMkLst>
        </pc:spChg>
      </pc:sldChg>
      <pc:sldChg chg="modSp add mod">
        <pc:chgData name="Richard Charnigo" userId="4fe029dc7930efe6" providerId="LiveId" clId="{529AA549-240D-474F-9D2D-321E3444AB05}" dt="2025-08-21T21:00:11.265" v="12537" actId="20577"/>
        <pc:sldMkLst>
          <pc:docMk/>
          <pc:sldMk cId="1835744668" sldId="259"/>
        </pc:sldMkLst>
        <pc:spChg chg="mod">
          <ac:chgData name="Richard Charnigo" userId="4fe029dc7930efe6" providerId="LiveId" clId="{529AA549-240D-474F-9D2D-321E3444AB05}" dt="2025-08-21T21:00:11.265" v="12537" actId="20577"/>
          <ac:spMkLst>
            <pc:docMk/>
            <pc:sldMk cId="1835744668" sldId="259"/>
            <ac:spMk id="3" creationId="{D0F77F9F-E451-09F2-9595-3C1A6274DEC2}"/>
          </ac:spMkLst>
        </pc:spChg>
      </pc:sldChg>
      <pc:sldChg chg="del">
        <pc:chgData name="Richard Charnigo" userId="4fe029dc7930efe6" providerId="LiveId" clId="{529AA549-240D-474F-9D2D-321E3444AB05}" dt="2025-08-21T15:41:02.643" v="1" actId="2696"/>
        <pc:sldMkLst>
          <pc:docMk/>
          <pc:sldMk cId="3487639202" sldId="259"/>
        </pc:sldMkLst>
      </pc:sldChg>
      <pc:sldChg chg="modSp add mod">
        <pc:chgData name="Richard Charnigo" userId="4fe029dc7930efe6" providerId="LiveId" clId="{529AA549-240D-474F-9D2D-321E3444AB05}" dt="2025-08-21T21:00:17.315" v="12539" actId="20577"/>
        <pc:sldMkLst>
          <pc:docMk/>
          <pc:sldMk cId="381888664" sldId="260"/>
        </pc:sldMkLst>
        <pc:spChg chg="mod">
          <ac:chgData name="Richard Charnigo" userId="4fe029dc7930efe6" providerId="LiveId" clId="{529AA549-240D-474F-9D2D-321E3444AB05}" dt="2025-08-21T21:00:17.315" v="12539" actId="20577"/>
          <ac:spMkLst>
            <pc:docMk/>
            <pc:sldMk cId="381888664" sldId="260"/>
            <ac:spMk id="3" creationId="{D0F77F9F-E451-09F2-9595-3C1A6274DEC2}"/>
          </ac:spMkLst>
        </pc:spChg>
      </pc:sldChg>
      <pc:sldChg chg="del">
        <pc:chgData name="Richard Charnigo" userId="4fe029dc7930efe6" providerId="LiveId" clId="{529AA549-240D-474F-9D2D-321E3444AB05}" dt="2025-08-21T15:41:03.354" v="3" actId="2696"/>
        <pc:sldMkLst>
          <pc:docMk/>
          <pc:sldMk cId="486145219" sldId="260"/>
        </pc:sldMkLst>
      </pc:sldChg>
      <pc:sldChg chg="del">
        <pc:chgData name="Richard Charnigo" userId="4fe029dc7930efe6" providerId="LiveId" clId="{529AA549-240D-474F-9D2D-321E3444AB05}" dt="2025-08-21T15:41:03.144" v="2" actId="2696"/>
        <pc:sldMkLst>
          <pc:docMk/>
          <pc:sldMk cId="1669827461" sldId="261"/>
        </pc:sldMkLst>
      </pc:sldChg>
      <pc:sldChg chg="modSp add del mod">
        <pc:chgData name="Richard Charnigo" userId="4fe029dc7930efe6" providerId="LiveId" clId="{529AA549-240D-474F-9D2D-321E3444AB05}" dt="2025-08-21T16:52:02.334" v="3464" actId="2696"/>
        <pc:sldMkLst>
          <pc:docMk/>
          <pc:sldMk cId="2269369746" sldId="261"/>
        </pc:sldMkLst>
        <pc:spChg chg="mod">
          <ac:chgData name="Richard Charnigo" userId="4fe029dc7930efe6" providerId="LiveId" clId="{529AA549-240D-474F-9D2D-321E3444AB05}" dt="2025-08-21T16:50:37.867" v="3298" actId="20577"/>
          <ac:spMkLst>
            <pc:docMk/>
            <pc:sldMk cId="2269369746" sldId="261"/>
            <ac:spMk id="3" creationId="{D0F77F9F-E451-09F2-9595-3C1A6274DEC2}"/>
          </ac:spMkLst>
        </pc:spChg>
      </pc:sldChg>
      <pc:sldChg chg="modSp add mod">
        <pc:chgData name="Richard Charnigo" userId="4fe029dc7930efe6" providerId="LiveId" clId="{529AA549-240D-474F-9D2D-321E3444AB05}" dt="2025-08-21T22:36:12.818" v="14523" actId="20577"/>
        <pc:sldMkLst>
          <pc:docMk/>
          <pc:sldMk cId="70453490" sldId="262"/>
        </pc:sldMkLst>
        <pc:spChg chg="mod">
          <ac:chgData name="Richard Charnigo" userId="4fe029dc7930efe6" providerId="LiveId" clId="{529AA549-240D-474F-9D2D-321E3444AB05}" dt="2025-08-21T16:52:11.478" v="3465"/>
          <ac:spMkLst>
            <pc:docMk/>
            <pc:sldMk cId="70453490" sldId="262"/>
            <ac:spMk id="2" creationId="{031EB903-700B-36AF-6058-F6DC510AEB99}"/>
          </ac:spMkLst>
        </pc:spChg>
        <pc:spChg chg="mod">
          <ac:chgData name="Richard Charnigo" userId="4fe029dc7930efe6" providerId="LiveId" clId="{529AA549-240D-474F-9D2D-321E3444AB05}" dt="2025-08-21T22:36:12.818" v="14523" actId="20577"/>
          <ac:spMkLst>
            <pc:docMk/>
            <pc:sldMk cId="70453490" sldId="262"/>
            <ac:spMk id="3" creationId="{D0F77F9F-E451-09F2-9595-3C1A6274DEC2}"/>
          </ac:spMkLst>
        </pc:spChg>
      </pc:sldChg>
      <pc:sldChg chg="del">
        <pc:chgData name="Richard Charnigo" userId="4fe029dc7930efe6" providerId="LiveId" clId="{529AA549-240D-474F-9D2D-321E3444AB05}" dt="2025-08-21T15:41:03.524" v="4" actId="2696"/>
        <pc:sldMkLst>
          <pc:docMk/>
          <pc:sldMk cId="3836208498" sldId="262"/>
        </pc:sldMkLst>
      </pc:sldChg>
      <pc:sldChg chg="modSp add mod">
        <pc:chgData name="Richard Charnigo" userId="4fe029dc7930efe6" providerId="LiveId" clId="{529AA549-240D-474F-9D2D-321E3444AB05}" dt="2025-08-21T17:06:39.702" v="4827" actId="20577"/>
        <pc:sldMkLst>
          <pc:docMk/>
          <pc:sldMk cId="92818899" sldId="263"/>
        </pc:sldMkLst>
        <pc:spChg chg="mod">
          <ac:chgData name="Richard Charnigo" userId="4fe029dc7930efe6" providerId="LiveId" clId="{529AA549-240D-474F-9D2D-321E3444AB05}" dt="2025-08-21T16:52:21.444" v="3500" actId="20577"/>
          <ac:spMkLst>
            <pc:docMk/>
            <pc:sldMk cId="92818899" sldId="263"/>
            <ac:spMk id="2" creationId="{031EB903-700B-36AF-6058-F6DC510AEB99}"/>
          </ac:spMkLst>
        </pc:spChg>
        <pc:spChg chg="mod">
          <ac:chgData name="Richard Charnigo" userId="4fe029dc7930efe6" providerId="LiveId" clId="{529AA549-240D-474F-9D2D-321E3444AB05}" dt="2025-08-21T17:06:39.702" v="4827" actId="20577"/>
          <ac:spMkLst>
            <pc:docMk/>
            <pc:sldMk cId="92818899" sldId="263"/>
            <ac:spMk id="3" creationId="{D0F77F9F-E451-09F2-9595-3C1A6274DEC2}"/>
          </ac:spMkLst>
        </pc:spChg>
      </pc:sldChg>
      <pc:sldChg chg="modSp add mod">
        <pc:chgData name="Richard Charnigo" userId="4fe029dc7930efe6" providerId="LiveId" clId="{529AA549-240D-474F-9D2D-321E3444AB05}" dt="2025-08-21T22:09:11.373" v="13713" actId="115"/>
        <pc:sldMkLst>
          <pc:docMk/>
          <pc:sldMk cId="3688089636" sldId="264"/>
        </pc:sldMkLst>
        <pc:spChg chg="mod">
          <ac:chgData name="Richard Charnigo" userId="4fe029dc7930efe6" providerId="LiveId" clId="{529AA549-240D-474F-9D2D-321E3444AB05}" dt="2025-08-21T16:57:14.568" v="3922" actId="20577"/>
          <ac:spMkLst>
            <pc:docMk/>
            <pc:sldMk cId="3688089636" sldId="264"/>
            <ac:spMk id="2" creationId="{031EB903-700B-36AF-6058-F6DC510AEB99}"/>
          </ac:spMkLst>
        </pc:spChg>
        <pc:spChg chg="mod">
          <ac:chgData name="Richard Charnigo" userId="4fe029dc7930efe6" providerId="LiveId" clId="{529AA549-240D-474F-9D2D-321E3444AB05}" dt="2025-08-21T22:09:11.373" v="13713" actId="115"/>
          <ac:spMkLst>
            <pc:docMk/>
            <pc:sldMk cId="3688089636" sldId="264"/>
            <ac:spMk id="3" creationId="{D0F77F9F-E451-09F2-9595-3C1A6274DEC2}"/>
          </ac:spMkLst>
        </pc:spChg>
      </pc:sldChg>
      <pc:sldChg chg="del">
        <pc:chgData name="Richard Charnigo" userId="4fe029dc7930efe6" providerId="LiveId" clId="{529AA549-240D-474F-9D2D-321E3444AB05}" dt="2025-08-21T15:41:03.684" v="5" actId="2696"/>
        <pc:sldMkLst>
          <pc:docMk/>
          <pc:sldMk cId="4091834393" sldId="264"/>
        </pc:sldMkLst>
      </pc:sldChg>
      <pc:sldChg chg="del">
        <pc:chgData name="Richard Charnigo" userId="4fe029dc7930efe6" providerId="LiveId" clId="{529AA549-240D-474F-9D2D-321E3444AB05}" dt="2025-08-21T15:41:03.839" v="6" actId="2696"/>
        <pc:sldMkLst>
          <pc:docMk/>
          <pc:sldMk cId="463034473" sldId="265"/>
        </pc:sldMkLst>
      </pc:sldChg>
      <pc:sldChg chg="modSp add mod">
        <pc:chgData name="Richard Charnigo" userId="4fe029dc7930efe6" providerId="LiveId" clId="{529AA549-240D-474F-9D2D-321E3444AB05}" dt="2025-08-21T22:10:06.668" v="13754" actId="20577"/>
        <pc:sldMkLst>
          <pc:docMk/>
          <pc:sldMk cId="3765503201" sldId="265"/>
        </pc:sldMkLst>
        <pc:spChg chg="mod">
          <ac:chgData name="Richard Charnigo" userId="4fe029dc7930efe6" providerId="LiveId" clId="{529AA549-240D-474F-9D2D-321E3444AB05}" dt="2025-08-21T22:10:06.668" v="13754" actId="20577"/>
          <ac:spMkLst>
            <pc:docMk/>
            <pc:sldMk cId="3765503201" sldId="265"/>
            <ac:spMk id="3" creationId="{D0F77F9F-E451-09F2-9595-3C1A6274DEC2}"/>
          </ac:spMkLst>
        </pc:spChg>
      </pc:sldChg>
      <pc:sldChg chg="del">
        <pc:chgData name="Richard Charnigo" userId="4fe029dc7930efe6" providerId="LiveId" clId="{529AA549-240D-474F-9D2D-321E3444AB05}" dt="2025-08-21T15:41:03.989" v="7" actId="2696"/>
        <pc:sldMkLst>
          <pc:docMk/>
          <pc:sldMk cId="827101811" sldId="266"/>
        </pc:sldMkLst>
      </pc:sldChg>
      <pc:sldChg chg="modSp add mod">
        <pc:chgData name="Richard Charnigo" userId="4fe029dc7930efe6" providerId="LiveId" clId="{529AA549-240D-474F-9D2D-321E3444AB05}" dt="2025-08-21T21:30:08.700" v="13227" actId="20577"/>
        <pc:sldMkLst>
          <pc:docMk/>
          <pc:sldMk cId="3177200732" sldId="266"/>
        </pc:sldMkLst>
        <pc:spChg chg="mod">
          <ac:chgData name="Richard Charnigo" userId="4fe029dc7930efe6" providerId="LiveId" clId="{529AA549-240D-474F-9D2D-321E3444AB05}" dt="2025-08-21T21:30:08.700" v="13227" actId="20577"/>
          <ac:spMkLst>
            <pc:docMk/>
            <pc:sldMk cId="3177200732" sldId="266"/>
            <ac:spMk id="3" creationId="{D0F77F9F-E451-09F2-9595-3C1A6274DEC2}"/>
          </ac:spMkLst>
        </pc:spChg>
      </pc:sldChg>
      <pc:sldChg chg="del">
        <pc:chgData name="Richard Charnigo" userId="4fe029dc7930efe6" providerId="LiveId" clId="{529AA549-240D-474F-9D2D-321E3444AB05}" dt="2025-08-21T15:41:04.129" v="8" actId="2696"/>
        <pc:sldMkLst>
          <pc:docMk/>
          <pc:sldMk cId="74011755" sldId="267"/>
        </pc:sldMkLst>
      </pc:sldChg>
      <pc:sldChg chg="modSp add mod">
        <pc:chgData name="Richard Charnigo" userId="4fe029dc7930efe6" providerId="LiveId" clId="{529AA549-240D-474F-9D2D-321E3444AB05}" dt="2025-08-21T21:30:26.240" v="13249" actId="20577"/>
        <pc:sldMkLst>
          <pc:docMk/>
          <pc:sldMk cId="1366569942" sldId="267"/>
        </pc:sldMkLst>
        <pc:spChg chg="mod">
          <ac:chgData name="Richard Charnigo" userId="4fe029dc7930efe6" providerId="LiveId" clId="{529AA549-240D-474F-9D2D-321E3444AB05}" dt="2025-08-21T21:30:26.240" v="13249" actId="20577"/>
          <ac:spMkLst>
            <pc:docMk/>
            <pc:sldMk cId="1366569942" sldId="267"/>
            <ac:spMk id="3" creationId="{D0F77F9F-E451-09F2-9595-3C1A6274DEC2}"/>
          </ac:spMkLst>
        </pc:spChg>
      </pc:sldChg>
      <pc:sldChg chg="del">
        <pc:chgData name="Richard Charnigo" userId="4fe029dc7930efe6" providerId="LiveId" clId="{529AA549-240D-474F-9D2D-321E3444AB05}" dt="2025-08-21T15:41:04.289" v="9" actId="2696"/>
        <pc:sldMkLst>
          <pc:docMk/>
          <pc:sldMk cId="624998636" sldId="268"/>
        </pc:sldMkLst>
      </pc:sldChg>
      <pc:sldChg chg="modSp add mod">
        <pc:chgData name="Richard Charnigo" userId="4fe029dc7930efe6" providerId="LiveId" clId="{529AA549-240D-474F-9D2D-321E3444AB05}" dt="2025-08-21T22:13:17.037" v="13769" actId="20577"/>
        <pc:sldMkLst>
          <pc:docMk/>
          <pc:sldMk cId="1384251830" sldId="268"/>
        </pc:sldMkLst>
        <pc:spChg chg="mod">
          <ac:chgData name="Richard Charnigo" userId="4fe029dc7930efe6" providerId="LiveId" clId="{529AA549-240D-474F-9D2D-321E3444AB05}" dt="2025-08-21T22:13:17.037" v="13769" actId="20577"/>
          <ac:spMkLst>
            <pc:docMk/>
            <pc:sldMk cId="1384251830" sldId="268"/>
            <ac:spMk id="3" creationId="{D0F77F9F-E451-09F2-9595-3C1A6274DEC2}"/>
          </ac:spMkLst>
        </pc:spChg>
      </pc:sldChg>
      <pc:sldChg chg="modSp add mod">
        <pc:chgData name="Richard Charnigo" userId="4fe029dc7930efe6" providerId="LiveId" clId="{529AA549-240D-474F-9D2D-321E3444AB05}" dt="2025-08-25T23:10:32.246" v="14643" actId="20577"/>
        <pc:sldMkLst>
          <pc:docMk/>
          <pc:sldMk cId="19407454" sldId="269"/>
        </pc:sldMkLst>
        <pc:spChg chg="mod">
          <ac:chgData name="Richard Charnigo" userId="4fe029dc7930efe6" providerId="LiveId" clId="{529AA549-240D-474F-9D2D-321E3444AB05}" dt="2025-08-25T23:10:32.246" v="14643" actId="20577"/>
          <ac:spMkLst>
            <pc:docMk/>
            <pc:sldMk cId="19407454" sldId="269"/>
            <ac:spMk id="2" creationId="{031EB903-700B-36AF-6058-F6DC510AEB99}"/>
          </ac:spMkLst>
        </pc:spChg>
        <pc:spChg chg="mod">
          <ac:chgData name="Richard Charnigo" userId="4fe029dc7930efe6" providerId="LiveId" clId="{529AA549-240D-474F-9D2D-321E3444AB05}" dt="2025-08-21T22:13:40.803" v="13810" actId="20577"/>
          <ac:spMkLst>
            <pc:docMk/>
            <pc:sldMk cId="19407454" sldId="269"/>
            <ac:spMk id="3" creationId="{D0F77F9F-E451-09F2-9595-3C1A6274DEC2}"/>
          </ac:spMkLst>
        </pc:spChg>
      </pc:sldChg>
      <pc:sldChg chg="del">
        <pc:chgData name="Richard Charnigo" userId="4fe029dc7930efe6" providerId="LiveId" clId="{529AA549-240D-474F-9D2D-321E3444AB05}" dt="2025-08-21T15:41:04.429" v="10" actId="2696"/>
        <pc:sldMkLst>
          <pc:docMk/>
          <pc:sldMk cId="3216647270" sldId="269"/>
        </pc:sldMkLst>
      </pc:sldChg>
      <pc:sldChg chg="modSp add mod">
        <pc:chgData name="Richard Charnigo" userId="4fe029dc7930efe6" providerId="LiveId" clId="{529AA549-240D-474F-9D2D-321E3444AB05}" dt="2025-08-25T23:07:41.128" v="14557" actId="20577"/>
        <pc:sldMkLst>
          <pc:docMk/>
          <pc:sldMk cId="994343110" sldId="270"/>
        </pc:sldMkLst>
        <pc:spChg chg="mod">
          <ac:chgData name="Richard Charnigo" userId="4fe029dc7930efe6" providerId="LiveId" clId="{529AA549-240D-474F-9D2D-321E3444AB05}" dt="2025-08-25T23:07:41.128" v="14557" actId="20577"/>
          <ac:spMkLst>
            <pc:docMk/>
            <pc:sldMk cId="994343110" sldId="270"/>
            <ac:spMk id="2" creationId="{031EB903-700B-36AF-6058-F6DC510AEB99}"/>
          </ac:spMkLst>
        </pc:spChg>
        <pc:spChg chg="mod">
          <ac:chgData name="Richard Charnigo" userId="4fe029dc7930efe6" providerId="LiveId" clId="{529AA549-240D-474F-9D2D-321E3444AB05}" dt="2025-08-21T22:14:10.167" v="13826" actId="20577"/>
          <ac:spMkLst>
            <pc:docMk/>
            <pc:sldMk cId="994343110" sldId="270"/>
            <ac:spMk id="3" creationId="{D0F77F9F-E451-09F2-9595-3C1A6274DEC2}"/>
          </ac:spMkLst>
        </pc:spChg>
      </pc:sldChg>
      <pc:sldChg chg="del">
        <pc:chgData name="Richard Charnigo" userId="4fe029dc7930efe6" providerId="LiveId" clId="{529AA549-240D-474F-9D2D-321E3444AB05}" dt="2025-08-21T15:41:04.578" v="11" actId="2696"/>
        <pc:sldMkLst>
          <pc:docMk/>
          <pc:sldMk cId="1297844081" sldId="270"/>
        </pc:sldMkLst>
      </pc:sldChg>
      <pc:sldChg chg="modSp add mod">
        <pc:chgData name="Richard Charnigo" userId="4fe029dc7930efe6" providerId="LiveId" clId="{529AA549-240D-474F-9D2D-321E3444AB05}" dt="2025-08-25T23:07:46.692" v="14559" actId="20577"/>
        <pc:sldMkLst>
          <pc:docMk/>
          <pc:sldMk cId="557716126" sldId="271"/>
        </pc:sldMkLst>
        <pc:spChg chg="mod">
          <ac:chgData name="Richard Charnigo" userId="4fe029dc7930efe6" providerId="LiveId" clId="{529AA549-240D-474F-9D2D-321E3444AB05}" dt="2025-08-25T23:07:46.692" v="14559" actId="20577"/>
          <ac:spMkLst>
            <pc:docMk/>
            <pc:sldMk cId="557716126" sldId="271"/>
            <ac:spMk id="2" creationId="{031EB903-700B-36AF-6058-F6DC510AEB99}"/>
          </ac:spMkLst>
        </pc:spChg>
        <pc:spChg chg="mod">
          <ac:chgData name="Richard Charnigo" userId="4fe029dc7930efe6" providerId="LiveId" clId="{529AA549-240D-474F-9D2D-321E3444AB05}" dt="2025-08-21T22:14:55.403" v="13874" actId="20577"/>
          <ac:spMkLst>
            <pc:docMk/>
            <pc:sldMk cId="557716126" sldId="271"/>
            <ac:spMk id="3" creationId="{D0F77F9F-E451-09F2-9595-3C1A6274DEC2}"/>
          </ac:spMkLst>
        </pc:spChg>
      </pc:sldChg>
      <pc:sldChg chg="del">
        <pc:chgData name="Richard Charnigo" userId="4fe029dc7930efe6" providerId="LiveId" clId="{529AA549-240D-474F-9D2D-321E3444AB05}" dt="2025-08-21T15:41:04.731" v="12" actId="2696"/>
        <pc:sldMkLst>
          <pc:docMk/>
          <pc:sldMk cId="868887910" sldId="271"/>
        </pc:sldMkLst>
      </pc:sldChg>
      <pc:sldChg chg="modSp add mod">
        <pc:chgData name="Richard Charnigo" userId="4fe029dc7930efe6" providerId="LiveId" clId="{529AA549-240D-474F-9D2D-321E3444AB05}" dt="2025-08-21T22:23:52.917" v="14397" actId="20577"/>
        <pc:sldMkLst>
          <pc:docMk/>
          <pc:sldMk cId="1053958767" sldId="272"/>
        </pc:sldMkLst>
        <pc:spChg chg="mod">
          <ac:chgData name="Richard Charnigo" userId="4fe029dc7930efe6" providerId="LiveId" clId="{529AA549-240D-474F-9D2D-321E3444AB05}" dt="2025-08-21T22:23:52.917" v="14397" actId="20577"/>
          <ac:spMkLst>
            <pc:docMk/>
            <pc:sldMk cId="1053958767" sldId="272"/>
            <ac:spMk id="2" creationId="{031EB903-700B-36AF-6058-F6DC510AEB99}"/>
          </ac:spMkLst>
        </pc:spChg>
        <pc:spChg chg="mod">
          <ac:chgData name="Richard Charnigo" userId="4fe029dc7930efe6" providerId="LiveId" clId="{529AA549-240D-474F-9D2D-321E3444AB05}" dt="2025-08-21T22:15:38.882" v="13886" actId="20577"/>
          <ac:spMkLst>
            <pc:docMk/>
            <pc:sldMk cId="1053958767" sldId="272"/>
            <ac:spMk id="3" creationId="{D0F77F9F-E451-09F2-9595-3C1A6274DEC2}"/>
          </ac:spMkLst>
        </pc:spChg>
      </pc:sldChg>
      <pc:sldChg chg="del">
        <pc:chgData name="Richard Charnigo" userId="4fe029dc7930efe6" providerId="LiveId" clId="{529AA549-240D-474F-9D2D-321E3444AB05}" dt="2025-08-21T15:41:05.053" v="13" actId="2696"/>
        <pc:sldMkLst>
          <pc:docMk/>
          <pc:sldMk cId="3749213687" sldId="272"/>
        </pc:sldMkLst>
      </pc:sldChg>
      <pc:sldChg chg="modSp add mod">
        <pc:chgData name="Richard Charnigo" userId="4fe029dc7930efe6" providerId="LiveId" clId="{529AA549-240D-474F-9D2D-321E3444AB05}" dt="2025-08-25T23:09:11.423" v="14609" actId="20577"/>
        <pc:sldMkLst>
          <pc:docMk/>
          <pc:sldMk cId="1737455786" sldId="273"/>
        </pc:sldMkLst>
        <pc:spChg chg="mod">
          <ac:chgData name="Richard Charnigo" userId="4fe029dc7930efe6" providerId="LiveId" clId="{529AA549-240D-474F-9D2D-321E3444AB05}" dt="2025-08-21T22:23:59.249" v="14399" actId="20577"/>
          <ac:spMkLst>
            <pc:docMk/>
            <pc:sldMk cId="1737455786" sldId="273"/>
            <ac:spMk id="2" creationId="{031EB903-700B-36AF-6058-F6DC510AEB99}"/>
          </ac:spMkLst>
        </pc:spChg>
        <pc:spChg chg="mod">
          <ac:chgData name="Richard Charnigo" userId="4fe029dc7930efe6" providerId="LiveId" clId="{529AA549-240D-474F-9D2D-321E3444AB05}" dt="2025-08-25T23:09:11.423" v="14609" actId="20577"/>
          <ac:spMkLst>
            <pc:docMk/>
            <pc:sldMk cId="1737455786" sldId="273"/>
            <ac:spMk id="3" creationId="{D0F77F9F-E451-09F2-9595-3C1A6274DEC2}"/>
          </ac:spMkLst>
        </pc:spChg>
      </pc:sldChg>
      <pc:sldChg chg="del">
        <pc:chgData name="Richard Charnigo" userId="4fe029dc7930efe6" providerId="LiveId" clId="{529AA549-240D-474F-9D2D-321E3444AB05}" dt="2025-08-21T15:41:05.214" v="14" actId="2696"/>
        <pc:sldMkLst>
          <pc:docMk/>
          <pc:sldMk cId="3300258230" sldId="273"/>
        </pc:sldMkLst>
      </pc:sldChg>
      <pc:sldChg chg="del">
        <pc:chgData name="Richard Charnigo" userId="4fe029dc7930efe6" providerId="LiveId" clId="{529AA549-240D-474F-9D2D-321E3444AB05}" dt="2025-08-21T15:41:05.380" v="15" actId="2696"/>
        <pc:sldMkLst>
          <pc:docMk/>
          <pc:sldMk cId="2896762962" sldId="274"/>
        </pc:sldMkLst>
      </pc:sldChg>
      <pc:sldChg chg="modSp add mod">
        <pc:chgData name="Richard Charnigo" userId="4fe029dc7930efe6" providerId="LiveId" clId="{529AA549-240D-474F-9D2D-321E3444AB05}" dt="2025-08-21T22:24:18.175" v="14433" actId="20577"/>
        <pc:sldMkLst>
          <pc:docMk/>
          <pc:sldMk cId="4245289129" sldId="274"/>
        </pc:sldMkLst>
        <pc:spChg chg="mod">
          <ac:chgData name="Richard Charnigo" userId="4fe029dc7930efe6" providerId="LiveId" clId="{529AA549-240D-474F-9D2D-321E3444AB05}" dt="2025-08-21T22:24:18.175" v="14433" actId="20577"/>
          <ac:spMkLst>
            <pc:docMk/>
            <pc:sldMk cId="4245289129" sldId="274"/>
            <ac:spMk id="2" creationId="{031EB903-700B-36AF-6058-F6DC510AEB99}"/>
          </ac:spMkLst>
        </pc:spChg>
        <pc:spChg chg="mod">
          <ac:chgData name="Richard Charnigo" userId="4fe029dc7930efe6" providerId="LiveId" clId="{529AA549-240D-474F-9D2D-321E3444AB05}" dt="2025-08-21T21:35:18.423" v="13307" actId="20577"/>
          <ac:spMkLst>
            <pc:docMk/>
            <pc:sldMk cId="4245289129" sldId="274"/>
            <ac:spMk id="3" creationId="{D0F77F9F-E451-09F2-9595-3C1A6274DEC2}"/>
          </ac:spMkLst>
        </pc:spChg>
      </pc:sldChg>
      <pc:sldChg chg="modSp add mod">
        <pc:chgData name="Richard Charnigo" userId="4fe029dc7930efe6" providerId="LiveId" clId="{529AA549-240D-474F-9D2D-321E3444AB05}" dt="2025-08-21T22:24:27.834" v="14435" actId="20577"/>
        <pc:sldMkLst>
          <pc:docMk/>
          <pc:sldMk cId="1090702431" sldId="275"/>
        </pc:sldMkLst>
        <pc:spChg chg="mod">
          <ac:chgData name="Richard Charnigo" userId="4fe029dc7930efe6" providerId="LiveId" clId="{529AA549-240D-474F-9D2D-321E3444AB05}" dt="2025-08-21T22:24:27.834" v="14435" actId="20577"/>
          <ac:spMkLst>
            <pc:docMk/>
            <pc:sldMk cId="1090702431" sldId="275"/>
            <ac:spMk id="2" creationId="{031EB903-700B-36AF-6058-F6DC510AEB99}"/>
          </ac:spMkLst>
        </pc:spChg>
        <pc:spChg chg="mod">
          <ac:chgData name="Richard Charnigo" userId="4fe029dc7930efe6" providerId="LiveId" clId="{529AA549-240D-474F-9D2D-321E3444AB05}" dt="2025-08-21T21:37:07.253" v="13485" actId="20577"/>
          <ac:spMkLst>
            <pc:docMk/>
            <pc:sldMk cId="1090702431" sldId="275"/>
            <ac:spMk id="3" creationId="{D0F77F9F-E451-09F2-9595-3C1A6274DEC2}"/>
          </ac:spMkLst>
        </pc:spChg>
      </pc:sldChg>
      <pc:sldChg chg="del">
        <pc:chgData name="Richard Charnigo" userId="4fe029dc7930efe6" providerId="LiveId" clId="{529AA549-240D-474F-9D2D-321E3444AB05}" dt="2025-08-21T15:41:05.523" v="16" actId="2696"/>
        <pc:sldMkLst>
          <pc:docMk/>
          <pc:sldMk cId="2710219387" sldId="275"/>
        </pc:sldMkLst>
      </pc:sldChg>
      <pc:sldChg chg="modSp add mod">
        <pc:chgData name="Richard Charnigo" userId="4fe029dc7930efe6" providerId="LiveId" clId="{529AA549-240D-474F-9D2D-321E3444AB05}" dt="2025-08-21T22:24:31.047" v="14437" actId="20577"/>
        <pc:sldMkLst>
          <pc:docMk/>
          <pc:sldMk cId="2849288828" sldId="276"/>
        </pc:sldMkLst>
        <pc:spChg chg="mod">
          <ac:chgData name="Richard Charnigo" userId="4fe029dc7930efe6" providerId="LiveId" clId="{529AA549-240D-474F-9D2D-321E3444AB05}" dt="2025-08-21T22:24:31.047" v="14437" actId="20577"/>
          <ac:spMkLst>
            <pc:docMk/>
            <pc:sldMk cId="2849288828" sldId="276"/>
            <ac:spMk id="2" creationId="{031EB903-700B-36AF-6058-F6DC510AEB99}"/>
          </ac:spMkLst>
        </pc:spChg>
        <pc:spChg chg="mod">
          <ac:chgData name="Richard Charnigo" userId="4fe029dc7930efe6" providerId="LiveId" clId="{529AA549-240D-474F-9D2D-321E3444AB05}" dt="2025-08-21T19:59:45.285" v="12429" actId="20577"/>
          <ac:spMkLst>
            <pc:docMk/>
            <pc:sldMk cId="2849288828" sldId="276"/>
            <ac:spMk id="3" creationId="{D0F77F9F-E451-09F2-9595-3C1A6274DEC2}"/>
          </ac:spMkLst>
        </pc:spChg>
      </pc:sldChg>
      <pc:sldChg chg="del">
        <pc:chgData name="Richard Charnigo" userId="4fe029dc7930efe6" providerId="LiveId" clId="{529AA549-240D-474F-9D2D-321E3444AB05}" dt="2025-08-21T15:41:05.693" v="17" actId="2696"/>
        <pc:sldMkLst>
          <pc:docMk/>
          <pc:sldMk cId="3879479751" sldId="276"/>
        </pc:sldMkLst>
      </pc:sldChg>
      <pc:sldChg chg="modSp add mod">
        <pc:chgData name="Richard Charnigo" userId="4fe029dc7930efe6" providerId="LiveId" clId="{529AA549-240D-474F-9D2D-321E3444AB05}" dt="2025-08-25T23:08:11.507" v="14593" actId="20577"/>
        <pc:sldMkLst>
          <pc:docMk/>
          <pc:sldMk cId="3055664607" sldId="277"/>
        </pc:sldMkLst>
        <pc:spChg chg="mod">
          <ac:chgData name="Richard Charnigo" userId="4fe029dc7930efe6" providerId="LiveId" clId="{529AA549-240D-474F-9D2D-321E3444AB05}" dt="2025-08-25T23:08:11.507" v="14593" actId="20577"/>
          <ac:spMkLst>
            <pc:docMk/>
            <pc:sldMk cId="3055664607" sldId="277"/>
            <ac:spMk id="2" creationId="{031EB903-700B-36AF-6058-F6DC510AEB99}"/>
          </ac:spMkLst>
        </pc:spChg>
        <pc:spChg chg="mod">
          <ac:chgData name="Richard Charnigo" userId="4fe029dc7930efe6" providerId="LiveId" clId="{529AA549-240D-474F-9D2D-321E3444AB05}" dt="2025-08-21T22:27:08.113" v="14497" actId="20577"/>
          <ac:spMkLst>
            <pc:docMk/>
            <pc:sldMk cId="3055664607" sldId="277"/>
            <ac:spMk id="3" creationId="{D0F77F9F-E451-09F2-9595-3C1A6274DEC2}"/>
          </ac:spMkLst>
        </pc:spChg>
      </pc:sldChg>
      <pc:sldChg chg="modSp add mod">
        <pc:chgData name="Richard Charnigo" userId="4fe029dc7930efe6" providerId="LiveId" clId="{529AA549-240D-474F-9D2D-321E3444AB05}" dt="2025-08-25T23:11:49.919" v="14645" actId="20577"/>
        <pc:sldMkLst>
          <pc:docMk/>
          <pc:sldMk cId="2306257635" sldId="278"/>
        </pc:sldMkLst>
        <pc:spChg chg="mod">
          <ac:chgData name="Richard Charnigo" userId="4fe029dc7930efe6" providerId="LiveId" clId="{529AA549-240D-474F-9D2D-321E3444AB05}" dt="2025-08-21T19:50:41.525" v="10669" actId="20577"/>
          <ac:spMkLst>
            <pc:docMk/>
            <pc:sldMk cId="2306257635" sldId="278"/>
            <ac:spMk id="2" creationId="{031EB903-700B-36AF-6058-F6DC510AEB99}"/>
          </ac:spMkLst>
        </pc:spChg>
        <pc:spChg chg="mod">
          <ac:chgData name="Richard Charnigo" userId="4fe029dc7930efe6" providerId="LiveId" clId="{529AA549-240D-474F-9D2D-321E3444AB05}" dt="2025-08-25T23:11:49.919" v="14645" actId="20577"/>
          <ac:spMkLst>
            <pc:docMk/>
            <pc:sldMk cId="2306257635" sldId="278"/>
            <ac:spMk id="3" creationId="{D0F77F9F-E451-09F2-9595-3C1A6274DEC2}"/>
          </ac:spMkLst>
        </pc:spChg>
      </pc:sldChg>
      <pc:sldChg chg="modSp add mod">
        <pc:chgData name="Richard Charnigo" userId="4fe029dc7930efe6" providerId="LiveId" clId="{529AA549-240D-474F-9D2D-321E3444AB05}" dt="2025-08-21T22:27:44.362" v="14507" actId="20577"/>
        <pc:sldMkLst>
          <pc:docMk/>
          <pc:sldMk cId="1539710429" sldId="279"/>
        </pc:sldMkLst>
        <pc:spChg chg="mod">
          <ac:chgData name="Richard Charnigo" userId="4fe029dc7930efe6" providerId="LiveId" clId="{529AA549-240D-474F-9D2D-321E3444AB05}" dt="2025-08-21T19:53:32.398" v="11295" actId="20577"/>
          <ac:spMkLst>
            <pc:docMk/>
            <pc:sldMk cId="1539710429" sldId="279"/>
            <ac:spMk id="2" creationId="{031EB903-700B-36AF-6058-F6DC510AEB99}"/>
          </ac:spMkLst>
        </pc:spChg>
        <pc:spChg chg="mod">
          <ac:chgData name="Richard Charnigo" userId="4fe029dc7930efe6" providerId="LiveId" clId="{529AA549-240D-474F-9D2D-321E3444AB05}" dt="2025-08-21T22:27:44.362" v="14507" actId="20577"/>
          <ac:spMkLst>
            <pc:docMk/>
            <pc:sldMk cId="1539710429" sldId="279"/>
            <ac:spMk id="3" creationId="{D0F77F9F-E451-09F2-9595-3C1A6274DEC2}"/>
          </ac:spMkLst>
        </pc:spChg>
      </pc:sldChg>
      <pc:sldChg chg="modSp add mod">
        <pc:chgData name="Richard Charnigo" userId="4fe029dc7930efe6" providerId="LiveId" clId="{529AA549-240D-474F-9D2D-321E3444AB05}" dt="2025-08-21T22:28:17.831" v="14522" actId="20577"/>
        <pc:sldMkLst>
          <pc:docMk/>
          <pc:sldMk cId="253181932" sldId="280"/>
        </pc:sldMkLst>
        <pc:spChg chg="mod">
          <ac:chgData name="Richard Charnigo" userId="4fe029dc7930efe6" providerId="LiveId" clId="{529AA549-240D-474F-9D2D-321E3444AB05}" dt="2025-08-21T22:28:17.831" v="14522" actId="20577"/>
          <ac:spMkLst>
            <pc:docMk/>
            <pc:sldMk cId="253181932" sldId="280"/>
            <ac:spMk id="3" creationId="{D0F77F9F-E451-09F2-9595-3C1A6274DEC2}"/>
          </ac:spMkLst>
        </pc:spChg>
      </pc:sldChg>
      <pc:sldChg chg="modSp add mod">
        <pc:chgData name="Richard Charnigo" userId="4fe029dc7930efe6" providerId="LiveId" clId="{529AA549-240D-474F-9D2D-321E3444AB05}" dt="2025-08-21T22:25:30.199" v="14455" actId="20577"/>
        <pc:sldMkLst>
          <pc:docMk/>
          <pc:sldMk cId="20385668" sldId="281"/>
        </pc:sldMkLst>
        <pc:spChg chg="mod">
          <ac:chgData name="Richard Charnigo" userId="4fe029dc7930efe6" providerId="LiveId" clId="{529AA549-240D-474F-9D2D-321E3444AB05}" dt="2025-08-21T22:24:03.624" v="14401" actId="20577"/>
          <ac:spMkLst>
            <pc:docMk/>
            <pc:sldMk cId="20385668" sldId="281"/>
            <ac:spMk id="2" creationId="{031EB903-700B-36AF-6058-F6DC510AEB99}"/>
          </ac:spMkLst>
        </pc:spChg>
        <pc:spChg chg="mod">
          <ac:chgData name="Richard Charnigo" userId="4fe029dc7930efe6" providerId="LiveId" clId="{529AA549-240D-474F-9D2D-321E3444AB05}" dt="2025-08-21T22:25:30.199" v="14455" actId="20577"/>
          <ac:spMkLst>
            <pc:docMk/>
            <pc:sldMk cId="20385668" sldId="281"/>
            <ac:spMk id="3" creationId="{D0F77F9F-E451-09F2-9595-3C1A6274DEC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8/26/2025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8/26/2025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8/26/2025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8/26/2025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8/26/2025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8/26/2025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8/26/2025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8/26/2025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8/26/2025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8/26/2025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8/26/2025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8/26/2025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7168896" y="395982"/>
            <a:ext cx="4361688" cy="3475236"/>
          </a:xfrm>
        </p:spPr>
        <p:txBody>
          <a:bodyPr>
            <a:normAutofit/>
          </a:bodyPr>
          <a:lstStyle/>
          <a:p>
            <a:pPr algn="l"/>
            <a:r>
              <a:rPr lang="en-US" sz="3400" dirty="0"/>
              <a:t>The roles of theory and simulation</a:t>
            </a:r>
            <a:br>
              <a:rPr lang="en-US" sz="3400" dirty="0"/>
            </a:br>
            <a:br>
              <a:rPr lang="en-US" sz="3400" dirty="0"/>
            </a:br>
            <a:r>
              <a:rPr lang="en-US" sz="3400" dirty="0"/>
              <a:t>	</a:t>
            </a:r>
            <a:r>
              <a:rPr lang="en-US" sz="4600" dirty="0"/>
              <a:t> </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675</a:t>
            </a:r>
          </a:p>
          <a:p>
            <a:pPr algn="l">
              <a:lnSpc>
                <a:spcPct val="110000"/>
              </a:lnSpc>
            </a:pPr>
            <a:r>
              <a:rPr lang="en-US" sz="2400" dirty="0"/>
              <a:t>Fall 2025</a:t>
            </a:r>
          </a:p>
          <a:p>
            <a:pPr algn="l">
              <a:lnSpc>
                <a:spcPct val="110000"/>
              </a:lnSpc>
            </a:pPr>
            <a:r>
              <a:rPr lang="en-US" sz="2400" dirty="0"/>
              <a:t>Lecture 1</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3. If the two populations have different means but a common variance, and if the outcome variable follows a normal distribution in each population, then a known theoretical result is that the equal variances version of the  T  statistic follows a </a:t>
            </a:r>
            <a:r>
              <a:rPr lang="en-US" sz="2800" u="sng" dirty="0"/>
              <a:t>noncentral</a:t>
            </a:r>
            <a:r>
              <a:rPr lang="en-US" sz="2800" dirty="0"/>
              <a:t>  t  distribution on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degrees of freedom.  </a:t>
            </a:r>
          </a:p>
          <a:p>
            <a:pPr marL="0" indent="0">
              <a:spcBef>
                <a:spcPts val="0"/>
              </a:spcBef>
              <a:buNone/>
            </a:pPr>
            <a:endParaRPr lang="en-US" sz="2800" dirty="0"/>
          </a:p>
          <a:p>
            <a:pPr marL="0" indent="0">
              <a:spcBef>
                <a:spcPts val="0"/>
              </a:spcBef>
              <a:buNone/>
            </a:pPr>
            <a:r>
              <a:rPr lang="en-US" sz="2800" dirty="0"/>
              <a:t>A noncentral  t  distribution is not quite the same as shifting a regular  t  distribution.</a:t>
            </a:r>
          </a:p>
        </p:txBody>
      </p:sp>
    </p:spTree>
    <p:extLst>
      <p:ext uri="{BB962C8B-B14F-4D97-AF65-F5344CB8AC3E}">
        <p14:creationId xmlns:p14="http://schemas.microsoft.com/office/powerpoint/2010/main" val="31772007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However, it is still true that a noncentral  t  distribution has more probability away from zero than a regular  t  distribution.  </a:t>
            </a:r>
          </a:p>
          <a:p>
            <a:pPr marL="0" indent="0">
              <a:spcBef>
                <a:spcPts val="0"/>
              </a:spcBef>
              <a:buNone/>
            </a:pPr>
            <a:endParaRPr lang="en-US" sz="2800" dirty="0"/>
          </a:p>
          <a:p>
            <a:pPr marL="0" indent="0">
              <a:spcBef>
                <a:spcPts val="0"/>
              </a:spcBef>
              <a:buNone/>
            </a:pPr>
            <a:r>
              <a:rPr lang="en-US" sz="2800" dirty="0"/>
              <a:t>Thus, we have </a:t>
            </a:r>
            <a:r>
              <a:rPr lang="en-US" sz="2800" u="sng" dirty="0"/>
              <a:t>more than</a:t>
            </a:r>
            <a:r>
              <a:rPr lang="en-US" sz="2800" dirty="0"/>
              <a:t> a  5%  probability that the absolute value of the  T  statistic exceeds the  97.5</a:t>
            </a:r>
            <a:r>
              <a:rPr lang="en-US" sz="2800" baseline="30000" dirty="0"/>
              <a:t>th</a:t>
            </a:r>
            <a:r>
              <a:rPr lang="en-US" sz="2800" dirty="0"/>
              <a:t>  percentile of the  t  distribution on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degrees of freedom.  A test for which rejection of a false null hypothesis is more probable than rejection of a true null hypothesis is called </a:t>
            </a:r>
            <a:r>
              <a:rPr lang="en-US" sz="2800" u="sng" dirty="0"/>
              <a:t>unbiased</a:t>
            </a:r>
            <a:r>
              <a:rPr lang="en-US" sz="2800" dirty="0"/>
              <a:t>.</a:t>
            </a:r>
          </a:p>
        </p:txBody>
      </p:sp>
    </p:spTree>
    <p:extLst>
      <p:ext uri="{BB962C8B-B14F-4D97-AF65-F5344CB8AC3E}">
        <p14:creationId xmlns:p14="http://schemas.microsoft.com/office/powerpoint/2010/main" val="1366569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the two populations have different means and have finite (possibly different) variances, then a known theoretical result for the unequal variances version is that  P( | T | &gt; 1.96 )  converges to  100%  as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go to infinity.  A test for which power approaches  100%  is called </a:t>
            </a:r>
            <a:r>
              <a:rPr lang="en-US" sz="2800" u="sng" dirty="0"/>
              <a:t>consistent</a:t>
            </a:r>
            <a:r>
              <a:rPr lang="en-US" sz="2800" dirty="0"/>
              <a:t>.</a:t>
            </a:r>
          </a:p>
        </p:txBody>
      </p:sp>
    </p:spTree>
    <p:extLst>
      <p:ext uri="{BB962C8B-B14F-4D97-AF65-F5344CB8AC3E}">
        <p14:creationId xmlns:p14="http://schemas.microsoft.com/office/powerpoint/2010/main" val="1384251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Why we still use simulations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Statistical theory provides some helpful assurances about the soundness of the two-sample  t  test, particularly if the outcome is normally distributed with the same variance in both populations.</a:t>
            </a:r>
          </a:p>
          <a:p>
            <a:pPr marL="0" indent="0">
              <a:spcBef>
                <a:spcPts val="0"/>
              </a:spcBef>
              <a:buNone/>
            </a:pPr>
            <a:endParaRPr lang="en-US" sz="2800" dirty="0"/>
          </a:p>
          <a:p>
            <a:pPr marL="0" indent="0">
              <a:spcBef>
                <a:spcPts val="0"/>
              </a:spcBef>
              <a:buNone/>
            </a:pPr>
            <a:r>
              <a:rPr lang="en-US" sz="2800" dirty="0"/>
              <a:t>What happens if the outcome is </a:t>
            </a:r>
            <a:r>
              <a:rPr lang="en-US" sz="2800" u="sng" dirty="0"/>
              <a:t>not</a:t>
            </a:r>
            <a:r>
              <a:rPr lang="en-US" sz="2800" dirty="0"/>
              <a:t> normally distributed or does </a:t>
            </a:r>
            <a:r>
              <a:rPr lang="en-US" sz="2800" u="sng" dirty="0"/>
              <a:t>not</a:t>
            </a:r>
            <a:r>
              <a:rPr lang="en-US" sz="2800" dirty="0"/>
              <a:t> have the same variance in both populations ?</a:t>
            </a:r>
          </a:p>
          <a:p>
            <a:pPr marL="0" indent="0">
              <a:spcBef>
                <a:spcPts val="0"/>
              </a:spcBef>
              <a:buNone/>
            </a:pPr>
            <a:endParaRPr lang="en-US" sz="2800" dirty="0"/>
          </a:p>
          <a:p>
            <a:pPr marL="0" indent="0">
              <a:spcBef>
                <a:spcPts val="0"/>
              </a:spcBef>
              <a:buNone/>
            </a:pPr>
            <a:endParaRPr lang="en-US" sz="2800" dirty="0"/>
          </a:p>
        </p:txBody>
      </p:sp>
    </p:spTree>
    <p:extLst>
      <p:ext uri="{BB962C8B-B14F-4D97-AF65-F5344CB8AC3E}">
        <p14:creationId xmlns:p14="http://schemas.microsoft.com/office/powerpoint/2010/main" val="19407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Why we still use simulations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For the unequal variances version, we saw that Type I error probability converges to  5%  and that Type II error probability converges to  0%  as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go to infinity.  </a:t>
            </a:r>
          </a:p>
          <a:p>
            <a:pPr marL="0" indent="0">
              <a:spcBef>
                <a:spcPts val="0"/>
              </a:spcBef>
              <a:buNone/>
            </a:pPr>
            <a:endParaRPr lang="en-US" sz="2800" dirty="0"/>
          </a:p>
          <a:p>
            <a:pPr marL="0" indent="0">
              <a:spcBef>
                <a:spcPts val="0"/>
              </a:spcBef>
              <a:buNone/>
            </a:pPr>
            <a:r>
              <a:rPr lang="en-US" sz="2800" dirty="0"/>
              <a:t>In data analytic practice, however,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are both finite.  For instance, if the variance in the first population is twice that in the second population, and if we take  </a:t>
            </a:r>
            <a:r>
              <a:rPr lang="en-US" sz="2800" i="1" dirty="0"/>
              <a:t>n</a:t>
            </a:r>
            <a:r>
              <a:rPr lang="en-US" sz="2800" i="1" baseline="-25000" dirty="0"/>
              <a:t>1</a:t>
            </a:r>
            <a:r>
              <a:rPr lang="en-US" sz="2800" dirty="0"/>
              <a:t> = 40  and  </a:t>
            </a:r>
            <a:r>
              <a:rPr lang="en-US" sz="2800" i="1" dirty="0"/>
              <a:t>n</a:t>
            </a:r>
            <a:r>
              <a:rPr lang="en-US" sz="2800" i="1" baseline="-25000" dirty="0"/>
              <a:t>2</a:t>
            </a:r>
            <a:r>
              <a:rPr lang="en-US" sz="2800" dirty="0"/>
              <a:t> = 20  (is that reasonable ?), what will be the Type I and Type II error probabilities ?</a:t>
            </a:r>
          </a:p>
          <a:p>
            <a:pPr marL="0" indent="0">
              <a:spcBef>
                <a:spcPts val="0"/>
              </a:spcBef>
              <a:buNone/>
            </a:pPr>
            <a:endParaRPr lang="en-US" sz="2800" dirty="0"/>
          </a:p>
        </p:txBody>
      </p:sp>
    </p:spTree>
    <p:extLst>
      <p:ext uri="{BB962C8B-B14F-4D97-AF65-F5344CB8AC3E}">
        <p14:creationId xmlns:p14="http://schemas.microsoft.com/office/powerpoint/2010/main" val="9943431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Why we still use simulations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Even here, we need more information for a unique answer.  In particular, we need to know the distribution of the outcome variable in each population.</a:t>
            </a:r>
          </a:p>
          <a:p>
            <a:pPr marL="0" indent="0">
              <a:spcBef>
                <a:spcPts val="0"/>
              </a:spcBef>
              <a:buNone/>
            </a:pPr>
            <a:endParaRPr lang="en-US" sz="2800" dirty="0"/>
          </a:p>
          <a:p>
            <a:pPr marL="0" indent="0">
              <a:spcBef>
                <a:spcPts val="0"/>
              </a:spcBef>
              <a:buNone/>
            </a:pPr>
            <a:r>
              <a:rPr lang="en-US" sz="2800" dirty="0"/>
              <a:t>If such information is provided, then there is a unique answer.  However, we cannot readily obtain that answer via theoretical statistics alone.</a:t>
            </a:r>
          </a:p>
        </p:txBody>
      </p:sp>
    </p:spTree>
    <p:extLst>
      <p:ext uri="{BB962C8B-B14F-4D97-AF65-F5344CB8AC3E}">
        <p14:creationId xmlns:p14="http://schemas.microsoft.com/office/powerpoint/2010/main" val="5577161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related idea in calculus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An analogy may be drawn to the evaluation of integrals in calculus.  Some integrals such as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m:t>
                        </m:r>
                      </m:sup>
                      <m:e>
                        <m:r>
                          <a:rPr lang="en-US" sz="2800" b="0" i="1" smtClean="0">
                            <a:latin typeface="Cambria Math" panose="02040503050406030204" pitchFamily="18" charset="0"/>
                          </a:rPr>
                          <m:t>𝑥</m:t>
                        </m:r>
                      </m:e>
                    </m:nary>
                    <m:r>
                      <a:rPr lang="en-US" sz="2800" b="0" i="1" smtClean="0">
                        <a:latin typeface="Cambria Math" panose="02040503050406030204" pitchFamily="18" charset="0"/>
                      </a:rPr>
                      <m:t>𝑑𝑥</m:t>
                    </m:r>
                  </m:oMath>
                </a14:m>
                <a:r>
                  <a:rPr lang="en-US" sz="2800" dirty="0"/>
                  <a:t>  are amenable to analytic evaluation, while others like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m:t>
                        </m:r>
                      </m:sup>
                      <m:e>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exp</m:t>
                            </m:r>
                          </m:fName>
                          <m:e>
                            <m:d>
                              <m:dPr>
                                <m:ctrlPr>
                                  <a:rPr lang="en-US" sz="2800" b="0" i="1" smtClean="0">
                                    <a:latin typeface="Cambria Math" panose="02040503050406030204" pitchFamily="18" charset="0"/>
                                  </a:rPr>
                                </m:ctrlPr>
                              </m:dPr>
                              <m:e>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m:t>
                                </m:r>
                              </m:e>
                            </m:d>
                          </m:e>
                        </m:func>
                        <m:r>
                          <a:rPr lang="en-US" sz="2800" b="0" i="1" smtClean="0">
                            <a:latin typeface="Cambria Math" panose="02040503050406030204" pitchFamily="18" charset="0"/>
                          </a:rPr>
                          <m:t>𝑑𝑥</m:t>
                        </m:r>
                      </m:e>
                    </m:nary>
                  </m:oMath>
                </a14:m>
                <a:r>
                  <a:rPr lang="en-US" sz="2800" dirty="0"/>
                  <a:t>  are not.</a:t>
                </a:r>
              </a:p>
              <a:p>
                <a:pPr marL="0" indent="0">
                  <a:spcBef>
                    <a:spcPts val="0"/>
                  </a:spcBef>
                  <a:buNone/>
                </a:pPr>
                <a:endParaRPr lang="en-US" sz="2800" dirty="0"/>
              </a:p>
              <a:p>
                <a:pPr marL="0" indent="0">
                  <a:spcBef>
                    <a:spcPts val="0"/>
                  </a:spcBef>
                  <a:buNone/>
                </a:pPr>
                <a:r>
                  <a:rPr lang="en-US" sz="2800" dirty="0"/>
                  <a:t>For those integrals not amenable to analytic evaluation, a numerical or simulation based approach may be used.</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a:stretch>
              </a:blipFill>
            </p:spPr>
            <p:txBody>
              <a:bodyPr/>
              <a:lstStyle/>
              <a:p>
                <a:r>
                  <a:rPr lang="en-US">
                    <a:noFill/>
                  </a:rPr>
                  <a:t> </a:t>
                </a:r>
              </a:p>
            </p:txBody>
          </p:sp>
        </mc:Fallback>
      </mc:AlternateContent>
    </p:spTree>
    <p:extLst>
      <p:ext uri="{BB962C8B-B14F-4D97-AF65-F5344CB8AC3E}">
        <p14:creationId xmlns:p14="http://schemas.microsoft.com/office/powerpoint/2010/main" val="105395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related idea in calculus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numerical approach to approximating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m:t>
                        </m:r>
                      </m:sup>
                      <m:e>
                        <m:func>
                          <m:funcPr>
                            <m:ctrlPr>
                              <a:rPr lang="en-US" sz="2800" b="0" i="1" smtClean="0">
                                <a:latin typeface="Cambria Math" panose="02040503050406030204" pitchFamily="18" charset="0"/>
                              </a:rPr>
                            </m:ctrlPr>
                          </m:funcPr>
                          <m:fName>
                            <m:r>
                              <m:rPr>
                                <m:sty m:val="p"/>
                              </m:rPr>
                              <a:rPr lang="en-US" sz="2800" b="0" i="0" smtClean="0">
                                <a:latin typeface="Cambria Math" panose="02040503050406030204" pitchFamily="18" charset="0"/>
                              </a:rPr>
                              <m:t>exp</m:t>
                            </m:r>
                          </m:fName>
                          <m:e>
                            <m:d>
                              <m:dPr>
                                <m:ctrlPr>
                                  <a:rPr lang="en-US" sz="2800" b="0" i="1" smtClean="0">
                                    <a:latin typeface="Cambria Math" panose="02040503050406030204" pitchFamily="18" charset="0"/>
                                  </a:rPr>
                                </m:ctrlPr>
                              </m:dPr>
                              <m:e>
                                <m:r>
                                  <a:rPr lang="en-US" sz="2800" b="0" i="1" smtClean="0">
                                    <a:latin typeface="Cambria Math" panose="02040503050406030204" pitchFamily="18" charset="0"/>
                                  </a:rPr>
                                  <m:t>−</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/2</m:t>
                                </m:r>
                              </m:e>
                            </m:d>
                          </m:e>
                        </m:func>
                        <m:r>
                          <a:rPr lang="en-US" sz="2800" b="0" i="1" smtClean="0">
                            <a:latin typeface="Cambria Math" panose="02040503050406030204" pitchFamily="18" charset="0"/>
                          </a:rPr>
                          <m:t>𝑑𝑥</m:t>
                        </m:r>
                      </m:e>
                    </m:nary>
                  </m:oMath>
                </a14:m>
                <a:r>
                  <a:rPr lang="en-US" sz="2800" dirty="0"/>
                  <a:t>  is to evaluate a Riemann sum such as  </a:t>
                </a:r>
                <a14:m>
                  <m:oMath xmlns:m="http://schemas.openxmlformats.org/officeDocument/2006/math">
                    <m:nary>
                      <m:naryPr>
                        <m:chr m:val="∑"/>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𝑘</m:t>
                        </m:r>
                        <m:r>
                          <a:rPr lang="en-US" sz="2800" b="0" i="1" smtClean="0">
                            <a:latin typeface="Cambria Math" panose="02040503050406030204" pitchFamily="18" charset="0"/>
                          </a:rPr>
                          <m:t>=1</m:t>
                        </m:r>
                      </m:sub>
                      <m:sup>
                        <m:r>
                          <a:rPr lang="en-US" sz="2800" b="0" i="1" smtClean="0">
                            <a:latin typeface="Cambria Math" panose="02040503050406030204" pitchFamily="18" charset="0"/>
                          </a:rPr>
                          <m:t>𝑚</m:t>
                        </m:r>
                      </m:sup>
                      <m:e>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𝑚</m:t>
                            </m:r>
                          </m:e>
                          <m:sup>
                            <m:r>
                              <a:rPr lang="en-US" sz="2800" b="0" i="1" smtClean="0">
                                <a:latin typeface="Cambria Math" panose="02040503050406030204" pitchFamily="18" charset="0"/>
                              </a:rPr>
                              <m:t>−1</m:t>
                            </m:r>
                          </m:sup>
                        </m:sSup>
                        <m:func>
                          <m:funcPr>
                            <m:ctrlPr>
                              <a:rPr lang="en-US" sz="2800" i="1">
                                <a:latin typeface="Cambria Math" panose="02040503050406030204" pitchFamily="18" charset="0"/>
                              </a:rPr>
                            </m:ctrlPr>
                          </m:funcPr>
                          <m:fName>
                            <m:r>
                              <m:rPr>
                                <m:sty m:val="p"/>
                              </m:rPr>
                              <a:rPr lang="en-US" sz="2800">
                                <a:latin typeface="Cambria Math" panose="02040503050406030204" pitchFamily="18" charset="0"/>
                              </a:rPr>
                              <m:t>exp</m:t>
                            </m:r>
                          </m:fName>
                          <m:e>
                            <m:d>
                              <m:dPr>
                                <m:ctrlPr>
                                  <a:rPr lang="en-US" sz="2800" i="1">
                                    <a:latin typeface="Cambria Math" panose="02040503050406030204" pitchFamily="18" charset="0"/>
                                  </a:rPr>
                                </m:ctrlPr>
                              </m:dPr>
                              <m:e>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b="0" i="1" smtClean="0">
                                        <a:latin typeface="Cambria Math" panose="02040503050406030204" pitchFamily="18" charset="0"/>
                                      </a:rPr>
                                      <m:t>𝑘</m:t>
                                    </m:r>
                                  </m:e>
                                  <m:sup>
                                    <m:r>
                                      <a:rPr lang="en-US" sz="2800" i="1">
                                        <a:latin typeface="Cambria Math" panose="02040503050406030204" pitchFamily="18" charset="0"/>
                                      </a:rPr>
                                      <m:t>2</m:t>
                                    </m:r>
                                  </m:sup>
                                </m:sSup>
                                <m:r>
                                  <a:rPr lang="en-US" sz="2800" i="1">
                                    <a:latin typeface="Cambria Math" panose="02040503050406030204" pitchFamily="18" charset="0"/>
                                  </a:rPr>
                                  <m:t>/</m:t>
                                </m:r>
                                <m:r>
                                  <a:rPr lang="en-US" sz="2800" b="0" i="1" smtClean="0">
                                    <a:latin typeface="Cambria Math" panose="02040503050406030204" pitchFamily="18" charset="0"/>
                                  </a:rPr>
                                  <m:t>{</m:t>
                                </m:r>
                                <m:r>
                                  <a:rPr lang="en-US" sz="2800" i="1">
                                    <a:latin typeface="Cambria Math" panose="02040503050406030204" pitchFamily="18" charset="0"/>
                                  </a:rPr>
                                  <m:t>2</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𝑚</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m:t>
                                </m:r>
                              </m:e>
                            </m:d>
                          </m:e>
                        </m:func>
                      </m:e>
                    </m:nary>
                  </m:oMath>
                </a14:m>
                <a:r>
                  <a:rPr lang="en-US" sz="2800" dirty="0"/>
                  <a:t>  for some large positive integer  </a:t>
                </a:r>
                <a:r>
                  <a:rPr lang="en-US" sz="2800" i="1" dirty="0"/>
                  <a:t>m</a:t>
                </a:r>
                <a:r>
                  <a:rPr lang="en-US" sz="2800" dirty="0"/>
                  <a:t>.</a:t>
                </a:r>
              </a:p>
              <a:p>
                <a:pPr marL="0" indent="0">
                  <a:spcBef>
                    <a:spcPts val="0"/>
                  </a:spcBef>
                  <a:buNone/>
                </a:pPr>
                <a:endParaRPr lang="en-US" sz="2800" dirty="0"/>
              </a:p>
              <a:p>
                <a:pPr marL="0" indent="0">
                  <a:spcBef>
                    <a:spcPts val="0"/>
                  </a:spcBef>
                  <a:buNone/>
                </a:pPr>
                <a:r>
                  <a:rPr lang="en-US" sz="2800" dirty="0"/>
                  <a:t>A simulation based approach is to generate  </a:t>
                </a:r>
                <a:r>
                  <a:rPr lang="en-US" sz="2800" i="1" dirty="0"/>
                  <a:t>m</a:t>
                </a:r>
                <a:r>
                  <a:rPr lang="en-US" sz="2800" dirty="0"/>
                  <a:t>  (pseudo) random draws from the standard normal distribution.  Record the proportion of such draws landing between  0  and  1.</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r="-973"/>
                </a:stretch>
              </a:blipFill>
            </p:spPr>
            <p:txBody>
              <a:bodyPr/>
              <a:lstStyle/>
              <a:p>
                <a:r>
                  <a:rPr lang="en-US">
                    <a:noFill/>
                  </a:rPr>
                  <a:t> </a:t>
                </a:r>
              </a:p>
            </p:txBody>
          </p:sp>
        </mc:Fallback>
      </mc:AlternateContent>
    </p:spTree>
    <p:extLst>
      <p:ext uri="{BB962C8B-B14F-4D97-AF65-F5344CB8AC3E}">
        <p14:creationId xmlns:p14="http://schemas.microsoft.com/office/powerpoint/2010/main" val="1737455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related idea in calculus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Multiplying this proportion by  (2</a:t>
                </a:r>
                <a14:m>
                  <m:oMath xmlns:m="http://schemas.openxmlformats.org/officeDocument/2006/math">
                    <m:r>
                      <a:rPr lang="el-GR" sz="2800" i="1" smtClean="0">
                        <a:latin typeface="Cambria Math" panose="02040503050406030204" pitchFamily="18" charset="0"/>
                      </a:rPr>
                      <m:t>𝜋</m:t>
                    </m:r>
                  </m:oMath>
                </a14:m>
                <a:r>
                  <a:rPr lang="en-US" sz="2800" dirty="0"/>
                  <a:t>)</a:t>
                </a:r>
                <a:r>
                  <a:rPr lang="en-US" sz="2800" baseline="30000" dirty="0"/>
                  <a:t>1/2</a:t>
                </a:r>
                <a:r>
                  <a:rPr lang="en-US" sz="2800" dirty="0"/>
                  <a:t> ≈ 2.5066  will approximate the integral, because the integral is  (2</a:t>
                </a:r>
                <a14:m>
                  <m:oMath xmlns:m="http://schemas.openxmlformats.org/officeDocument/2006/math">
                    <m:r>
                      <a:rPr lang="el-GR" sz="2800" i="1">
                        <a:latin typeface="Cambria Math" panose="02040503050406030204" pitchFamily="18" charset="0"/>
                      </a:rPr>
                      <m:t>𝜋</m:t>
                    </m:r>
                  </m:oMath>
                </a14:m>
                <a:r>
                  <a:rPr lang="en-US" sz="2800" dirty="0"/>
                  <a:t>)</a:t>
                </a:r>
                <a:r>
                  <a:rPr lang="en-US" sz="2800" baseline="30000" dirty="0"/>
                  <a:t>1/2</a:t>
                </a:r>
                <a:r>
                  <a:rPr lang="en-US" sz="2800" dirty="0"/>
                  <a:t>  times the probability that a standard normal random variable falls between  0  and  1.</a:t>
                </a:r>
              </a:p>
              <a:p>
                <a:pPr marL="0" indent="0">
                  <a:spcBef>
                    <a:spcPts val="0"/>
                  </a:spcBef>
                  <a:buNone/>
                </a:pPr>
                <a:endParaRPr lang="en-US" sz="2800" dirty="0"/>
              </a:p>
              <a:p>
                <a:pPr marL="0" indent="0">
                  <a:spcBef>
                    <a:spcPts val="0"/>
                  </a:spcBef>
                  <a:buNone/>
                </a:pPr>
                <a:r>
                  <a:rPr lang="en-US" sz="2800" dirty="0"/>
                  <a:t>Actually, if you have access to a standard normal table, the integral can also be evaluated as  (2</a:t>
                </a:r>
                <a14:m>
                  <m:oMath xmlns:m="http://schemas.openxmlformats.org/officeDocument/2006/math">
                    <m:r>
                      <a:rPr lang="el-GR" sz="2800" i="1" smtClean="0">
                        <a:latin typeface="Cambria Math" panose="02040503050406030204" pitchFamily="18" charset="0"/>
                      </a:rPr>
                      <m:t>𝜋</m:t>
                    </m:r>
                  </m:oMath>
                </a14:m>
                <a:r>
                  <a:rPr lang="en-US" sz="2800" dirty="0"/>
                  <a:t>)</a:t>
                </a:r>
                <a:r>
                  <a:rPr lang="en-US" sz="2800" baseline="30000" dirty="0"/>
                  <a:t>1/2</a:t>
                </a:r>
                <a:r>
                  <a:rPr lang="en-US" sz="2800" dirty="0"/>
                  <a:t> { </a:t>
                </a:r>
                <a14:m>
                  <m:oMath xmlns:m="http://schemas.openxmlformats.org/officeDocument/2006/math">
                    <m:r>
                      <m:rPr>
                        <m:sty m:val="p"/>
                      </m:rPr>
                      <a:rPr lang="en-US" sz="2800" b="0" i="0" smtClean="0">
                        <a:latin typeface="Cambria Math" panose="02040503050406030204" pitchFamily="18" charset="0"/>
                      </a:rPr>
                      <m:t>Φ</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1</m:t>
                        </m:r>
                      </m:e>
                    </m:d>
                    <m:r>
                      <a:rPr lang="en-US" sz="2800" b="0" i="1" smtClean="0">
                        <a:latin typeface="Cambria Math" panose="02040503050406030204" pitchFamily="18" charset="0"/>
                      </a:rPr>
                      <m:t>−</m:t>
                    </m:r>
                    <m:r>
                      <m:rPr>
                        <m:sty m:val="p"/>
                      </m:rPr>
                      <a:rPr lang="en-US" sz="2800" b="0" i="0" smtClean="0">
                        <a:latin typeface="Cambria Math" panose="02040503050406030204" pitchFamily="18" charset="0"/>
                      </a:rPr>
                      <m:t>Φ</m:t>
                    </m:r>
                    <m:r>
                      <a:rPr lang="en-US" sz="2800" b="0" i="1" smtClean="0">
                        <a:latin typeface="Cambria Math" panose="02040503050406030204" pitchFamily="18" charset="0"/>
                      </a:rPr>
                      <m:t>(0)</m:t>
                    </m:r>
                  </m:oMath>
                </a14:m>
                <a:r>
                  <a:rPr lang="en-US" sz="2800" dirty="0"/>
                  <a:t> }.  Such an evaluation is not analytic but relies on someone else’s previous numerical work.</a:t>
                </a:r>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945"/>
                </a:stretch>
              </a:blipFill>
            </p:spPr>
            <p:txBody>
              <a:bodyPr/>
              <a:lstStyle/>
              <a:p>
                <a:r>
                  <a:rPr lang="en-US">
                    <a:noFill/>
                  </a:rPr>
                  <a:t> </a:t>
                </a:r>
              </a:p>
            </p:txBody>
          </p:sp>
        </mc:Fallback>
      </mc:AlternateContent>
    </p:spTree>
    <p:extLst>
      <p:ext uri="{BB962C8B-B14F-4D97-AF65-F5344CB8AC3E}">
        <p14:creationId xmlns:p14="http://schemas.microsoft.com/office/powerpoint/2010/main" val="203856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Simulations for hypothesis tests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Returning to Type I error probability for the two-sample  t  test, we can generate (pseudo) random samples of sizes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from the distributions of the outcome variable in the respective populations.  Note that, in the present context of Type I error probability, we have  </a:t>
            </a:r>
            <a:r>
              <a:rPr lang="el-GR" sz="2800" dirty="0"/>
              <a:t>μ</a:t>
            </a:r>
            <a:r>
              <a:rPr lang="en-US" sz="2800" baseline="-25000" dirty="0"/>
              <a:t>1</a:t>
            </a:r>
            <a:r>
              <a:rPr lang="en-US" sz="2800" dirty="0"/>
              <a:t> = </a:t>
            </a:r>
            <a:r>
              <a:rPr lang="el-GR" sz="2800" dirty="0"/>
              <a:t>μ</a:t>
            </a:r>
            <a:r>
              <a:rPr lang="en-US" sz="2800" baseline="-25000" dirty="0"/>
              <a:t>2</a:t>
            </a:r>
            <a:r>
              <a:rPr lang="en-US" sz="2800" dirty="0"/>
              <a:t>.</a:t>
            </a:r>
          </a:p>
          <a:p>
            <a:pPr marL="0" indent="0">
              <a:spcBef>
                <a:spcPts val="0"/>
              </a:spcBef>
              <a:buNone/>
            </a:pPr>
            <a:endParaRPr lang="en-US" sz="2800" dirty="0"/>
          </a:p>
          <a:p>
            <a:pPr marL="0" indent="0">
              <a:spcBef>
                <a:spcPts val="0"/>
              </a:spcBef>
              <a:buNone/>
            </a:pPr>
            <a:r>
              <a:rPr lang="en-US" sz="2800" dirty="0"/>
              <a:t>We can then calculate the  T  statistic and see whether its absolute value exceeds the critical value for rejection of the null hypothesis.</a:t>
            </a:r>
          </a:p>
        </p:txBody>
      </p:sp>
    </p:spTree>
    <p:extLst>
      <p:ext uri="{BB962C8B-B14F-4D97-AF65-F5344CB8AC3E}">
        <p14:creationId xmlns:p14="http://schemas.microsoft.com/office/powerpoint/2010/main" val="42452891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following scenario may be familiar from an </a:t>
            </a:r>
            <a:r>
              <a:rPr lang="en-US" sz="2800"/>
              <a:t>introductory course </a:t>
            </a:r>
            <a:r>
              <a:rPr lang="en-US" sz="2800" dirty="0"/>
              <a:t>in statistical methods:</a:t>
            </a:r>
          </a:p>
          <a:p>
            <a:pPr marL="0" indent="0">
              <a:spcBef>
                <a:spcPts val="0"/>
              </a:spcBef>
              <a:buNone/>
            </a:pPr>
            <a:endParaRPr lang="en-US" sz="2800" dirty="0"/>
          </a:p>
          <a:p>
            <a:pPr marL="0" indent="0">
              <a:spcBef>
                <a:spcPts val="0"/>
              </a:spcBef>
              <a:buNone/>
            </a:pPr>
            <a:r>
              <a:rPr lang="en-US" sz="2800" dirty="0"/>
              <a:t>We want to test a null hypothesis that the mean of an outcome variable in one population equals the mean of the outcome variable in another population.  In symbols,  H</a:t>
            </a:r>
            <a:r>
              <a:rPr lang="en-US" sz="2800" baseline="-25000" dirty="0"/>
              <a:t>0</a:t>
            </a:r>
            <a:r>
              <a:rPr lang="en-US" sz="2800" dirty="0"/>
              <a:t>: </a:t>
            </a:r>
            <a:r>
              <a:rPr lang="el-GR" sz="2800" dirty="0"/>
              <a:t>μ</a:t>
            </a:r>
            <a:r>
              <a:rPr lang="en-US" sz="2800" baseline="-25000" dirty="0"/>
              <a:t>1</a:t>
            </a:r>
            <a:r>
              <a:rPr lang="en-US" sz="2800" dirty="0"/>
              <a:t> = </a:t>
            </a:r>
            <a:r>
              <a:rPr lang="el-GR" sz="2800" dirty="0"/>
              <a:t>μ</a:t>
            </a:r>
            <a:r>
              <a:rPr lang="en-US" sz="2800" baseline="-25000" dirty="0"/>
              <a:t>2</a:t>
            </a:r>
            <a:r>
              <a:rPr lang="en-US" sz="2800" dirty="0"/>
              <a:t>  is to be tested against  H</a:t>
            </a:r>
            <a:r>
              <a:rPr lang="en-US" sz="2800" baseline="-25000" dirty="0"/>
              <a:t>1</a:t>
            </a:r>
            <a:r>
              <a:rPr lang="en-US" sz="2800" dirty="0"/>
              <a:t>: </a:t>
            </a:r>
            <a:r>
              <a:rPr lang="el-GR" sz="2800" dirty="0"/>
              <a:t>μ</a:t>
            </a:r>
            <a:r>
              <a:rPr lang="en-US" sz="2800" baseline="-25000" dirty="0"/>
              <a:t>1</a:t>
            </a:r>
            <a:r>
              <a:rPr lang="en-US" sz="2800" dirty="0"/>
              <a:t> ≠ </a:t>
            </a:r>
            <a:r>
              <a:rPr lang="el-GR" sz="2800" dirty="0"/>
              <a:t>μ</a:t>
            </a:r>
            <a:r>
              <a:rPr lang="en-US" sz="2800" baseline="-25000" dirty="0"/>
              <a:t>2</a:t>
            </a:r>
            <a:r>
              <a:rPr lang="en-US" sz="2800" dirty="0"/>
              <a:t>.</a:t>
            </a:r>
          </a:p>
        </p:txBody>
      </p:sp>
    </p:spTree>
    <p:extLst>
      <p:ext uri="{BB962C8B-B14F-4D97-AF65-F5344CB8AC3E}">
        <p14:creationId xmlns:p14="http://schemas.microsoft.com/office/powerpoint/2010/main" val="1382689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Simulations for hypothesis tests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Repeating this process some large number of times, we can calculate the proportion of times in which the null hypothesis is rejected.  Of particular interest will be whether this is close to  5%.  If not, then we shall be uncomfortable using the two-sample  t  test in similar scenarios.</a:t>
            </a:r>
          </a:p>
          <a:p>
            <a:pPr marL="0" indent="0">
              <a:spcBef>
                <a:spcPts val="0"/>
              </a:spcBef>
              <a:buNone/>
            </a:pPr>
            <a:endParaRPr lang="en-US" sz="2800" dirty="0"/>
          </a:p>
          <a:p>
            <a:pPr marL="0" indent="0">
              <a:spcBef>
                <a:spcPts val="0"/>
              </a:spcBef>
              <a:buNone/>
            </a:pPr>
            <a:r>
              <a:rPr lang="en-US" sz="2800" dirty="0"/>
              <a:t>In fact, you know that people are not always comfortable with the two-sample  t  test.  The nonparametric Wilcoxon rank sum test, also known as the Mann Whitney test, is sometimes used.</a:t>
            </a:r>
          </a:p>
        </p:txBody>
      </p:sp>
    </p:spTree>
    <p:extLst>
      <p:ext uri="{BB962C8B-B14F-4D97-AF65-F5344CB8AC3E}">
        <p14:creationId xmlns:p14="http://schemas.microsoft.com/office/powerpoint/2010/main" val="10907024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Simulations for hypothesis tests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can proceed similarly to assess Type II error probability.  We can generate (pseudo) random samples of sizes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from the distributions of the outcome variable in the respective populations.  In this context, however, we have  </a:t>
            </a:r>
            <a:r>
              <a:rPr lang="el-GR" sz="2800" dirty="0"/>
              <a:t>μ</a:t>
            </a:r>
            <a:r>
              <a:rPr lang="en-US" sz="2800" baseline="-25000" dirty="0"/>
              <a:t>1</a:t>
            </a:r>
            <a:r>
              <a:rPr lang="en-US" sz="2800" dirty="0"/>
              <a:t> ≠ </a:t>
            </a:r>
            <a:r>
              <a:rPr lang="el-GR" sz="2800" dirty="0"/>
              <a:t>μ</a:t>
            </a:r>
            <a:r>
              <a:rPr lang="en-US" sz="2800" baseline="-25000" dirty="0"/>
              <a:t>2</a:t>
            </a:r>
            <a:r>
              <a:rPr lang="en-US" sz="2800" dirty="0"/>
              <a:t>.</a:t>
            </a:r>
          </a:p>
          <a:p>
            <a:pPr marL="0" indent="0">
              <a:spcBef>
                <a:spcPts val="0"/>
              </a:spcBef>
              <a:buNone/>
            </a:pPr>
            <a:endParaRPr lang="en-US" sz="2800" dirty="0"/>
          </a:p>
          <a:p>
            <a:pPr marL="0" indent="0">
              <a:spcBef>
                <a:spcPts val="0"/>
              </a:spcBef>
              <a:buNone/>
            </a:pPr>
            <a:r>
              <a:rPr lang="en-US" sz="2800" dirty="0"/>
              <a:t>We can then calculate the  T  statistic and see whether the null hypothesis is rejected.  Repeating this process a large number of times, we can calculate the proportion of times in which the null hypothesis is rejected.</a:t>
            </a:r>
          </a:p>
        </p:txBody>
      </p:sp>
    </p:spTree>
    <p:extLst>
      <p:ext uri="{BB962C8B-B14F-4D97-AF65-F5344CB8AC3E}">
        <p14:creationId xmlns:p14="http://schemas.microsoft.com/office/powerpoint/2010/main" val="28492888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remark on simulations and sample sizes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By the way, if you are designing a research study and want to choose sample sizes so that you have 80% power (is this a good number ?), you can employ simulation studies to help you find adequate sample sizes.</a:t>
            </a:r>
          </a:p>
          <a:p>
            <a:pPr marL="0" indent="0">
              <a:spcBef>
                <a:spcPts val="0"/>
              </a:spcBef>
              <a:buNone/>
            </a:pPr>
            <a:endParaRPr lang="en-US" sz="2800" dirty="0"/>
          </a:p>
          <a:p>
            <a:pPr marL="0" indent="0">
              <a:spcBef>
                <a:spcPts val="0"/>
              </a:spcBef>
              <a:buNone/>
            </a:pPr>
            <a:r>
              <a:rPr lang="en-US" sz="2800" dirty="0"/>
              <a:t>Of course, there are also standard formulas and computer programs which suggest sample sizes for some of the common statistical methods, at least when the assumptions underlying those methods are satisfied.</a:t>
            </a:r>
          </a:p>
        </p:txBody>
      </p:sp>
    </p:spTree>
    <p:extLst>
      <p:ext uri="{BB962C8B-B14F-4D97-AF65-F5344CB8AC3E}">
        <p14:creationId xmlns:p14="http://schemas.microsoft.com/office/powerpoint/2010/main" val="30556646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Theory and simulations together</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If one is conducting research to develop new methodology in statistics (a common pursuit among academic biostatisticians), then one may use theory and simulations in tandem.</a:t>
            </a:r>
          </a:p>
          <a:p>
            <a:pPr marL="0" indent="0">
              <a:spcBef>
                <a:spcPts val="0"/>
              </a:spcBef>
              <a:buNone/>
            </a:pPr>
            <a:endParaRPr lang="en-US" sz="2800" dirty="0"/>
          </a:p>
          <a:p>
            <a:pPr marL="0" indent="0">
              <a:spcBef>
                <a:spcPts val="0"/>
              </a:spcBef>
              <a:buNone/>
            </a:pPr>
            <a:r>
              <a:rPr lang="en-US" sz="2800" dirty="0"/>
              <a:t>First, one may obtain a theoretical result that supports use of a new method.  The theoretical result guarantees, at least for large sample sizes, that the new method has desirable behavior.  This may be, for example, an approximate 5% Type I error probability for a hypothesis testing procedure.</a:t>
            </a:r>
          </a:p>
        </p:txBody>
      </p:sp>
    </p:spTree>
    <p:extLst>
      <p:ext uri="{BB962C8B-B14F-4D97-AF65-F5344CB8AC3E}">
        <p14:creationId xmlns:p14="http://schemas.microsoft.com/office/powerpoint/2010/main" val="23062576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Theory and simulations together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Second, one performs simulation studies to see how well the new method performs for finite sample sizes and under various conditions.  Such conditions may include departures from the underlying assumptions, to see whether the method is “robust”.</a:t>
            </a:r>
          </a:p>
          <a:p>
            <a:pPr marL="0" indent="0">
              <a:spcBef>
                <a:spcPts val="0"/>
              </a:spcBef>
              <a:buNone/>
            </a:pPr>
            <a:endParaRPr lang="en-US" sz="2800" dirty="0"/>
          </a:p>
          <a:p>
            <a:pPr marL="0" indent="0">
              <a:spcBef>
                <a:spcPts val="0"/>
              </a:spcBef>
              <a:buNone/>
            </a:pPr>
            <a:r>
              <a:rPr lang="en-US" sz="2800" dirty="0"/>
              <a:t>These studies may elucidate the conditions and sample sizes under which one may be comfortable applying the new method.</a:t>
            </a:r>
          </a:p>
        </p:txBody>
      </p:sp>
    </p:spTree>
    <p:extLst>
      <p:ext uri="{BB962C8B-B14F-4D97-AF65-F5344CB8AC3E}">
        <p14:creationId xmlns:p14="http://schemas.microsoft.com/office/powerpoint/2010/main" val="1539710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Theory and simulations together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Finally, the theoretical result and simulation studies may be useful for checking each other.  </a:t>
            </a:r>
          </a:p>
          <a:p>
            <a:pPr marL="0" indent="0">
              <a:spcBef>
                <a:spcPts val="0"/>
              </a:spcBef>
              <a:buNone/>
            </a:pPr>
            <a:endParaRPr lang="en-US" sz="2800" dirty="0"/>
          </a:p>
          <a:p>
            <a:pPr marL="0" indent="0">
              <a:spcBef>
                <a:spcPts val="0"/>
              </a:spcBef>
              <a:buNone/>
            </a:pPr>
            <a:r>
              <a:rPr lang="en-US" sz="2800" dirty="0"/>
              <a:t>People sometimes make mistakes in mathematics, and people also make mistakes in coding.  Discovering and correcting such mistakes before </a:t>
            </a:r>
            <a:r>
              <a:rPr lang="en-US" sz="2800"/>
              <a:t>publishing is </a:t>
            </a:r>
            <a:r>
              <a:rPr lang="en-US" sz="2800" dirty="0"/>
              <a:t>desirable !</a:t>
            </a:r>
          </a:p>
        </p:txBody>
      </p:sp>
    </p:spTree>
    <p:extLst>
      <p:ext uri="{BB962C8B-B14F-4D97-AF65-F5344CB8AC3E}">
        <p14:creationId xmlns:p14="http://schemas.microsoft.com/office/powerpoint/2010/main" val="253181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 (continued)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If we have independent random samples from the two populations, then such a test is typically carried out by calculating a  T  statistic.  This may take one of two forms, depending on whether we assume equality of the population variances:</a:t>
                </a:r>
              </a:p>
              <a:p>
                <a:pPr marL="0" indent="0">
                  <a:spcBef>
                    <a:spcPts val="0"/>
                  </a:spcBef>
                  <a:buNone/>
                </a:pPr>
                <a:endParaRPr lang="en-US" sz="2800" dirty="0"/>
              </a:p>
              <a:p>
                <a:pPr marL="0" indent="0">
                  <a:spcBef>
                    <a:spcPts val="0"/>
                  </a:spcBef>
                  <a:buNone/>
                </a:pPr>
                <a:r>
                  <a:rPr lang="en-US" sz="2800" dirty="0"/>
                  <a:t>T = (</a:t>
                </a:r>
                <a14:m>
                  <m:oMath xmlns:m="http://schemas.openxmlformats.org/officeDocument/2006/math">
                    <m:sSub>
                      <m:sSubPr>
                        <m:ctrlPr>
                          <a:rPr lang="en-US" sz="2800" b="0" i="1" dirty="0" smtClean="0">
                            <a:latin typeface="Cambria Math" panose="02040503050406030204" pitchFamily="18" charset="0"/>
                          </a:rPr>
                        </m:ctrlPr>
                      </m:sSubPr>
                      <m:e>
                        <m:acc>
                          <m:accPr>
                            <m:chr m:val="̅"/>
                            <m:ctrlPr>
                              <a:rPr lang="en-US" sz="2800" b="0" i="1" smtClean="0">
                                <a:latin typeface="Cambria Math" panose="02040503050406030204" pitchFamily="18" charset="0"/>
                              </a:rPr>
                            </m:ctrlPr>
                          </m:accPr>
                          <m:e>
                            <m:r>
                              <a:rPr lang="en-US" sz="2800" b="0" i="1" smtClean="0">
                                <a:latin typeface="Cambria Math" panose="02040503050406030204" pitchFamily="18" charset="0"/>
                              </a:rPr>
                              <m:t>𝑌</m:t>
                            </m:r>
                          </m:e>
                        </m:acc>
                      </m:e>
                      <m:sub>
                        <m:r>
                          <a:rPr lang="en-US" sz="2800" b="0" i="1" dirty="0" smtClean="0">
                            <a:latin typeface="Cambria Math" panose="02040503050406030204" pitchFamily="18" charset="0"/>
                          </a:rPr>
                          <m:t>1</m:t>
                        </m:r>
                      </m:sub>
                    </m:sSub>
                    <m:r>
                      <a:rPr lang="en-US" sz="2800" b="0" i="1" dirty="0" smtClean="0">
                        <a:latin typeface="Cambria Math" panose="02040503050406030204" pitchFamily="18" charset="0"/>
                      </a:rPr>
                      <m:t>−</m:t>
                    </m:r>
                    <m:sSub>
                      <m:sSubPr>
                        <m:ctrlPr>
                          <a:rPr lang="en-US" sz="2800" b="0" i="1" dirty="0" smtClean="0">
                            <a:latin typeface="Cambria Math" panose="02040503050406030204" pitchFamily="18" charset="0"/>
                          </a:rPr>
                        </m:ctrlPr>
                      </m:sSubPr>
                      <m:e>
                        <m:acc>
                          <m:accPr>
                            <m:chr m:val="̅"/>
                            <m:ctrlPr>
                              <a:rPr lang="en-US" sz="2800" b="0" i="1" dirty="0" smtClean="0">
                                <a:latin typeface="Cambria Math" panose="02040503050406030204" pitchFamily="18" charset="0"/>
                              </a:rPr>
                            </m:ctrlPr>
                          </m:accPr>
                          <m:e>
                            <m:r>
                              <a:rPr lang="en-US" sz="2800" b="0" i="1" dirty="0" smtClean="0">
                                <a:latin typeface="Cambria Math" panose="02040503050406030204" pitchFamily="18" charset="0"/>
                              </a:rPr>
                              <m:t>𝑌</m:t>
                            </m:r>
                          </m:e>
                        </m:acc>
                      </m:e>
                      <m:sub>
                        <m:r>
                          <a:rPr lang="en-US" sz="2800" b="0" i="1" dirty="0" smtClean="0">
                            <a:latin typeface="Cambria Math" panose="02040503050406030204" pitchFamily="18" charset="0"/>
                          </a:rPr>
                          <m:t>2</m:t>
                        </m:r>
                      </m:sub>
                    </m:sSub>
                  </m:oMath>
                </a14:m>
                <a:r>
                  <a:rPr lang="en-US" sz="2800" dirty="0"/>
                  <a:t>) /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𝑆</m:t>
                        </m:r>
                      </m:e>
                      <m:sup>
                        <m:r>
                          <a:rPr lang="en-US" sz="2800" b="0" i="1" smtClean="0">
                            <a:latin typeface="Cambria Math" panose="02040503050406030204" pitchFamily="18" charset="0"/>
                          </a:rPr>
                          <m:t>2</m:t>
                        </m:r>
                      </m:sup>
                    </m:sSup>
                  </m:oMath>
                </a14:m>
                <a:r>
                  <a:rPr lang="en-US" sz="2800" dirty="0"/>
                  <a:t> {</a:t>
                </a:r>
                <a:r>
                  <a:rPr lang="en-US" sz="2800" i="1" dirty="0"/>
                  <a:t> 1/n</a:t>
                </a:r>
                <a:r>
                  <a:rPr lang="en-US" sz="2800" i="1" baseline="-25000" dirty="0"/>
                  <a:t>1</a:t>
                </a:r>
                <a:r>
                  <a:rPr lang="en-US" sz="2800" dirty="0"/>
                  <a:t> + </a:t>
                </a:r>
                <a:r>
                  <a:rPr lang="en-US" sz="2800" i="1" dirty="0"/>
                  <a:t>1/n</a:t>
                </a:r>
                <a:r>
                  <a:rPr lang="en-US" sz="2800" i="1" baseline="-25000" dirty="0"/>
                  <a:t>2</a:t>
                </a:r>
                <a:r>
                  <a:rPr lang="en-US" sz="2800" dirty="0"/>
                  <a:t> } )</a:t>
                </a:r>
                <a:r>
                  <a:rPr lang="en-US" sz="2800" baseline="30000" dirty="0"/>
                  <a:t>1/2</a:t>
                </a:r>
                <a:endParaRPr lang="en-US" sz="2800" dirty="0"/>
              </a:p>
              <a:p>
                <a:pPr marL="0" indent="0">
                  <a:spcBef>
                    <a:spcPts val="0"/>
                  </a:spcBef>
                  <a:buNone/>
                </a:pPr>
                <a:r>
                  <a:rPr lang="en-US" sz="2800" dirty="0"/>
                  <a:t>						or</a:t>
                </a:r>
              </a:p>
              <a:p>
                <a:pPr marL="0" indent="0">
                  <a:spcBef>
                    <a:spcPts val="0"/>
                  </a:spcBef>
                  <a:buNone/>
                </a:pPr>
                <a:r>
                  <a:rPr lang="en-US" sz="2800" dirty="0"/>
                  <a:t>T = (</a:t>
                </a:r>
                <a14:m>
                  <m:oMath xmlns:m="http://schemas.openxmlformats.org/officeDocument/2006/math">
                    <m:sSub>
                      <m:sSubPr>
                        <m:ctrlPr>
                          <a:rPr lang="en-US" sz="2800" b="0" i="1" dirty="0" smtClean="0">
                            <a:latin typeface="Cambria Math" panose="02040503050406030204" pitchFamily="18" charset="0"/>
                          </a:rPr>
                        </m:ctrlPr>
                      </m:sSubPr>
                      <m:e>
                        <m:acc>
                          <m:accPr>
                            <m:chr m:val="̅"/>
                            <m:ctrlPr>
                              <a:rPr lang="en-US" sz="2800" b="0" i="1" smtClean="0">
                                <a:latin typeface="Cambria Math" panose="02040503050406030204" pitchFamily="18" charset="0"/>
                              </a:rPr>
                            </m:ctrlPr>
                          </m:accPr>
                          <m:e>
                            <m:r>
                              <a:rPr lang="en-US" sz="2800" b="0" i="1" smtClean="0">
                                <a:latin typeface="Cambria Math" panose="02040503050406030204" pitchFamily="18" charset="0"/>
                              </a:rPr>
                              <m:t>𝑌</m:t>
                            </m:r>
                          </m:e>
                        </m:acc>
                      </m:e>
                      <m:sub>
                        <m:r>
                          <a:rPr lang="en-US" sz="2800" b="0" i="1" dirty="0" smtClean="0">
                            <a:latin typeface="Cambria Math" panose="02040503050406030204" pitchFamily="18" charset="0"/>
                          </a:rPr>
                          <m:t>1</m:t>
                        </m:r>
                      </m:sub>
                    </m:sSub>
                    <m:r>
                      <a:rPr lang="en-US" sz="2800" b="0" i="1" dirty="0" smtClean="0">
                        <a:latin typeface="Cambria Math" panose="02040503050406030204" pitchFamily="18" charset="0"/>
                      </a:rPr>
                      <m:t>−</m:t>
                    </m:r>
                    <m:sSub>
                      <m:sSubPr>
                        <m:ctrlPr>
                          <a:rPr lang="en-US" sz="2800" b="0" i="1" dirty="0" smtClean="0">
                            <a:latin typeface="Cambria Math" panose="02040503050406030204" pitchFamily="18" charset="0"/>
                          </a:rPr>
                        </m:ctrlPr>
                      </m:sSubPr>
                      <m:e>
                        <m:acc>
                          <m:accPr>
                            <m:chr m:val="̅"/>
                            <m:ctrlPr>
                              <a:rPr lang="en-US" sz="2800" b="0" i="1" dirty="0" smtClean="0">
                                <a:latin typeface="Cambria Math" panose="02040503050406030204" pitchFamily="18" charset="0"/>
                              </a:rPr>
                            </m:ctrlPr>
                          </m:accPr>
                          <m:e>
                            <m:r>
                              <a:rPr lang="en-US" sz="2800" b="0" i="1" dirty="0" smtClean="0">
                                <a:latin typeface="Cambria Math" panose="02040503050406030204" pitchFamily="18" charset="0"/>
                              </a:rPr>
                              <m:t>𝑌</m:t>
                            </m:r>
                          </m:e>
                        </m:acc>
                      </m:e>
                      <m:sub>
                        <m:r>
                          <a:rPr lang="en-US" sz="2800" b="0" i="1" dirty="0" smtClean="0">
                            <a:latin typeface="Cambria Math" panose="02040503050406030204" pitchFamily="18" charset="0"/>
                          </a:rPr>
                          <m:t>2</m:t>
                        </m:r>
                      </m:sub>
                    </m:sSub>
                  </m:oMath>
                </a14:m>
                <a:r>
                  <a:rPr lang="en-US" sz="2800" dirty="0"/>
                  <a:t>) / (</a:t>
                </a:r>
                <a14:m>
                  <m:oMath xmlns:m="http://schemas.openxmlformats.org/officeDocument/2006/math">
                    <m:r>
                      <a:rPr lang="en-US" sz="2800" b="0" i="0" smtClean="0">
                        <a:latin typeface="Cambria Math" panose="02040503050406030204" pitchFamily="18" charset="0"/>
                      </a:rPr>
                      <m:t> </m:t>
                    </m:r>
                    <m:sSubSup>
                      <m:sSubSupPr>
                        <m:ctrlPr>
                          <a:rPr lang="en-US" sz="2800" b="0" i="1" smtClean="0">
                            <a:latin typeface="Cambria Math" panose="02040503050406030204" pitchFamily="18" charset="0"/>
                          </a:rPr>
                        </m:ctrlPr>
                      </m:sSubSupPr>
                      <m:e>
                        <m:r>
                          <a:rPr lang="en-US" sz="2800" i="1">
                            <a:latin typeface="Cambria Math" panose="02040503050406030204" pitchFamily="18" charset="0"/>
                          </a:rPr>
                          <m:t>𝑆</m:t>
                        </m:r>
                      </m:e>
                      <m:sub>
                        <m:r>
                          <a:rPr lang="en-US" sz="2800" b="0" i="1" smtClean="0">
                            <a:latin typeface="Cambria Math" panose="02040503050406030204" pitchFamily="18" charset="0"/>
                          </a:rPr>
                          <m:t>1</m:t>
                        </m:r>
                      </m:sub>
                      <m:sup>
                        <m:r>
                          <a:rPr lang="en-US" sz="2800" i="1">
                            <a:latin typeface="Cambria Math" panose="02040503050406030204" pitchFamily="18" charset="0"/>
                          </a:rPr>
                          <m:t>2</m:t>
                        </m:r>
                      </m:sup>
                    </m:sSubSup>
                  </m:oMath>
                </a14:m>
                <a:r>
                  <a:rPr lang="en-US" sz="2800" dirty="0"/>
                  <a:t>/</a:t>
                </a:r>
                <a:r>
                  <a:rPr lang="en-US" sz="2800" i="1" dirty="0"/>
                  <a:t>n</a:t>
                </a:r>
                <a:r>
                  <a:rPr lang="en-US" sz="2800" i="1" baseline="-25000" dirty="0"/>
                  <a:t>1</a:t>
                </a:r>
                <a:r>
                  <a:rPr lang="en-US" sz="2800" i="1" dirty="0"/>
                  <a:t> +</a:t>
                </a:r>
                <a:r>
                  <a:rPr lang="en-US" sz="2800" dirty="0"/>
                  <a:t> </a:t>
                </a:r>
                <a14:m>
                  <m:oMath xmlns:m="http://schemas.openxmlformats.org/officeDocument/2006/math">
                    <m:sSubSup>
                      <m:sSubSupPr>
                        <m:ctrlPr>
                          <a:rPr lang="en-US" sz="2800" i="1">
                            <a:latin typeface="Cambria Math" panose="02040503050406030204" pitchFamily="18" charset="0"/>
                          </a:rPr>
                        </m:ctrlPr>
                      </m:sSubSupPr>
                      <m:e>
                        <m:r>
                          <a:rPr lang="en-US" sz="2800" i="1">
                            <a:latin typeface="Cambria Math" panose="02040503050406030204" pitchFamily="18" charset="0"/>
                          </a:rPr>
                          <m:t>𝑆</m:t>
                        </m:r>
                      </m:e>
                      <m:sub>
                        <m:r>
                          <a:rPr lang="en-US" sz="2800" b="0" i="1" smtClean="0">
                            <a:latin typeface="Cambria Math" panose="02040503050406030204" pitchFamily="18" charset="0"/>
                          </a:rPr>
                          <m:t>2</m:t>
                        </m:r>
                      </m:sub>
                      <m:sup>
                        <m:r>
                          <a:rPr lang="en-US" sz="2800" i="1">
                            <a:latin typeface="Cambria Math" panose="02040503050406030204" pitchFamily="18" charset="0"/>
                          </a:rPr>
                          <m:t>2</m:t>
                        </m:r>
                      </m:sup>
                    </m:sSubSup>
                  </m:oMath>
                </a14:m>
                <a:r>
                  <a:rPr lang="en-US" sz="2800" dirty="0"/>
                  <a:t>/</a:t>
                </a:r>
                <a:r>
                  <a:rPr lang="en-US" sz="2800" i="1" dirty="0"/>
                  <a:t>n</a:t>
                </a:r>
                <a:r>
                  <a:rPr lang="en-US" sz="2800" i="1" baseline="-25000" dirty="0"/>
                  <a:t>2</a:t>
                </a:r>
                <a:r>
                  <a:rPr lang="en-US" sz="2800" dirty="0"/>
                  <a:t> )</a:t>
                </a:r>
                <a:r>
                  <a:rPr lang="en-US" sz="2800" baseline="30000" dirty="0"/>
                  <a:t>1/2</a:t>
                </a:r>
                <a:endParaRPr lang="en-US" sz="2800" dirty="0"/>
              </a:p>
            </p:txBody>
          </p:sp>
        </mc:Choice>
        <mc:Fallback xmlns="">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a:stretch>
              </a:blipFill>
            </p:spPr>
            <p:txBody>
              <a:bodyPr/>
              <a:lstStyle/>
              <a:p>
                <a:r>
                  <a:rPr lang="en-US">
                    <a:noFill/>
                  </a:rPr>
                  <a:t> </a:t>
                </a:r>
              </a:p>
            </p:txBody>
          </p:sp>
        </mc:Fallback>
      </mc:AlternateContent>
    </p:spTree>
    <p:extLst>
      <p:ext uri="{BB962C8B-B14F-4D97-AF65-F5344CB8AC3E}">
        <p14:creationId xmlns:p14="http://schemas.microsoft.com/office/powerpoint/2010/main" val="3657862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Suppose we agree to reject the null hypothesis if the absolute value of  T  exceeds the  97.5</a:t>
            </a:r>
            <a:r>
              <a:rPr lang="en-US" sz="2800" baseline="30000" dirty="0"/>
              <a:t>th</a:t>
            </a:r>
            <a:r>
              <a:rPr lang="en-US" sz="2800" dirty="0"/>
              <a:t>  percentile of the  t  distribution on the appropriate degrees of freedom.</a:t>
            </a:r>
          </a:p>
          <a:p>
            <a:pPr marL="0" indent="0">
              <a:spcBef>
                <a:spcPts val="0"/>
              </a:spcBef>
              <a:buNone/>
            </a:pPr>
            <a:endParaRPr lang="en-US" sz="2800" dirty="0"/>
          </a:p>
          <a:p>
            <a:pPr marL="0" indent="0">
              <a:spcBef>
                <a:spcPts val="0"/>
              </a:spcBef>
              <a:buNone/>
            </a:pPr>
            <a:r>
              <a:rPr lang="en-US" sz="2800" dirty="0"/>
              <a:t>If we have assumed equal variances, then  </a:t>
            </a:r>
            <a:r>
              <a:rPr lang="en-US" sz="2800" i="1" dirty="0" err="1"/>
              <a:t>df</a:t>
            </a:r>
            <a:r>
              <a:rPr lang="en-US" sz="2800" dirty="0"/>
              <a:t> =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Otherwise, there is a more complicated formula whose result is less than or equal to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This more complicated formula is based on a “Satterthwaite approximation”.</a:t>
            </a:r>
          </a:p>
        </p:txBody>
      </p:sp>
    </p:spTree>
    <p:extLst>
      <p:ext uri="{BB962C8B-B14F-4D97-AF65-F5344CB8AC3E}">
        <p14:creationId xmlns:p14="http://schemas.microsoft.com/office/powerpoint/2010/main" val="1835744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Either way, if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are large, the critical value is approximately  1.96,  which is the  97.5</a:t>
            </a:r>
            <a:r>
              <a:rPr lang="en-US" sz="2800" baseline="30000" dirty="0"/>
              <a:t>th</a:t>
            </a:r>
            <a:r>
              <a:rPr lang="en-US" sz="2800" dirty="0"/>
              <a:t>  percentile of the standard normal distribution.</a:t>
            </a:r>
          </a:p>
          <a:p>
            <a:pPr marL="0" indent="0">
              <a:spcBef>
                <a:spcPts val="0"/>
              </a:spcBef>
              <a:buNone/>
            </a:pPr>
            <a:endParaRPr lang="en-US" sz="2800" dirty="0"/>
          </a:p>
          <a:p>
            <a:pPr marL="0" indent="0">
              <a:spcBef>
                <a:spcPts val="0"/>
              </a:spcBef>
              <a:buNone/>
            </a:pPr>
            <a:r>
              <a:rPr lang="en-US" sz="2800" dirty="0"/>
              <a:t>At this juncture, we may pose several questions:</a:t>
            </a:r>
          </a:p>
          <a:p>
            <a:pPr marL="0" indent="0">
              <a:spcBef>
                <a:spcPts val="0"/>
              </a:spcBef>
              <a:buNone/>
            </a:pPr>
            <a:endParaRPr lang="en-US" sz="2800" dirty="0"/>
          </a:p>
          <a:p>
            <a:pPr marL="0" indent="0">
              <a:spcBef>
                <a:spcPts val="0"/>
              </a:spcBef>
              <a:buNone/>
            </a:pPr>
            <a:r>
              <a:rPr lang="en-US" sz="2800" dirty="0"/>
              <a:t>1. Are we guaranteed to reject a true null hypothesis with  5%  probability ?  (This refers to the Type I error probability or </a:t>
            </a:r>
            <a:r>
              <a:rPr lang="en-US" sz="2800" u="sng" dirty="0"/>
              <a:t>significance level</a:t>
            </a:r>
            <a:r>
              <a:rPr lang="en-US" sz="2800" dirty="0"/>
              <a:t> of the test.)</a:t>
            </a:r>
          </a:p>
        </p:txBody>
      </p:sp>
    </p:spTree>
    <p:extLst>
      <p:ext uri="{BB962C8B-B14F-4D97-AF65-F5344CB8AC3E}">
        <p14:creationId xmlns:p14="http://schemas.microsoft.com/office/powerpoint/2010/main" val="3818886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motivating example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2. If not, are we at least guaranteed to reject a true null hypothesis with </a:t>
            </a:r>
            <a:r>
              <a:rPr lang="en-US" sz="2800" u="sng" dirty="0"/>
              <a:t>approximately</a:t>
            </a:r>
            <a:r>
              <a:rPr lang="en-US" sz="2800" dirty="0"/>
              <a:t>  5%  probability ?  And what do we mean by approximately ?</a:t>
            </a:r>
          </a:p>
          <a:p>
            <a:pPr marL="0" indent="0">
              <a:spcBef>
                <a:spcPts val="0"/>
              </a:spcBef>
              <a:buNone/>
            </a:pPr>
            <a:endParaRPr lang="en-US" sz="2800" dirty="0"/>
          </a:p>
          <a:p>
            <a:pPr marL="0" indent="0">
              <a:spcBef>
                <a:spcPts val="0"/>
              </a:spcBef>
              <a:buNone/>
            </a:pPr>
            <a:r>
              <a:rPr lang="en-US" sz="2800" dirty="0"/>
              <a:t>3. What is the probability of rejecting a </a:t>
            </a:r>
            <a:r>
              <a:rPr lang="en-US" sz="2800" u="sng" dirty="0"/>
              <a:t>false</a:t>
            </a:r>
            <a:r>
              <a:rPr lang="en-US" sz="2800" dirty="0"/>
              <a:t> null hypothesis ?  (This refers to </a:t>
            </a:r>
            <a:r>
              <a:rPr lang="en-US" sz="2800" u="sng" dirty="0"/>
              <a:t>power</a:t>
            </a:r>
            <a:r>
              <a:rPr lang="en-US" sz="2800" dirty="0"/>
              <a:t>, which is complementary to the Type II error probability.)  If we let our sample sizes go to infinity, will this probability go </a:t>
            </a:r>
            <a:r>
              <a:rPr lang="en-US" sz="2800"/>
              <a:t>to  100</a:t>
            </a:r>
            <a:r>
              <a:rPr lang="en-US" sz="2800" dirty="0"/>
              <a:t>% ?</a:t>
            </a:r>
          </a:p>
        </p:txBody>
      </p:sp>
    </p:spTree>
    <p:extLst>
      <p:ext uri="{BB962C8B-B14F-4D97-AF65-F5344CB8AC3E}">
        <p14:creationId xmlns:p14="http://schemas.microsoft.com/office/powerpoint/2010/main" val="704534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Theoretical statistics can give at least partial answers to the preceding questions.  Thus, theoretical statistics can give us at least partial assurances that this methodology for hypothesis testing is sound.</a:t>
            </a:r>
          </a:p>
        </p:txBody>
      </p:sp>
    </p:spTree>
    <p:extLst>
      <p:ext uri="{BB962C8B-B14F-4D97-AF65-F5344CB8AC3E}">
        <p14:creationId xmlns:p14="http://schemas.microsoft.com/office/powerpoint/2010/main" val="928188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1. If both populations share the same mean and variance, and if the outcome variable follows a normal distribution in each population, then a known theoretical result is that the equal variances version of the  T  statistic follows the  t  distribution on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degrees of freedom.  </a:t>
            </a:r>
          </a:p>
          <a:p>
            <a:pPr marL="514350" indent="-514350">
              <a:spcBef>
                <a:spcPts val="0"/>
              </a:spcBef>
              <a:buAutoNum type="arabicPeriod"/>
            </a:pPr>
            <a:endParaRPr lang="en-US" sz="2800" dirty="0"/>
          </a:p>
          <a:p>
            <a:pPr marL="0" indent="0">
              <a:spcBef>
                <a:spcPts val="0"/>
              </a:spcBef>
              <a:buNone/>
            </a:pPr>
            <a:r>
              <a:rPr lang="en-US" sz="2800" dirty="0"/>
              <a:t>Thus, we have </a:t>
            </a:r>
            <a:r>
              <a:rPr lang="en-US" sz="2800" u="sng" dirty="0"/>
              <a:t>exactly</a:t>
            </a:r>
            <a:r>
              <a:rPr lang="en-US" sz="2800" dirty="0"/>
              <a:t> a  5%  probability that the absolute value of the  T  statistic exceeds the  97.5</a:t>
            </a:r>
            <a:r>
              <a:rPr lang="en-US" sz="2800" baseline="30000" dirty="0"/>
              <a:t>th</a:t>
            </a:r>
            <a:r>
              <a:rPr lang="en-US" sz="2800" dirty="0"/>
              <a:t>  percentile of the  t  distribution on  </a:t>
            </a:r>
            <a:r>
              <a:rPr lang="en-US" sz="2800" i="1" dirty="0"/>
              <a:t>n</a:t>
            </a:r>
            <a:r>
              <a:rPr lang="en-US" sz="2800" i="1" baseline="-25000" dirty="0"/>
              <a:t>1</a:t>
            </a:r>
            <a:r>
              <a:rPr lang="en-US" sz="2800" dirty="0"/>
              <a:t> + </a:t>
            </a:r>
            <a:r>
              <a:rPr lang="en-US" sz="2800" i="1" dirty="0"/>
              <a:t>n</a:t>
            </a:r>
            <a:r>
              <a:rPr lang="en-US" sz="2800" i="1" baseline="-25000" dirty="0"/>
              <a:t>2</a:t>
            </a:r>
            <a:r>
              <a:rPr lang="en-US" sz="2800" dirty="0"/>
              <a:t> – 2  degrees of freedom.</a:t>
            </a:r>
          </a:p>
        </p:txBody>
      </p:sp>
    </p:spTree>
    <p:extLst>
      <p:ext uri="{BB962C8B-B14F-4D97-AF65-F5344CB8AC3E}">
        <p14:creationId xmlns:p14="http://schemas.microsoft.com/office/powerpoint/2010/main" val="3688089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What theoretical statistics can do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2. If both populations share the same mean and have finite (possibly different) variances, then a known theoretical result for the unequal variances version of the  T  statistic is that       P( | T | &gt; 1.96 )  converges to  5%  as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go to infinity.</a:t>
            </a:r>
          </a:p>
          <a:p>
            <a:pPr marL="0" indent="0">
              <a:spcBef>
                <a:spcPts val="0"/>
              </a:spcBef>
              <a:buNone/>
            </a:pPr>
            <a:endParaRPr lang="en-US" sz="2800" dirty="0"/>
          </a:p>
          <a:p>
            <a:pPr marL="0" indent="0">
              <a:spcBef>
                <a:spcPts val="0"/>
              </a:spcBef>
              <a:buNone/>
            </a:pPr>
            <a:r>
              <a:rPr lang="en-US" sz="2800" dirty="0"/>
              <a:t>Thus, for large  </a:t>
            </a:r>
            <a:r>
              <a:rPr lang="en-US" sz="2800" i="1" dirty="0"/>
              <a:t>n</a:t>
            </a:r>
            <a:r>
              <a:rPr lang="en-US" sz="2800" i="1" baseline="-25000" dirty="0"/>
              <a:t>1</a:t>
            </a:r>
            <a:r>
              <a:rPr lang="en-US" sz="2800" dirty="0"/>
              <a:t>  and  </a:t>
            </a:r>
            <a:r>
              <a:rPr lang="en-US" sz="2800" i="1" dirty="0"/>
              <a:t>n</a:t>
            </a:r>
            <a:r>
              <a:rPr lang="en-US" sz="2800" i="1" baseline="-25000" dirty="0"/>
              <a:t>2</a:t>
            </a:r>
            <a:r>
              <a:rPr lang="en-US" sz="2800" dirty="0"/>
              <a:t>  we have </a:t>
            </a:r>
            <a:r>
              <a:rPr lang="en-US" sz="2800" u="sng" dirty="0"/>
              <a:t>approximately</a:t>
            </a:r>
            <a:r>
              <a:rPr lang="en-US" sz="2800" dirty="0"/>
              <a:t> a  5%  probability that the absolute value of  T  exceeds  1.96.</a:t>
            </a:r>
          </a:p>
        </p:txBody>
      </p:sp>
    </p:spTree>
    <p:extLst>
      <p:ext uri="{BB962C8B-B14F-4D97-AF65-F5344CB8AC3E}">
        <p14:creationId xmlns:p14="http://schemas.microsoft.com/office/powerpoint/2010/main" val="3765503201"/>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docProps/app.xml><?xml version="1.0" encoding="utf-8"?>
<Properties xmlns="http://schemas.openxmlformats.org/officeDocument/2006/extended-properties" xmlns:vt="http://schemas.openxmlformats.org/officeDocument/2006/docPropsVTypes">
  <TotalTime>967</TotalTime>
  <Words>1893</Words>
  <Application>Microsoft Office PowerPoint</Application>
  <PresentationFormat>Widescreen</PresentationFormat>
  <Paragraphs>101</Paragraphs>
  <Slides>25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Arial</vt:lpstr>
      <vt:lpstr>Cambria Math</vt:lpstr>
      <vt:lpstr>Neue Haas Grotesk Text Pro</vt:lpstr>
      <vt:lpstr>VanillaVTI</vt:lpstr>
      <vt:lpstr>The roles of theory and simulation    </vt:lpstr>
      <vt:lpstr>A motivating example</vt:lpstr>
      <vt:lpstr>A motivating example (continued)</vt:lpstr>
      <vt:lpstr>A motivating example (continued)</vt:lpstr>
      <vt:lpstr>A motivating example (continued)</vt:lpstr>
      <vt:lpstr>A motivating example (continued)</vt:lpstr>
      <vt:lpstr>What theoretical statistics can do</vt:lpstr>
      <vt:lpstr>What theoretical statistics can do (continued)</vt:lpstr>
      <vt:lpstr>What theoretical statistics can do (continued)</vt:lpstr>
      <vt:lpstr>What theoretical statistics can do (continued)</vt:lpstr>
      <vt:lpstr>What theoretical statistics can do (continued)</vt:lpstr>
      <vt:lpstr>What theoretical statistics can do (continued)</vt:lpstr>
      <vt:lpstr>Why we still use simulations</vt:lpstr>
      <vt:lpstr>Why we still use simulations (continued)</vt:lpstr>
      <vt:lpstr>Why we still use simulations (continued)</vt:lpstr>
      <vt:lpstr>A related idea in calculus</vt:lpstr>
      <vt:lpstr>A related idea in calculus (continued)</vt:lpstr>
      <vt:lpstr>A related idea in calculus (continued)</vt:lpstr>
      <vt:lpstr>Simulations for hypothesis tests</vt:lpstr>
      <vt:lpstr>Simulations for hypothesis tests (continued)</vt:lpstr>
      <vt:lpstr>Simulations for hypothesis tests (continued)</vt:lpstr>
      <vt:lpstr>A remark on simulations and sample sizes</vt:lpstr>
      <vt:lpstr>Theory and simulations together</vt:lpstr>
      <vt:lpstr>Theory and simulations together (continued)</vt:lpstr>
      <vt:lpstr>Theory and simulations together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3</cp:revision>
  <cp:lastPrinted>2025-08-21T02:45:19Z</cp:lastPrinted>
  <dcterms:created xsi:type="dcterms:W3CDTF">2025-08-20T13:52:23Z</dcterms:created>
  <dcterms:modified xsi:type="dcterms:W3CDTF">2025-08-27T01:31:54Z</dcterms:modified>
</cp:coreProperties>
</file>